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4" r:id="rId8"/>
    <p:sldId id="261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82"/>
    <a:srgbClr val="3B2696"/>
    <a:srgbClr val="61A5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9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08" y="10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1AC93F-3AF3-1DC2-B358-59C55BA7FD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C2839B1-58E0-ACF3-5273-6BA5861A9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36F921-B07B-11BE-A999-0AD03B6EB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C183EA3-8C48-53E4-EF8D-E9A161250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FDB8D5-0D55-6804-E016-1A54F2D69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2482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EF6C80-C0AD-F83C-CC49-31D91FB1F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8730F97-2B2D-755C-31EC-700037A87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89507F2-7A23-84E6-03F1-7918874F7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2588D2-49E4-C9ED-FDB0-EB91435E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F55E928-D0B3-FA8E-BC73-788C3AA54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814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F04F02-F680-D8FD-CBFF-AA50D41DA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1648234-D676-F9DA-4C08-6C5D9030B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4ECC44-E8EB-B687-5C46-CA6BB524D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C05FF3-90A8-6C28-01FC-177968099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B825AB-4D4D-B8DA-EF05-99A86F5F1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254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B32538-C3FE-3935-36E2-7DB23735A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F34B57-B5A8-6FA0-2EA6-03ED46BB7E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F9C99C1-57E9-6CAF-C04F-F30FEE7691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4831C3E-2D9B-D460-F350-3C2F5CA63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72919BC-AB72-2548-1810-EE98C8B3D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ADADDC-1CD6-FF31-3C3E-BE164E408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9257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4520E8-7735-485D-658F-6AB6581EB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A60AAE-E500-F754-7427-6EA37DE5C0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52E4987-1D86-BF7C-8847-5F5EE40C95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B7BEB3C-130E-A470-E15C-F37D84BE3A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54C2AEB-65B1-27CD-2CAC-B0D0DDD366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BA86FA4-07A4-6AE8-AE21-F16B94574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E6F5B76-FE1B-78AA-9F1A-80DC67D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15226AC-82A7-1264-A7A4-DA0382977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4101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A3B3D0-68C7-FC23-38D9-FCA51549B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E1FA291-7A7B-E5DA-B131-D6D0875F7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E6944F2-621C-A863-631B-3B388FB14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B136BE9-2AF1-6864-9C22-43BC51BD9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182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4F1BB42-5018-5618-479B-A5F2C9909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BBA9488-7000-0456-DAC6-7ADDF4A9C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0E9E1EE-6AEF-252D-4ACF-67D3C282C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1842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E68829-C73D-64DA-C2B8-DEF3ABD0F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9A6B77E-86BA-334A-549D-05F75B3E6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D10AFCD-697A-88A5-0FE0-98FFF323C7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738D86-D8F4-018A-60A6-940013A9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6F42549-A734-11D2-7E11-030A7D56D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80A896A-4A97-9778-9289-1112B0F28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898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F6DADB-63EE-F9C0-94DB-5A6634880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B8CEB11-51B7-9A73-4A5D-F24D2D3652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B0013D9-F5D6-0886-6249-B692057005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0CC5739-CA6B-F106-F579-BB720D3EB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D0CEFC4-7B01-6FA4-D2D7-77DEA4436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73501C7-AC1B-EBEA-25ED-007F07EE0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37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F8F299-FCB1-7048-887B-1DFAA2B98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6F7E596-AC56-94FB-2B2F-123BCCB367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839786-3D3C-6AFB-85DE-B97BF7B8E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EB93A8-9052-D721-F710-AA05271B4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8CFD81-09E2-156C-D5D7-94937A90F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2059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68FCA51-3010-AB33-87E3-BA8E66EFEA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2E2E2F2-D951-8B20-4092-85538F478C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C80E47-8AA1-932E-5892-47E38096B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DEC23F-C00C-6FBB-C127-D00D7AE18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5FC349D-CE83-2D16-47AB-6E6E761FA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6489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FD1F2F9-05F4-35A2-2DFA-74C88CD84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250024C-9FED-2CD3-366F-E700E5E5A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6BD250-8FDD-B80C-6DFE-33A7F91261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CD02D5-2204-455D-8D56-945A97451B8D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415CF3-F29B-46E7-3037-0EC33D4593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82474C-87A6-F5C3-F124-90FD986379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448E1E-13D2-4CE6-AF20-45912C6847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966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ECD2335E-25FE-01FC-3CE8-65C978DD1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3"/>
            <a:ext cx="12224322" cy="6859823"/>
          </a:xfrm>
          <a:prstGeom prst="rect">
            <a:avLst/>
          </a:prstGeom>
        </p:spPr>
      </p:pic>
      <p:pic>
        <p:nvPicPr>
          <p:cNvPr id="18" name="그래픽 17" descr="전구 및 기어  단색으로 채워진">
            <a:extLst>
              <a:ext uri="{FF2B5EF4-FFF2-40B4-BE49-F238E27FC236}">
                <a16:creationId xmlns:a16="http://schemas.microsoft.com/office/drawing/2014/main" id="{CD941906-0A6D-A705-F615-0CA9DBDE53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21228" y="3598793"/>
            <a:ext cx="468000" cy="468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CDD300F-9037-E2C9-A1C3-6B9659F10ED4}"/>
              </a:ext>
            </a:extLst>
          </p:cNvPr>
          <p:cNvSpPr txBox="1"/>
          <p:nvPr/>
        </p:nvSpPr>
        <p:spPr>
          <a:xfrm>
            <a:off x="1841771" y="3678904"/>
            <a:ext cx="42542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아이디어명</a:t>
            </a:r>
            <a:r>
              <a:rPr lang="en-US" altLang="ko-KR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endParaRPr lang="ko-KR" altLang="en-US" sz="1400" b="1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0" name="그래픽 19" descr="사용자 단색으로 채워진">
            <a:extLst>
              <a:ext uri="{FF2B5EF4-FFF2-40B4-BE49-F238E27FC236}">
                <a16:creationId xmlns:a16="http://schemas.microsoft.com/office/drawing/2014/main" id="{87032ADA-DC23-4A8D-19FC-25E6863854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25649" y="4114039"/>
            <a:ext cx="468000" cy="468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69C851D-56A4-6E38-B66D-6592AA975B24}"/>
              </a:ext>
            </a:extLst>
          </p:cNvPr>
          <p:cNvSpPr txBox="1"/>
          <p:nvPr/>
        </p:nvSpPr>
        <p:spPr>
          <a:xfrm>
            <a:off x="1841771" y="4210932"/>
            <a:ext cx="42542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성 명</a:t>
            </a:r>
            <a:r>
              <a:rPr lang="en-US" altLang="ko-KR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endParaRPr lang="ko-KR" altLang="en-US" sz="1400" b="1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2" name="그래픽 21" descr="학교 단색으로 채워진">
            <a:extLst>
              <a:ext uri="{FF2B5EF4-FFF2-40B4-BE49-F238E27FC236}">
                <a16:creationId xmlns:a16="http://schemas.microsoft.com/office/drawing/2014/main" id="{152F0871-EF12-A743-17EA-9B1A19BD9F5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423485" y="4599561"/>
            <a:ext cx="468000" cy="4680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5C2FE24-F949-9A95-56A8-1B65FF84CE38}"/>
              </a:ext>
            </a:extLst>
          </p:cNvPr>
          <p:cNvSpPr txBox="1"/>
          <p:nvPr/>
        </p:nvSpPr>
        <p:spPr>
          <a:xfrm>
            <a:off x="1841770" y="4729985"/>
            <a:ext cx="42542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 과</a:t>
            </a:r>
            <a:r>
              <a:rPr lang="en-US" altLang="ko-KR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endParaRPr lang="ko-KR" altLang="en-US" sz="1400" b="1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4" name="그래픽 23" descr="스마트폰 단색으로 채워진">
            <a:extLst>
              <a:ext uri="{FF2B5EF4-FFF2-40B4-BE49-F238E27FC236}">
                <a16:creationId xmlns:a16="http://schemas.microsoft.com/office/drawing/2014/main" id="{F140E8D2-52B8-8EA5-2213-60889A616A5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423485" y="5188085"/>
            <a:ext cx="468000" cy="38531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EBBB9B6-BF0F-BDD1-5EA3-696CAE49E029}"/>
              </a:ext>
            </a:extLst>
          </p:cNvPr>
          <p:cNvSpPr txBox="1"/>
          <p:nvPr/>
        </p:nvSpPr>
        <p:spPr>
          <a:xfrm>
            <a:off x="1841769" y="5248195"/>
            <a:ext cx="42542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 번</a:t>
            </a:r>
            <a:r>
              <a:rPr lang="en-US" altLang="ko-KR" sz="1400" b="1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endParaRPr lang="ko-KR" altLang="en-US" sz="1400" b="1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4036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A9D2A48-E8D8-6FF5-1ACE-5BC3EB87E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479130-34A9-3F91-E506-5F6B37F3E6DC}"/>
              </a:ext>
            </a:extLst>
          </p:cNvPr>
          <p:cNvSpPr txBox="1"/>
          <p:nvPr/>
        </p:nvSpPr>
        <p:spPr>
          <a:xfrm>
            <a:off x="1670986" y="504319"/>
            <a:ext cx="2991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문제인식 및 기회 발견</a:t>
            </a:r>
          </a:p>
        </p:txBody>
      </p:sp>
      <p:pic>
        <p:nvPicPr>
          <p:cNvPr id="7" name="그래픽 6" descr="나뭇잎 단색으로 채워진">
            <a:extLst>
              <a:ext uri="{FF2B5EF4-FFF2-40B4-BE49-F238E27FC236}">
                <a16:creationId xmlns:a16="http://schemas.microsoft.com/office/drawing/2014/main" id="{3219200B-D115-A9F7-62B8-81172C9D8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2987" y="475339"/>
            <a:ext cx="468000" cy="46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C44A22-44B3-9E25-05DF-CD4DC99CBD08}"/>
              </a:ext>
            </a:extLst>
          </p:cNvPr>
          <p:cNvSpPr txBox="1"/>
          <p:nvPr/>
        </p:nvSpPr>
        <p:spPr>
          <a:xfrm>
            <a:off x="4329994" y="487128"/>
            <a:ext cx="661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어떤 문제를 발견했는가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왜 해결해야 하는가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</a:p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기존의 불편</a:t>
            </a:r>
            <a:r>
              <a:rPr lang="en-US" altLang="ko-KR" sz="1200" dirty="0">
                <a:solidFill>
                  <a:srgbClr val="0070C0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·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사회적 변화</a:t>
            </a:r>
            <a:r>
              <a:rPr lang="en-US" altLang="ko-KR" sz="1200" dirty="0">
                <a:solidFill>
                  <a:srgbClr val="0070C0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 ·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시장 기회 등</a:t>
            </a:r>
            <a:endParaRPr lang="en-US" altLang="ko-KR" sz="12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725722-9674-EF4C-6695-D53826061BC3}"/>
              </a:ext>
            </a:extLst>
          </p:cNvPr>
          <p:cNvSpPr txBox="1"/>
          <p:nvPr/>
        </p:nvSpPr>
        <p:spPr>
          <a:xfrm>
            <a:off x="801511" y="1224844"/>
            <a:ext cx="10493022" cy="3452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/>
              <a:t> </a:t>
            </a:r>
            <a:endParaRPr lang="en-US" altLang="ko-KR" sz="1500" dirty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090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A9D2A48-E8D8-6FF5-1ACE-5BC3EB87E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479130-34A9-3F91-E506-5F6B37F3E6DC}"/>
              </a:ext>
            </a:extLst>
          </p:cNvPr>
          <p:cNvSpPr txBox="1"/>
          <p:nvPr/>
        </p:nvSpPr>
        <p:spPr>
          <a:xfrm>
            <a:off x="1670985" y="504319"/>
            <a:ext cx="3025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아이디어</a:t>
            </a:r>
            <a:r>
              <a:rPr lang="en-US" altLang="ko-KR" sz="20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·</a:t>
            </a:r>
            <a:r>
              <a:rPr lang="ko-KR" altLang="en-US" sz="2000" b="1" dirty="0">
                <a:latin typeface="+mj-ea"/>
                <a:ea typeface="+mj-ea"/>
              </a:rPr>
              <a:t>솔루션 제안 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래픽 6" descr="나뭇잎 단색으로 채워진">
            <a:extLst>
              <a:ext uri="{FF2B5EF4-FFF2-40B4-BE49-F238E27FC236}">
                <a16:creationId xmlns:a16="http://schemas.microsoft.com/office/drawing/2014/main" id="{3219200B-D115-A9F7-62B8-81172C9D8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2987" y="475339"/>
            <a:ext cx="468000" cy="46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91EB79-46CE-54BF-D2E4-824EA7BB4BBF}"/>
              </a:ext>
            </a:extLst>
          </p:cNvPr>
          <p:cNvSpPr txBox="1"/>
          <p:nvPr/>
        </p:nvSpPr>
        <p:spPr>
          <a:xfrm>
            <a:off x="4435610" y="481674"/>
            <a:ext cx="661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어떻게 해결할 것인가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</a:t>
            </a:r>
            <a:r>
              <a:rPr lang="en-US" altLang="ko-KR" sz="1200" dirty="0">
                <a:solidFill>
                  <a:srgbClr val="0070C0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·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개요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핵심기능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 해결 방식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en-US" altLang="ko-KR" sz="12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7F2AF0-93AF-3AC1-E581-B6F2CFFF62F4}"/>
              </a:ext>
            </a:extLst>
          </p:cNvPr>
          <p:cNvSpPr txBox="1"/>
          <p:nvPr/>
        </p:nvSpPr>
        <p:spPr>
          <a:xfrm>
            <a:off x="801511" y="1224844"/>
            <a:ext cx="10493022" cy="3452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/>
              <a:t> </a:t>
            </a:r>
            <a:endParaRPr lang="en-US" altLang="ko-KR" sz="1500" dirty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942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A9D2A48-E8D8-6FF5-1ACE-5BC3EB87E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479130-34A9-3F91-E506-5F6B37F3E6DC}"/>
              </a:ext>
            </a:extLst>
          </p:cNvPr>
          <p:cNvSpPr txBox="1"/>
          <p:nvPr/>
        </p:nvSpPr>
        <p:spPr>
          <a:xfrm>
            <a:off x="1670985" y="504319"/>
            <a:ext cx="3025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타깃 고객 및 니즈 분석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래픽 6" descr="나뭇잎 단색으로 채워진">
            <a:extLst>
              <a:ext uri="{FF2B5EF4-FFF2-40B4-BE49-F238E27FC236}">
                <a16:creationId xmlns:a16="http://schemas.microsoft.com/office/drawing/2014/main" id="{3219200B-D115-A9F7-62B8-81172C9D8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2987" y="475339"/>
            <a:ext cx="468000" cy="46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91EB79-46CE-54BF-D2E4-824EA7BB4BBF}"/>
              </a:ext>
            </a:extLst>
          </p:cNvPr>
          <p:cNvSpPr txBox="1"/>
          <p:nvPr/>
        </p:nvSpPr>
        <p:spPr>
          <a:xfrm>
            <a:off x="4449273" y="504319"/>
            <a:ext cx="661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 고객은 누구인가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누구의 문제인가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</a:p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고객이 겪는 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Pain Point,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 니즈 및 사용 상황 등</a:t>
            </a:r>
            <a:endParaRPr lang="en-US" altLang="ko-KR" sz="12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EC32F8-8935-F7AF-E48B-8F0CF337FE1A}"/>
              </a:ext>
            </a:extLst>
          </p:cNvPr>
          <p:cNvSpPr txBox="1"/>
          <p:nvPr/>
        </p:nvSpPr>
        <p:spPr>
          <a:xfrm>
            <a:off x="801511" y="1224844"/>
            <a:ext cx="10493022" cy="3452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/>
              <a:t> </a:t>
            </a:r>
            <a:endParaRPr lang="en-US" altLang="ko-KR" sz="1500" dirty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494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A9D2A48-E8D8-6FF5-1ACE-5BC3EB87E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479130-34A9-3F91-E506-5F6B37F3E6DC}"/>
              </a:ext>
            </a:extLst>
          </p:cNvPr>
          <p:cNvSpPr txBox="1"/>
          <p:nvPr/>
        </p:nvSpPr>
        <p:spPr>
          <a:xfrm>
            <a:off x="1670986" y="504319"/>
            <a:ext cx="22027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>
                <a:latin typeface="+mj-ea"/>
                <a:ea typeface="+mj-ea"/>
              </a:rPr>
              <a:t>차별성 및 경쟁력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래픽 6" descr="나뭇잎 단색으로 채워진">
            <a:extLst>
              <a:ext uri="{FF2B5EF4-FFF2-40B4-BE49-F238E27FC236}">
                <a16:creationId xmlns:a16="http://schemas.microsoft.com/office/drawing/2014/main" id="{3219200B-D115-A9F7-62B8-81172C9D8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2987" y="475339"/>
            <a:ext cx="468000" cy="46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D6A522-EEBE-E088-97DA-AE524B4E6B67}"/>
              </a:ext>
            </a:extLst>
          </p:cNvPr>
          <p:cNvSpPr txBox="1"/>
          <p:nvPr/>
        </p:nvSpPr>
        <p:spPr>
          <a:xfrm>
            <a:off x="3717753" y="504319"/>
            <a:ext cx="661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왜 우리 아이디어여야 하는가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</a:p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제품</a:t>
            </a:r>
            <a:r>
              <a:rPr lang="en-US" altLang="ko-KR" sz="1200" dirty="0">
                <a:solidFill>
                  <a:srgbClr val="0070C0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·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서비스와의 차이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경쟁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대체재 분석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SWOT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분석 등</a:t>
            </a:r>
            <a:endParaRPr lang="en-US" altLang="ko-KR" sz="12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90AA5E-90B6-3572-C8BB-D4831B180D2E}"/>
              </a:ext>
            </a:extLst>
          </p:cNvPr>
          <p:cNvSpPr txBox="1"/>
          <p:nvPr/>
        </p:nvSpPr>
        <p:spPr>
          <a:xfrm>
            <a:off x="801511" y="1224844"/>
            <a:ext cx="10493022" cy="3452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/>
              <a:t> </a:t>
            </a:r>
            <a:endParaRPr lang="en-US" altLang="ko-KR" sz="1500" dirty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4180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A9D2A48-E8D8-6FF5-1ACE-5BC3EB87E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479130-34A9-3F91-E506-5F6B37F3E6DC}"/>
              </a:ext>
            </a:extLst>
          </p:cNvPr>
          <p:cNvSpPr txBox="1"/>
          <p:nvPr/>
        </p:nvSpPr>
        <p:spPr>
          <a:xfrm>
            <a:off x="1670986" y="504319"/>
            <a:ext cx="306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사업화 및 실행 로드맵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래픽 6" descr="나뭇잎 단색으로 채워진">
            <a:extLst>
              <a:ext uri="{FF2B5EF4-FFF2-40B4-BE49-F238E27FC236}">
                <a16:creationId xmlns:a16="http://schemas.microsoft.com/office/drawing/2014/main" id="{3219200B-D115-A9F7-62B8-81172C9D8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2987" y="475339"/>
            <a:ext cx="468000" cy="46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D3973-95D4-3464-4A6D-BAFA35D515E9}"/>
              </a:ext>
            </a:extLst>
          </p:cNvPr>
          <p:cNvSpPr txBox="1"/>
          <p:nvPr/>
        </p:nvSpPr>
        <p:spPr>
          <a:xfrm>
            <a:off x="4374444" y="562510"/>
            <a:ext cx="661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아이디어를 어떻게 현실로 만들 것인가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소요자금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자금조달 계획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단계별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시장검증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출시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계획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 추진 계획 등</a:t>
            </a:r>
            <a:endParaRPr lang="en-US" altLang="ko-KR" sz="12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29E60C-8AE5-0931-6C95-101890D03D6D}"/>
              </a:ext>
            </a:extLst>
          </p:cNvPr>
          <p:cNvSpPr txBox="1"/>
          <p:nvPr/>
        </p:nvSpPr>
        <p:spPr>
          <a:xfrm>
            <a:off x="801511" y="1224844"/>
            <a:ext cx="10493022" cy="3452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/>
              <a:t> </a:t>
            </a:r>
            <a:endParaRPr lang="en-US" altLang="ko-KR" sz="1500" dirty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4567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A9D2A48-E8D8-6FF5-1ACE-5BC3EB87E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479130-34A9-3F91-E506-5F6B37F3E6DC}"/>
              </a:ext>
            </a:extLst>
          </p:cNvPr>
          <p:cNvSpPr txBox="1"/>
          <p:nvPr/>
        </p:nvSpPr>
        <p:spPr>
          <a:xfrm>
            <a:off x="1670986" y="504319"/>
            <a:ext cx="306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기대성과 및 성장 가능성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래픽 6" descr="나뭇잎 단색으로 채워진">
            <a:extLst>
              <a:ext uri="{FF2B5EF4-FFF2-40B4-BE49-F238E27FC236}">
                <a16:creationId xmlns:a16="http://schemas.microsoft.com/office/drawing/2014/main" id="{3219200B-D115-A9F7-62B8-81172C9D8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2987" y="475339"/>
            <a:ext cx="468000" cy="46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D3973-95D4-3464-4A6D-BAFA35D515E9}"/>
              </a:ext>
            </a:extLst>
          </p:cNvPr>
          <p:cNvSpPr txBox="1"/>
          <p:nvPr/>
        </p:nvSpPr>
        <p:spPr>
          <a:xfrm>
            <a:off x="4598889" y="490167"/>
            <a:ext cx="661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앞으로 어디까지 성장할 수 있는가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사업화 가능성</a:t>
            </a:r>
            <a:r>
              <a:rPr lang="en-US" altLang="ko-KR" sz="1200" dirty="0">
                <a:solidFill>
                  <a:srgbClr val="0070C0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·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확장성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경제</a:t>
            </a:r>
            <a:r>
              <a:rPr lang="en-US" altLang="ko-KR" sz="1200" dirty="0">
                <a:solidFill>
                  <a:srgbClr val="0070C0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·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사회적 가치</a:t>
            </a:r>
            <a:r>
              <a:rPr lang="en-US" altLang="ko-KR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 발전 방향</a:t>
            </a:r>
            <a:endParaRPr lang="en-US" altLang="ko-KR" sz="12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92D-8F96-304F-ACD3-EB74EA6C07E8}"/>
              </a:ext>
            </a:extLst>
          </p:cNvPr>
          <p:cNvSpPr txBox="1"/>
          <p:nvPr/>
        </p:nvSpPr>
        <p:spPr>
          <a:xfrm>
            <a:off x="801511" y="1224844"/>
            <a:ext cx="10493022" cy="3452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/>
              <a:t> </a:t>
            </a:r>
            <a:endParaRPr lang="en-US" altLang="ko-KR" sz="1500" dirty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1603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1896FDC-3ECC-E310-DDF9-BF2460702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8F5863-407A-7312-6830-45F81D612516}"/>
              </a:ext>
            </a:extLst>
          </p:cNvPr>
          <p:cNvSpPr txBox="1"/>
          <p:nvPr/>
        </p:nvSpPr>
        <p:spPr>
          <a:xfrm>
            <a:off x="1275780" y="2644642"/>
            <a:ext cx="570286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b="1" dirty="0">
                <a:solidFill>
                  <a:srgbClr val="0030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1017859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185</Words>
  <Application>Microsoft Office PowerPoint</Application>
  <PresentationFormat>와이드스크린</PresentationFormat>
  <Paragraphs>59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HY헤드라인M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HIT</dc:creator>
  <cp:lastModifiedBy>문현 이</cp:lastModifiedBy>
  <cp:revision>14</cp:revision>
  <dcterms:created xsi:type="dcterms:W3CDTF">2026-07-20T02:27:49Z</dcterms:created>
  <dcterms:modified xsi:type="dcterms:W3CDTF">2026-10-26T01:18:15Z</dcterms:modified>
</cp:coreProperties>
</file>