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sldIdLst>
    <p:sldId id="257" r:id="rId2"/>
    <p:sldId id="266" r:id="rId3"/>
    <p:sldId id="256" r:id="rId4"/>
    <p:sldId id="258" r:id="rId5"/>
    <p:sldId id="259" r:id="rId6"/>
    <p:sldId id="267" r:id="rId7"/>
    <p:sldId id="261" r:id="rId8"/>
    <p:sldId id="262" r:id="rId9"/>
    <p:sldId id="263" r:id="rId10"/>
    <p:sldId id="264" r:id="rId11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C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5" d="100"/>
          <a:sy n="65" d="100"/>
        </p:scale>
        <p:origin x="327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6CC5F-BEAE-4C7F-8075-E0395BC3D2D4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334DF-FB5A-444E-8B67-0CB59C1D00A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738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761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140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28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556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1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388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439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889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861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500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13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11429751"/>
            <a:ext cx="1543050" cy="7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70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ABE5D-AB45-4322-8903-61C6211C6B52}" type="datetimeFigureOut">
              <a:rPr lang="ko-KR" altLang="en-US" smtClean="0"/>
              <a:t>2025-09-16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074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job@hit.ac.kr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14"/>
          <p:cNvSpPr>
            <a:spLocks noChangeArrowheads="1"/>
          </p:cNvSpPr>
          <p:nvPr/>
        </p:nvSpPr>
        <p:spPr bwMode="auto">
          <a:xfrm>
            <a:off x="368127" y="1510742"/>
            <a:ext cx="6001676" cy="5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커리어로드맵 경진대회</a:t>
            </a:r>
            <a:endParaRPr lang="en-US" altLang="ko-KR" sz="2775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직사각형 14"/>
          <p:cNvSpPr>
            <a:spLocks noChangeArrowheads="1"/>
          </p:cNvSpPr>
          <p:nvPr/>
        </p:nvSpPr>
        <p:spPr bwMode="auto">
          <a:xfrm>
            <a:off x="261348" y="2030115"/>
            <a:ext cx="6215233" cy="65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/>
              <a:t>경력관리 액션플랜 작성하기</a:t>
            </a:r>
            <a:r>
              <a:rPr lang="en-US" altLang="ko-KR" sz="2800" b="1" dirty="0"/>
              <a:t>(2</a:t>
            </a:r>
            <a:r>
              <a:rPr lang="ko-KR" altLang="en-US" sz="2800" b="1" dirty="0"/>
              <a:t>학년</a:t>
            </a:r>
            <a:r>
              <a:rPr lang="en-US" altLang="ko-KR" sz="2800" b="1" dirty="0"/>
              <a:t>)</a:t>
            </a:r>
          </a:p>
        </p:txBody>
      </p:sp>
      <p:sp>
        <p:nvSpPr>
          <p:cNvPr id="6149" name="직사각형 14"/>
          <p:cNvSpPr>
            <a:spLocks noChangeArrowheads="1"/>
          </p:cNvSpPr>
          <p:nvPr/>
        </p:nvSpPr>
        <p:spPr bwMode="auto">
          <a:xfrm>
            <a:off x="3760943" y="5520268"/>
            <a:ext cx="3495481" cy="187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학과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학년 </a:t>
            </a:r>
            <a:r>
              <a:rPr lang="en-US" altLang="ko-KR" sz="2000" dirty="0"/>
              <a:t>: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학번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성명 </a:t>
            </a:r>
            <a:r>
              <a:rPr lang="en-US" altLang="ko-KR" sz="2000" dirty="0"/>
              <a:t>: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90896" y="8949270"/>
            <a:ext cx="1542410" cy="447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311" dirty="0">
                <a:latin typeface="+mj-lt"/>
              </a:rPr>
              <a:t>2025.    .    .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8612C24-D218-4ADB-8DAE-9B30C97E0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10051376"/>
            <a:ext cx="29527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12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5F41667-E3B1-42CE-A7CF-4DDC877F4FEC}"/>
              </a:ext>
            </a:extLst>
          </p:cNvPr>
          <p:cNvSpPr/>
          <p:nvPr/>
        </p:nvSpPr>
        <p:spPr>
          <a:xfrm>
            <a:off x="201829" y="2680956"/>
            <a:ext cx="6389471" cy="2116258"/>
          </a:xfrm>
          <a:prstGeom prst="rect">
            <a:avLst/>
          </a:prstGeom>
          <a:noFill/>
          <a:ln>
            <a:solidFill>
              <a:srgbClr val="0C2E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 </a:t>
            </a:r>
            <a:r>
              <a:rPr lang="ko-KR" altLang="en-US" sz="1050" b="1" dirty="0" err="1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커리어로드맵을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통해 나를 이해하고 관심있는 직업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직무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를 찾아보고 탐색 시간으로 활용해 보세요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해당 양식을  편집하여 사용해도 좋습니다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내용 및 그림 추가하여 자유롭게 편집하여 활용해 보세요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10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페이지 이내로 구성해주세요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(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공지사항 페이지 삭제 후 제출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제출 마감은 </a:t>
            </a:r>
            <a:r>
              <a:rPr lang="en-US" altLang="ko-KR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월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7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18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시까지 이며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hlinkClick r:id="rId2"/>
              </a:rPr>
              <a:t>job@hit.ac.kr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 제출해 주세요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결과발표는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11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월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12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 입니다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기타 궁금한 사항이나 문의사항은 취창업센터 </a:t>
            </a:r>
            <a:r>
              <a:rPr lang="en-US" altLang="ko-KR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042-670-9527</a:t>
            </a:r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로 문의 주시기 바랍니다</a:t>
            </a:r>
            <a:r>
              <a:rPr lang="en-US" altLang="ko-KR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.</a:t>
            </a:r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B9A1B-A88C-47C6-B30A-783EB4CB2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29" y="2018968"/>
            <a:ext cx="335362" cy="39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1">
            <a:extLst>
              <a:ext uri="{FF2B5EF4-FFF2-40B4-BE49-F238E27FC236}">
                <a16:creationId xmlns:a16="http://schemas.microsoft.com/office/drawing/2014/main" id="{36CABEE8-D0C8-4F2D-A5AE-CC058A1B7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10" y="1687974"/>
            <a:ext cx="423862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1800" b="1" dirty="0"/>
              <a:t> </a:t>
            </a:r>
            <a:r>
              <a:rPr lang="en-US" altLang="ko-KR" sz="1800" b="1" dirty="0"/>
              <a:t> </a:t>
            </a:r>
            <a:r>
              <a:rPr lang="ko-KR" altLang="en-US" sz="1800" b="1" dirty="0"/>
              <a:t>공지사항</a:t>
            </a:r>
            <a:endParaRPr lang="en-US" altLang="ko-KR" sz="1800" b="1" dirty="0"/>
          </a:p>
        </p:txBody>
      </p:sp>
    </p:spTree>
    <p:extLst>
      <p:ext uri="{BB962C8B-B14F-4D97-AF65-F5344CB8AC3E}">
        <p14:creationId xmlns:p14="http://schemas.microsoft.com/office/powerpoint/2010/main" val="3715294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92615" y="1972824"/>
            <a:ext cx="6399713" cy="6942576"/>
          </a:xfrm>
          <a:prstGeom prst="roundRect">
            <a:avLst>
              <a:gd name="adj" fmla="val 8730"/>
            </a:avLst>
          </a:prstGeom>
          <a:noFill/>
          <a:ln w="15875" cap="sq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>
              <a:solidFill>
                <a:prstClr val="white"/>
              </a:solidFill>
              <a:ea typeface="나눔고딕 ExtraBold" panose="020D0904000000000000" pitchFamily="50" charset="-127"/>
            </a:endParaRPr>
          </a:p>
        </p:txBody>
      </p:sp>
      <p:sp>
        <p:nvSpPr>
          <p:cNvPr id="18" name="직사각형 1">
            <a:extLst>
              <a:ext uri="{FF2B5EF4-FFF2-40B4-BE49-F238E27FC236}">
                <a16:creationId xmlns:a16="http://schemas.microsoft.com/office/drawing/2014/main" id="{EA55DB8C-026B-4D4D-B845-2AA25181D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31" y="1"/>
            <a:ext cx="6561170" cy="20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775" b="1" dirty="0"/>
              <a:t>Ⅰ. </a:t>
            </a:r>
            <a:r>
              <a:rPr lang="ko-KR" altLang="en-US" sz="2775" b="1" dirty="0"/>
              <a:t>자기이해</a:t>
            </a:r>
            <a:endParaRPr lang="en-US" altLang="ko-KR" sz="2775" b="1" dirty="0"/>
          </a:p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US" altLang="ko-KR" sz="2775" b="1" dirty="0"/>
          </a:p>
        </p:txBody>
      </p:sp>
      <p:sp>
        <p:nvSpPr>
          <p:cNvPr id="19" name="직사각형 1">
            <a:extLst>
              <a:ext uri="{FF2B5EF4-FFF2-40B4-BE49-F238E27FC236}">
                <a16:creationId xmlns:a16="http://schemas.microsoft.com/office/drawing/2014/main" id="{8D340AB9-2485-42A3-8DBB-614C53519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23" y="815182"/>
            <a:ext cx="423862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1800" b="1" dirty="0"/>
              <a:t> </a:t>
            </a:r>
            <a:r>
              <a:rPr lang="en-US" altLang="ko-KR" sz="1800" b="1" dirty="0"/>
              <a:t> </a:t>
            </a:r>
            <a:r>
              <a:rPr lang="ko-KR" altLang="en-US" sz="1800" b="1" dirty="0"/>
              <a:t>나에 대해 이해하기</a:t>
            </a:r>
            <a:endParaRPr lang="en-US" altLang="ko-KR" sz="1800" b="1" dirty="0"/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F0BF8193-09A0-4FD4-8C42-427521AC0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67" y="1146176"/>
            <a:ext cx="341313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11EFAE0-8FCE-4ACC-A9B2-A46E2596427F}"/>
              </a:ext>
            </a:extLst>
          </p:cNvPr>
          <p:cNvSpPr/>
          <p:nvPr/>
        </p:nvSpPr>
        <p:spPr>
          <a:xfrm>
            <a:off x="183367" y="3139921"/>
            <a:ext cx="6311362" cy="98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직업적성검사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직업선호도검사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객관적인 심리검사 결과 등을 정리하며 본인의 흥미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적성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성격의 특성 등 객관적인 자신의 모습을 자유롭게 작성해 보세요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본인을 나타낼 수 있는 중요한 부분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가치관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장점 등을 작성해도 좋습니다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68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231" y="1"/>
            <a:ext cx="7114152" cy="2038250"/>
            <a:chOff x="68231" y="1"/>
            <a:chExt cx="7114152" cy="2038250"/>
          </a:xfrm>
        </p:grpSpPr>
        <p:sp>
          <p:nvSpPr>
            <p:cNvPr id="5" name="직사각형 1"/>
            <p:cNvSpPr>
              <a:spLocks noChangeArrowheads="1"/>
            </p:cNvSpPr>
            <p:nvPr/>
          </p:nvSpPr>
          <p:spPr bwMode="auto">
            <a:xfrm>
              <a:off x="199010" y="672655"/>
              <a:ext cx="6983373" cy="823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  <a:defRPr/>
              </a:pPr>
              <a:r>
                <a:rPr lang="ko-KR" altLang="en-US" sz="2311" b="1" dirty="0"/>
                <a:t>    목표기업 정보 찾기</a:t>
              </a:r>
              <a:endParaRPr lang="ko-KR" altLang="en-US" sz="1618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직사각형 1"/>
            <p:cNvSpPr>
              <a:spLocks noChangeArrowheads="1"/>
            </p:cNvSpPr>
            <p:nvPr/>
          </p:nvSpPr>
          <p:spPr bwMode="auto">
            <a:xfrm>
              <a:off x="68231" y="1"/>
              <a:ext cx="6561170" cy="20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</a:pPr>
              <a:r>
                <a:rPr lang="en-US" altLang="ko-KR" sz="2775" b="1" dirty="0"/>
                <a:t>Ⅱ. </a:t>
              </a:r>
              <a:r>
                <a:rPr lang="ko-KR" altLang="en-US" sz="2775" b="1" dirty="0"/>
                <a:t>목표기업 탐색</a:t>
              </a:r>
              <a:endParaRPr lang="en-US" altLang="ko-KR" sz="2775" b="1" dirty="0"/>
            </a:p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endParaRPr lang="en-US" altLang="ko-KR" sz="2775" b="1" dirty="0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10" y="1104568"/>
              <a:ext cx="335362" cy="391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76434C56-0F3B-4F75-BFDB-1B9A1339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27114"/>
              </p:ext>
            </p:extLst>
          </p:nvPr>
        </p:nvGraphicFramePr>
        <p:xfrm>
          <a:off x="199010" y="1654014"/>
          <a:ext cx="6447295" cy="10028587"/>
        </p:xfrm>
        <a:graphic>
          <a:graphicData uri="http://schemas.openxmlformats.org/drawingml/2006/table">
            <a:tbl>
              <a:tblPr/>
              <a:tblGrid>
                <a:gridCol w="1958032">
                  <a:extLst>
                    <a:ext uri="{9D8B030D-6E8A-4147-A177-3AD203B41FA5}">
                      <a16:colId xmlns:a16="http://schemas.microsoft.com/office/drawing/2014/main" val="644946524"/>
                    </a:ext>
                  </a:extLst>
                </a:gridCol>
                <a:gridCol w="4489263">
                  <a:extLst>
                    <a:ext uri="{9D8B030D-6E8A-4147-A177-3AD203B41FA5}">
                      <a16:colId xmlns:a16="http://schemas.microsoft.com/office/drawing/2014/main" val="1058762948"/>
                    </a:ext>
                  </a:extLst>
                </a:gridCol>
              </a:tblGrid>
              <a:tr h="5908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55380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희망 기업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809511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개요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대표자명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이념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철학 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03789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 및 인재상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557418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주력 사업 및 제품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04335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관련기사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가장 이슈가 되는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것은 무엇인가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11169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채용 절차 및 시기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734705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직무 분야 자격요건 및 공통자격요건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9131191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4611AE2C-013F-44AB-A655-B5B90FAA1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24" y="3296775"/>
            <a:ext cx="213396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2508880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1"/>
          <p:cNvSpPr>
            <a:spLocks noChangeArrowheads="1"/>
          </p:cNvSpPr>
          <p:nvPr/>
        </p:nvSpPr>
        <p:spPr bwMode="auto">
          <a:xfrm>
            <a:off x="243595" y="-175618"/>
            <a:ext cx="3555412" cy="9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en-US" altLang="ko-KR" sz="2775" b="1" dirty="0"/>
              <a:t>Ⅲ. </a:t>
            </a:r>
            <a:r>
              <a:rPr lang="ko-KR" altLang="en-US" sz="2775" b="1" dirty="0"/>
              <a:t>희망직무 탐색</a:t>
            </a:r>
            <a:endParaRPr lang="en-US" altLang="ko-KR" sz="2775" b="1" dirty="0"/>
          </a:p>
        </p:txBody>
      </p:sp>
      <p:sp>
        <p:nvSpPr>
          <p:cNvPr id="10" name="직사각형 1"/>
          <p:cNvSpPr>
            <a:spLocks noChangeArrowheads="1"/>
          </p:cNvSpPr>
          <p:nvPr/>
        </p:nvSpPr>
        <p:spPr bwMode="auto">
          <a:xfrm>
            <a:off x="211271" y="637152"/>
            <a:ext cx="6646729" cy="82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</a:t>
            </a:r>
            <a:r>
              <a:rPr lang="ko-KR" altLang="en-US" sz="2311" b="1" dirty="0" err="1"/>
              <a:t>워크넷</a:t>
            </a:r>
            <a:r>
              <a:rPr lang="ko-KR" altLang="en-US" sz="2311" b="1" dirty="0"/>
              <a:t> 직무역량 찾기 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95" y="1133859"/>
            <a:ext cx="367984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296176-A6A6-4E80-B575-C8D55DC3B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441098"/>
              </p:ext>
            </p:extLst>
          </p:nvPr>
        </p:nvGraphicFramePr>
        <p:xfrm>
          <a:off x="449442" y="1768055"/>
          <a:ext cx="6055267" cy="10260086"/>
        </p:xfrm>
        <a:graphic>
          <a:graphicData uri="http://schemas.openxmlformats.org/drawingml/2006/table">
            <a:tbl>
              <a:tblPr/>
              <a:tblGrid>
                <a:gridCol w="1464941">
                  <a:extLst>
                    <a:ext uri="{9D8B030D-6E8A-4147-A177-3AD203B41FA5}">
                      <a16:colId xmlns:a16="http://schemas.microsoft.com/office/drawing/2014/main" val="3364855580"/>
                    </a:ext>
                  </a:extLst>
                </a:gridCol>
                <a:gridCol w="523498">
                  <a:extLst>
                    <a:ext uri="{9D8B030D-6E8A-4147-A177-3AD203B41FA5}">
                      <a16:colId xmlns:a16="http://schemas.microsoft.com/office/drawing/2014/main" val="3540329702"/>
                    </a:ext>
                  </a:extLst>
                </a:gridCol>
                <a:gridCol w="261749">
                  <a:extLst>
                    <a:ext uri="{9D8B030D-6E8A-4147-A177-3AD203B41FA5}">
                      <a16:colId xmlns:a16="http://schemas.microsoft.com/office/drawing/2014/main" val="1955776455"/>
                    </a:ext>
                  </a:extLst>
                </a:gridCol>
                <a:gridCol w="1771111">
                  <a:extLst>
                    <a:ext uri="{9D8B030D-6E8A-4147-A177-3AD203B41FA5}">
                      <a16:colId xmlns:a16="http://schemas.microsoft.com/office/drawing/2014/main" val="1436924959"/>
                    </a:ext>
                  </a:extLst>
                </a:gridCol>
                <a:gridCol w="2033968">
                  <a:extLst>
                    <a:ext uri="{9D8B030D-6E8A-4147-A177-3AD203B41FA5}">
                      <a16:colId xmlns:a16="http://schemas.microsoft.com/office/drawing/2014/main" val="2310462733"/>
                    </a:ext>
                  </a:extLst>
                </a:gridCol>
              </a:tblGrid>
              <a:tr h="444927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개요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Identification)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38683"/>
                  </a:ext>
                </a:extLst>
              </a:tr>
              <a:tr h="8550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정의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395194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업무와 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454316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주요업무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69646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768918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1277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387070"/>
                  </a:ext>
                </a:extLst>
              </a:tr>
              <a:tr h="858585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557692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역량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516154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229249"/>
                  </a:ext>
                </a:extLst>
              </a:tr>
              <a:tr h="169999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937525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직무요건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754662"/>
                  </a:ext>
                </a:extLst>
              </a:tr>
              <a:tr h="40862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전공과목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자격증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702218"/>
                  </a:ext>
                </a:extLst>
              </a:tr>
              <a:tr h="157623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613412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7983011-19C5-4AC8-9C5D-59C1F7319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42" y="2468675"/>
            <a:ext cx="6055267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1173653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6"/>
          <p:cNvSpPr txBox="1">
            <a:spLocks noChangeArrowheads="1"/>
          </p:cNvSpPr>
          <p:nvPr/>
        </p:nvSpPr>
        <p:spPr bwMode="auto">
          <a:xfrm>
            <a:off x="-605309" y="910180"/>
            <a:ext cx="3263391" cy="690924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sz="208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163105" y="1897895"/>
          <a:ext cx="6455409" cy="9438834"/>
        </p:xfrm>
        <a:graphic>
          <a:graphicData uri="http://schemas.openxmlformats.org/drawingml/2006/table">
            <a:tbl>
              <a:tblPr/>
              <a:tblGrid>
                <a:gridCol w="246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22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6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장점 키워드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관련경험 </a:t>
                      </a: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직사각형 1"/>
          <p:cNvSpPr>
            <a:spLocks noChangeArrowheads="1"/>
          </p:cNvSpPr>
          <p:nvPr/>
        </p:nvSpPr>
        <p:spPr bwMode="auto">
          <a:xfrm>
            <a:off x="206647" y="213807"/>
            <a:ext cx="4363859" cy="1411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2775" b="1" dirty="0"/>
              <a:t>Ⅳ. </a:t>
            </a:r>
            <a:r>
              <a:rPr lang="ko-KR" altLang="en-US" sz="2775" b="1" dirty="0"/>
              <a:t>직무역량 탐색</a:t>
            </a:r>
            <a:endParaRPr lang="en-US" altLang="ko-KR" sz="2775" b="1" dirty="0"/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나의 장점 찾기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41" y="1243036"/>
            <a:ext cx="313916" cy="36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7329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7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306" y="1266826"/>
            <a:ext cx="2645550" cy="6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1422649"/>
            <a:ext cx="369440" cy="46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000" y="165716"/>
            <a:ext cx="3335259" cy="9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775" b="1" dirty="0"/>
              <a:t> </a:t>
            </a:r>
            <a:r>
              <a:rPr lang="en-US" altLang="ko-KR" sz="2775" b="1" dirty="0"/>
              <a:t>Ⅴ.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423150"/>
              </p:ext>
            </p:extLst>
          </p:nvPr>
        </p:nvGraphicFramePr>
        <p:xfrm>
          <a:off x="90112" y="2167493"/>
          <a:ext cx="6553692" cy="8952687"/>
        </p:xfrm>
        <a:graphic>
          <a:graphicData uri="http://schemas.openxmlformats.org/drawingml/2006/table">
            <a:tbl>
              <a:tblPr/>
              <a:tblGrid>
                <a:gridCol w="519488">
                  <a:extLst>
                    <a:ext uri="{9D8B030D-6E8A-4147-A177-3AD203B41FA5}">
                      <a16:colId xmlns:a16="http://schemas.microsoft.com/office/drawing/2014/main" val="522094932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1225268360"/>
                    </a:ext>
                  </a:extLst>
                </a:gridCol>
                <a:gridCol w="1565328">
                  <a:extLst>
                    <a:ext uri="{9D8B030D-6E8A-4147-A177-3AD203B41FA5}">
                      <a16:colId xmlns:a16="http://schemas.microsoft.com/office/drawing/2014/main" val="3195965075"/>
                    </a:ext>
                  </a:extLst>
                </a:gridCol>
                <a:gridCol w="1518834">
                  <a:extLst>
                    <a:ext uri="{9D8B030D-6E8A-4147-A177-3AD203B41FA5}">
                      <a16:colId xmlns:a16="http://schemas.microsoft.com/office/drawing/2014/main" val="4003046184"/>
                    </a:ext>
                  </a:extLst>
                </a:gridCol>
                <a:gridCol w="1653350">
                  <a:extLst>
                    <a:ext uri="{9D8B030D-6E8A-4147-A177-3AD203B41FA5}">
                      <a16:colId xmlns:a16="http://schemas.microsoft.com/office/drawing/2014/main" val="920605023"/>
                    </a:ext>
                  </a:extLst>
                </a:gridCol>
              </a:tblGrid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444744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27349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329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517874"/>
                  </a:ext>
                </a:extLst>
              </a:tr>
              <a:tr h="468623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54707"/>
                  </a:ext>
                </a:extLst>
              </a:tr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3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907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403711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006996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6713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45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38" y="1545893"/>
            <a:ext cx="4019019" cy="66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1" y="1701729"/>
            <a:ext cx="410247" cy="50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467" y="261572"/>
            <a:ext cx="4345447" cy="9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540" b="1" dirty="0"/>
              <a:t> </a:t>
            </a:r>
            <a:r>
              <a:rPr lang="en-US" altLang="ko-KR" sz="2775" b="1" dirty="0"/>
              <a:t>Ⅵ.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296746"/>
              </p:ext>
            </p:extLst>
          </p:nvPr>
        </p:nvGraphicFramePr>
        <p:xfrm>
          <a:off x="323639" y="2683621"/>
          <a:ext cx="6222304" cy="8785124"/>
        </p:xfrm>
        <a:graphic>
          <a:graphicData uri="http://schemas.openxmlformats.org/drawingml/2006/table">
            <a:tbl>
              <a:tblPr/>
              <a:tblGrid>
                <a:gridCol w="916225">
                  <a:extLst>
                    <a:ext uri="{9D8B030D-6E8A-4147-A177-3AD203B41FA5}">
                      <a16:colId xmlns:a16="http://schemas.microsoft.com/office/drawing/2014/main" val="1204988503"/>
                    </a:ext>
                  </a:extLst>
                </a:gridCol>
                <a:gridCol w="1378655">
                  <a:extLst>
                    <a:ext uri="{9D8B030D-6E8A-4147-A177-3AD203B41FA5}">
                      <a16:colId xmlns:a16="http://schemas.microsoft.com/office/drawing/2014/main" val="3611599540"/>
                    </a:ext>
                  </a:extLst>
                </a:gridCol>
                <a:gridCol w="1629016">
                  <a:extLst>
                    <a:ext uri="{9D8B030D-6E8A-4147-A177-3AD203B41FA5}">
                      <a16:colId xmlns:a16="http://schemas.microsoft.com/office/drawing/2014/main" val="1303822252"/>
                    </a:ext>
                  </a:extLst>
                </a:gridCol>
                <a:gridCol w="2298408">
                  <a:extLst>
                    <a:ext uri="{9D8B030D-6E8A-4147-A177-3AD203B41FA5}">
                      <a16:colId xmlns:a16="http://schemas.microsoft.com/office/drawing/2014/main" val="2228668063"/>
                    </a:ext>
                  </a:extLst>
                </a:gridCol>
              </a:tblGrid>
              <a:tr h="7899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 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   무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 일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준비해야 할 것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등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259412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4656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2617641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73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460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93A3869-1E62-4FE8-AA61-83CEA5A7C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563223"/>
              </p:ext>
            </p:extLst>
          </p:nvPr>
        </p:nvGraphicFramePr>
        <p:xfrm>
          <a:off x="282198" y="1844273"/>
          <a:ext cx="6307288" cy="9839726"/>
        </p:xfrm>
        <a:graphic>
          <a:graphicData uri="http://schemas.openxmlformats.org/drawingml/2006/table">
            <a:tbl>
              <a:tblPr/>
              <a:tblGrid>
                <a:gridCol w="1035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9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 명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일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499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수행직무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업무에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A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가지고 있는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B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준비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해야 할 것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A-B=C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98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282198" y="607620"/>
            <a:ext cx="8210526" cy="99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3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ko-KR" altLang="en-US" sz="2400" b="1" dirty="0"/>
              <a:t>    경력관리 액션플랜</a:t>
            </a:r>
            <a:endParaRPr lang="ko-KR" altLang="en-US" sz="24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직사각형 1"/>
          <p:cNvSpPr>
            <a:spLocks noChangeArrowheads="1"/>
          </p:cNvSpPr>
          <p:nvPr/>
        </p:nvSpPr>
        <p:spPr bwMode="auto">
          <a:xfrm>
            <a:off x="0" y="-185995"/>
            <a:ext cx="8200571" cy="4060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400" b="1" dirty="0"/>
              <a:t> </a:t>
            </a:r>
            <a:r>
              <a:rPr lang="en-US" altLang="ko-KR" sz="2780" b="1" dirty="0"/>
              <a:t>Ⅶ. </a:t>
            </a:r>
            <a:r>
              <a:rPr lang="ko-KR" altLang="en-US" sz="2780" b="1" dirty="0"/>
              <a:t>직무역량개발 계획수립</a:t>
            </a:r>
            <a:endParaRPr lang="en-US" altLang="ko-KR" sz="278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78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78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03" y="1155677"/>
            <a:ext cx="393815" cy="4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17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AFEE56A-3AE6-4E69-9EF2-A920470678A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63105" y="1897895"/>
          <a:ext cx="6455409" cy="3639305"/>
        </p:xfrm>
        <a:graphic>
          <a:graphicData uri="http://schemas.openxmlformats.org/drawingml/2006/table">
            <a:tbl>
              <a:tblPr/>
              <a:tblGrid>
                <a:gridCol w="6455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393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나의 진로와 관련된 정보를 탐색하고 계획을 세우며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들었던 생각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느낌 등을 자유롭게 작성해 보세요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!</a:t>
                      </a:r>
                    </a:p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8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직사각형 1">
            <a:extLst>
              <a:ext uri="{FF2B5EF4-FFF2-40B4-BE49-F238E27FC236}">
                <a16:creationId xmlns:a16="http://schemas.microsoft.com/office/drawing/2014/main" id="{0CF93108-7BDE-405B-9750-EBC1584C6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056" y="713582"/>
            <a:ext cx="423862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1800" b="1" dirty="0"/>
              <a:t> </a:t>
            </a:r>
            <a:r>
              <a:rPr lang="en-US" altLang="ko-KR" sz="1800" b="1" dirty="0"/>
              <a:t> ‘</a:t>
            </a:r>
            <a:r>
              <a:rPr lang="ko-KR" altLang="en-US" sz="1800" b="1" dirty="0" err="1"/>
              <a:t>커리어로드맵</a:t>
            </a:r>
            <a:r>
              <a:rPr lang="en-US" altLang="ko-KR" sz="1800" b="1" dirty="0"/>
              <a:t>’</a:t>
            </a:r>
            <a:r>
              <a:rPr lang="ko-KR" altLang="en-US" sz="1800" b="1" dirty="0"/>
              <a:t>을 마치며</a:t>
            </a:r>
            <a:r>
              <a:rPr lang="en-US" altLang="ko-KR" sz="1800" b="1" dirty="0"/>
              <a:t>..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C82938D-87B9-46A1-A9CD-B9438CFD1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44576"/>
            <a:ext cx="341313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49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462</Words>
  <Application>Microsoft Office PowerPoint</Application>
  <PresentationFormat>와이드스크린</PresentationFormat>
  <Paragraphs>127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HY헤드라인M</vt:lpstr>
      <vt:lpstr>나눔고딕 ExtraBold</vt:lpstr>
      <vt:lpstr>맑은 고딕</vt:lpstr>
      <vt:lpstr>바탕</vt:lpstr>
      <vt:lpstr>함초롬돋움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김진영</dc:creator>
  <cp:lastModifiedBy>User</cp:lastModifiedBy>
  <cp:revision>24</cp:revision>
  <dcterms:created xsi:type="dcterms:W3CDTF">2021-10-06T06:02:03Z</dcterms:created>
  <dcterms:modified xsi:type="dcterms:W3CDTF">2025-09-16T05:41:07Z</dcterms:modified>
</cp:coreProperties>
</file>