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97" r:id="rId2"/>
    <p:sldId id="298" r:id="rId3"/>
    <p:sldId id="299" r:id="rId4"/>
    <p:sldId id="300" r:id="rId5"/>
    <p:sldId id="301" r:id="rId6"/>
  </p:sldIdLst>
  <p:sldSz cx="9144000" cy="6858000" type="screen4x3"/>
  <p:notesSz cx="6858000" cy="9144000"/>
  <p:embeddedFontLst>
    <p:embeddedFont>
      <p:font typeface="HY엽서M" panose="02030600000101010101" pitchFamily="18" charset="-127"/>
      <p:regular r:id="rId8"/>
    </p:embeddedFont>
    <p:embeddedFont>
      <p:font typeface="맑은 고딕" panose="020B0503020000020004" pitchFamily="50" charset="-127"/>
      <p:regular r:id="rId9"/>
      <p:bold r:id="rId10"/>
    </p:embeddedFont>
    <p:embeddedFont>
      <p:font typeface="휴먼모음T" panose="02030504000101010101" pitchFamily="18" charset="-127"/>
      <p:regular r:id="rId11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C844"/>
    <a:srgbClr val="FF0066"/>
    <a:srgbClr val="5C04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5" autoAdjust="0"/>
    <p:restoredTop sz="94595" autoAdjust="0"/>
  </p:normalViewPr>
  <p:slideViewPr>
    <p:cSldViewPr snapToGrid="0">
      <p:cViewPr>
        <p:scale>
          <a:sx n="70" d="100"/>
          <a:sy n="70" d="100"/>
        </p:scale>
        <p:origin x="-1158" y="-7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E9227-D909-48B6-A8F6-E9C26B2B82CD}" type="datetimeFigureOut">
              <a:rPr lang="ko-KR" altLang="en-US" smtClean="0"/>
              <a:t>2014-09-29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E036A-C90A-4C39-8278-01E3569741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88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E036A-C90A-4C39-8278-01E3569741E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52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/>
          <a:lstStyle>
            <a:extLst/>
          </a:lstStyle>
          <a:p>
            <a:fld id="{7F337A3C-4120-4AFA-A7D0-0A8D9502B4DE}" type="datetimeFigureOut">
              <a:rPr lang="ko-KR" altLang="en-US" smtClean="0"/>
              <a:pPr/>
              <a:t>2014-09-29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/>
          <a:lstStyle>
            <a:extLst/>
          </a:lstStyle>
          <a:p>
            <a:fld id="{5596CC8C-789D-44EB-B4AB-8833736227E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24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9D8FD8-FB7D-4EBA-94F8-2194CF90F107}" type="datetimeFigureOut">
              <a:rPr lang="ko-KR" altLang="en-US" smtClean="0"/>
              <a:pPr/>
              <a:t>2014-09-29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5D79E9-68F1-4A9C-853D-3A779965BB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3759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바탕 화면\ptmaker tamplate(추가)\산업디자인\A004_금호아시아나\master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</p:sldLayoutIdLst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꺾인 연결선 44"/>
          <p:cNvCxnSpPr>
            <a:cxnSpLocks noChangeShapeType="1"/>
            <a:stCxn id="7" idx="6"/>
          </p:cNvCxnSpPr>
          <p:nvPr/>
        </p:nvCxnSpPr>
        <p:spPr bwMode="auto">
          <a:xfrm flipV="1">
            <a:off x="2114550" y="2362200"/>
            <a:ext cx="1581150" cy="1262063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타원 43"/>
          <p:cNvSpPr>
            <a:spLocks noChangeArrowheads="1"/>
          </p:cNvSpPr>
          <p:nvPr/>
        </p:nvSpPr>
        <p:spPr bwMode="auto">
          <a:xfrm>
            <a:off x="4933950" y="3952875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타원 45"/>
          <p:cNvSpPr>
            <a:spLocks noChangeArrowheads="1"/>
          </p:cNvSpPr>
          <p:nvPr/>
        </p:nvSpPr>
        <p:spPr bwMode="auto">
          <a:xfrm>
            <a:off x="933450" y="3162300"/>
            <a:ext cx="1181100" cy="923925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8" name="타원 47"/>
          <p:cNvSpPr>
            <a:spLocks noChangeArrowheads="1"/>
          </p:cNvSpPr>
          <p:nvPr/>
        </p:nvSpPr>
        <p:spPr bwMode="auto">
          <a:xfrm>
            <a:off x="7334250" y="2867025"/>
            <a:ext cx="1600200" cy="1524000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20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20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병원 </a:t>
            </a:r>
            <a:endParaRPr lang="en-US" altLang="ko-KR" sz="2000" b="1" dirty="0" smtClean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20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원무과장</a:t>
            </a:r>
            <a:endParaRPr lang="ko-KR" altLang="en-US" sz="20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48"/>
          <p:cNvSpPr txBox="1">
            <a:spLocks noChangeArrowheads="1"/>
          </p:cNvSpPr>
          <p:nvPr/>
        </p:nvSpPr>
        <p:spPr bwMode="auto">
          <a:xfrm>
            <a:off x="1123950" y="4114800"/>
            <a:ext cx="8715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2015.12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10" name="TextBox 56"/>
          <p:cNvSpPr txBox="1">
            <a:spLocks noChangeArrowheads="1"/>
          </p:cNvSpPr>
          <p:nvPr/>
        </p:nvSpPr>
        <p:spPr bwMode="auto">
          <a:xfrm>
            <a:off x="3548063" y="5838825"/>
            <a:ext cx="7858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2016.2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11" name="타원 57"/>
          <p:cNvSpPr>
            <a:spLocks noChangeArrowheads="1"/>
          </p:cNvSpPr>
          <p:nvPr/>
        </p:nvSpPr>
        <p:spPr bwMode="auto">
          <a:xfrm>
            <a:off x="4857750" y="2847975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58"/>
          <p:cNvSpPr>
            <a:spLocks noChangeArrowheads="1"/>
          </p:cNvSpPr>
          <p:nvPr/>
        </p:nvSpPr>
        <p:spPr bwMode="auto">
          <a:xfrm>
            <a:off x="3209925" y="1924050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" name="직선 연결선 64"/>
          <p:cNvCxnSpPr>
            <a:cxnSpLocks noChangeShapeType="1"/>
            <a:endCxn id="34" idx="3"/>
          </p:cNvCxnSpPr>
          <p:nvPr/>
        </p:nvCxnSpPr>
        <p:spPr bwMode="auto">
          <a:xfrm flipV="1">
            <a:off x="5991225" y="2894013"/>
            <a:ext cx="506413" cy="382587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타원 73"/>
          <p:cNvSpPr>
            <a:spLocks noChangeArrowheads="1"/>
          </p:cNvSpPr>
          <p:nvPr/>
        </p:nvSpPr>
        <p:spPr bwMode="auto">
          <a:xfrm>
            <a:off x="3219450" y="2876550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타원 74"/>
          <p:cNvSpPr>
            <a:spLocks noChangeArrowheads="1"/>
          </p:cNvSpPr>
          <p:nvPr/>
        </p:nvSpPr>
        <p:spPr bwMode="auto">
          <a:xfrm>
            <a:off x="3286125" y="3867150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타원 77"/>
          <p:cNvSpPr>
            <a:spLocks noChangeArrowheads="1"/>
          </p:cNvSpPr>
          <p:nvPr/>
        </p:nvSpPr>
        <p:spPr bwMode="auto">
          <a:xfrm>
            <a:off x="3324225" y="4829175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" name="직선 연결선 79"/>
          <p:cNvCxnSpPr>
            <a:cxnSpLocks noChangeShapeType="1"/>
            <a:endCxn id="35" idx="0"/>
          </p:cNvCxnSpPr>
          <p:nvPr/>
        </p:nvCxnSpPr>
        <p:spPr bwMode="auto">
          <a:xfrm flipV="1">
            <a:off x="6086475" y="3038475"/>
            <a:ext cx="793750" cy="14287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직선 연결선 87"/>
          <p:cNvCxnSpPr>
            <a:cxnSpLocks noChangeShapeType="1"/>
          </p:cNvCxnSpPr>
          <p:nvPr/>
        </p:nvCxnSpPr>
        <p:spPr bwMode="auto">
          <a:xfrm flipV="1">
            <a:off x="4400550" y="2286000"/>
            <a:ext cx="485775" cy="2190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직선 연결선 89"/>
          <p:cNvCxnSpPr>
            <a:cxnSpLocks noChangeShapeType="1"/>
            <a:stCxn id="14" idx="6"/>
          </p:cNvCxnSpPr>
          <p:nvPr/>
        </p:nvCxnSpPr>
        <p:spPr bwMode="auto">
          <a:xfrm>
            <a:off x="4400550" y="3333750"/>
            <a:ext cx="561975" cy="285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직선 연결선 91"/>
          <p:cNvCxnSpPr>
            <a:cxnSpLocks noChangeShapeType="1"/>
            <a:stCxn id="15" idx="6"/>
            <a:endCxn id="6" idx="2"/>
          </p:cNvCxnSpPr>
          <p:nvPr/>
        </p:nvCxnSpPr>
        <p:spPr bwMode="auto">
          <a:xfrm>
            <a:off x="4467225" y="4324350"/>
            <a:ext cx="466725" cy="8572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직선 연결선 93"/>
          <p:cNvCxnSpPr>
            <a:cxnSpLocks noChangeShapeType="1"/>
            <a:endCxn id="15" idx="2"/>
          </p:cNvCxnSpPr>
          <p:nvPr/>
        </p:nvCxnSpPr>
        <p:spPr bwMode="auto">
          <a:xfrm rot="16200000" flipH="1">
            <a:off x="2776537" y="3814763"/>
            <a:ext cx="657225" cy="3619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직선 연결선 95"/>
          <p:cNvCxnSpPr>
            <a:cxnSpLocks noChangeShapeType="1"/>
          </p:cNvCxnSpPr>
          <p:nvPr/>
        </p:nvCxnSpPr>
        <p:spPr bwMode="auto">
          <a:xfrm>
            <a:off x="2924175" y="3076575"/>
            <a:ext cx="314325" cy="952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직선 연결선 97"/>
          <p:cNvCxnSpPr>
            <a:cxnSpLocks noChangeShapeType="1"/>
            <a:endCxn id="16" idx="2"/>
          </p:cNvCxnSpPr>
          <p:nvPr/>
        </p:nvCxnSpPr>
        <p:spPr bwMode="auto">
          <a:xfrm rot="16200000" flipH="1">
            <a:off x="2286000" y="4248150"/>
            <a:ext cx="1666875" cy="4095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타원 101"/>
          <p:cNvSpPr>
            <a:spLocks noChangeArrowheads="1"/>
          </p:cNvSpPr>
          <p:nvPr/>
        </p:nvSpPr>
        <p:spPr bwMode="auto">
          <a:xfrm>
            <a:off x="123825" y="2133600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Box 102"/>
          <p:cNvSpPr txBox="1">
            <a:spLocks noChangeArrowheads="1"/>
          </p:cNvSpPr>
          <p:nvPr/>
        </p:nvSpPr>
        <p:spPr bwMode="auto">
          <a:xfrm>
            <a:off x="309190" y="3076575"/>
            <a:ext cx="7008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</a:t>
            </a:r>
            <a:r>
              <a:rPr lang="en-US" altLang="ko-KR" sz="1200" b="1" dirty="0" smtClean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2014.</a:t>
            </a:r>
            <a:endParaRPr lang="ko-KR" altLang="en-US" sz="12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26" name="TextBox 106"/>
          <p:cNvSpPr txBox="1">
            <a:spLocks noChangeArrowheads="1"/>
          </p:cNvSpPr>
          <p:nvPr/>
        </p:nvSpPr>
        <p:spPr bwMode="auto">
          <a:xfrm>
            <a:off x="5073650" y="5038725"/>
            <a:ext cx="784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2016.6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27" name="TextBox 107"/>
          <p:cNvSpPr txBox="1">
            <a:spLocks noChangeArrowheads="1"/>
          </p:cNvSpPr>
          <p:nvPr/>
        </p:nvSpPr>
        <p:spPr bwMode="auto">
          <a:xfrm>
            <a:off x="7858125" y="4524375"/>
            <a:ext cx="7858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</a:t>
            </a:r>
            <a:r>
              <a:rPr lang="en-US" altLang="ko-KR" sz="1200" b="1" dirty="0" smtClean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2024.2</a:t>
            </a:r>
            <a:endParaRPr lang="ko-KR" altLang="en-US" sz="12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28" name="타원 108"/>
          <p:cNvSpPr>
            <a:spLocks noChangeArrowheads="1"/>
          </p:cNvSpPr>
          <p:nvPr/>
        </p:nvSpPr>
        <p:spPr bwMode="auto">
          <a:xfrm>
            <a:off x="4848225" y="1666875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9" name="직선 연결선 110"/>
          <p:cNvCxnSpPr>
            <a:cxnSpLocks noChangeShapeType="1"/>
            <a:stCxn id="28" idx="4"/>
            <a:endCxn id="11" idx="0"/>
          </p:cNvCxnSpPr>
          <p:nvPr/>
        </p:nvCxnSpPr>
        <p:spPr bwMode="auto">
          <a:xfrm rot="16200000" flipH="1">
            <a:off x="5314950" y="2714625"/>
            <a:ext cx="257175" cy="952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직선 연결선 112"/>
          <p:cNvCxnSpPr>
            <a:cxnSpLocks noChangeShapeType="1"/>
            <a:stCxn id="11" idx="4"/>
            <a:endCxn id="6" idx="0"/>
          </p:cNvCxnSpPr>
          <p:nvPr/>
        </p:nvCxnSpPr>
        <p:spPr bwMode="auto">
          <a:xfrm rot="16200000" flipH="1">
            <a:off x="5391150" y="3819525"/>
            <a:ext cx="190500" cy="7620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직선 연결선 114"/>
          <p:cNvCxnSpPr>
            <a:cxnSpLocks noChangeShapeType="1"/>
            <a:endCxn id="6" idx="3"/>
          </p:cNvCxnSpPr>
          <p:nvPr/>
        </p:nvCxnSpPr>
        <p:spPr bwMode="auto">
          <a:xfrm flipV="1">
            <a:off x="4448175" y="4733925"/>
            <a:ext cx="658813" cy="4000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직선 연결선 116"/>
          <p:cNvCxnSpPr>
            <a:cxnSpLocks noChangeShapeType="1"/>
          </p:cNvCxnSpPr>
          <p:nvPr/>
        </p:nvCxnSpPr>
        <p:spPr bwMode="auto">
          <a:xfrm>
            <a:off x="6057900" y="2133600"/>
            <a:ext cx="600075" cy="3619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" name="직선 연결선 118"/>
          <p:cNvCxnSpPr>
            <a:cxnSpLocks noChangeShapeType="1"/>
            <a:endCxn id="7" idx="0"/>
          </p:cNvCxnSpPr>
          <p:nvPr/>
        </p:nvCxnSpPr>
        <p:spPr bwMode="auto">
          <a:xfrm rot="16200000" flipH="1">
            <a:off x="1190625" y="2828925"/>
            <a:ext cx="381000" cy="2857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" name="타원 119"/>
          <p:cNvSpPr>
            <a:spLocks noChangeArrowheads="1"/>
          </p:cNvSpPr>
          <p:nvPr/>
        </p:nvSpPr>
        <p:spPr bwMode="auto">
          <a:xfrm>
            <a:off x="6324600" y="2105025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125"/>
          <p:cNvSpPr txBox="1">
            <a:spLocks noChangeArrowheads="1"/>
          </p:cNvSpPr>
          <p:nvPr/>
        </p:nvSpPr>
        <p:spPr bwMode="auto">
          <a:xfrm>
            <a:off x="6486525" y="3038475"/>
            <a:ext cx="7858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2020.2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36" name="타원 126"/>
          <p:cNvSpPr>
            <a:spLocks noChangeArrowheads="1"/>
          </p:cNvSpPr>
          <p:nvPr/>
        </p:nvSpPr>
        <p:spPr bwMode="auto">
          <a:xfrm>
            <a:off x="7696200" y="1381125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직선 연결선 128"/>
          <p:cNvCxnSpPr>
            <a:cxnSpLocks noChangeShapeType="1"/>
            <a:stCxn id="34" idx="7"/>
            <a:endCxn id="36" idx="3"/>
          </p:cNvCxnSpPr>
          <p:nvPr/>
        </p:nvCxnSpPr>
        <p:spPr bwMode="auto">
          <a:xfrm rot="5400000" flipH="1" flipV="1">
            <a:off x="7566026" y="1936750"/>
            <a:ext cx="69850" cy="5365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직선 연결선 130"/>
          <p:cNvCxnSpPr>
            <a:cxnSpLocks noChangeShapeType="1"/>
            <a:stCxn id="36" idx="4"/>
          </p:cNvCxnSpPr>
          <p:nvPr/>
        </p:nvCxnSpPr>
        <p:spPr bwMode="auto">
          <a:xfrm flipH="1">
            <a:off x="8191500" y="2305050"/>
            <a:ext cx="95250" cy="614931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131"/>
          <p:cNvSpPr txBox="1">
            <a:spLocks noChangeArrowheads="1"/>
          </p:cNvSpPr>
          <p:nvPr/>
        </p:nvSpPr>
        <p:spPr bwMode="auto">
          <a:xfrm>
            <a:off x="7924810" y="1009650"/>
            <a:ext cx="7857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</a:t>
            </a:r>
            <a:r>
              <a:rPr lang="en-US" altLang="ko-KR" sz="1200" b="1" dirty="0" smtClean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2022.2</a:t>
            </a:r>
            <a:endParaRPr lang="ko-KR" altLang="en-US" sz="12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43" name="직사각형 42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56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185957"/>
              </p:ext>
            </p:extLst>
          </p:nvPr>
        </p:nvGraphicFramePr>
        <p:xfrm>
          <a:off x="208694" y="895217"/>
          <a:ext cx="8457628" cy="5742006"/>
        </p:xfrm>
        <a:graphic>
          <a:graphicData uri="http://schemas.openxmlformats.org/drawingml/2006/table">
            <a:tbl>
              <a:tblPr/>
              <a:tblGrid>
                <a:gridCol w="2638159"/>
                <a:gridCol w="846469"/>
                <a:gridCol w="497300"/>
                <a:gridCol w="558032"/>
                <a:gridCol w="436568"/>
                <a:gridCol w="497300"/>
                <a:gridCol w="497300"/>
                <a:gridCol w="497300"/>
                <a:gridCol w="497300"/>
                <a:gridCol w="497300"/>
                <a:gridCol w="497300"/>
                <a:gridCol w="497300"/>
              </a:tblGrid>
              <a:tr h="2529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목표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DEADLINE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2016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2017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2018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2019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2020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2021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2022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252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졸업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1.1. 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학점관리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2015.10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1.2. 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외국어성적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1.3. 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공모전 도전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*******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취업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2.1. </a:t>
                      </a:r>
                      <a:r>
                        <a:rPr lang="ko-KR" altLang="en-US" sz="800" b="0" i="0" u="none" strike="noStrike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청소년상담사</a:t>
                      </a:r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급 필기시험 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2015.04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207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2.2. </a:t>
                      </a:r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청소년상담사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급 필기합격자발표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2015.06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2.3. </a:t>
                      </a:r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청소년상담사 연수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학위과정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3.1.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3.2.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2016.12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3.3.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2016.4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결혼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4.1.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대학원 진학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5.1.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47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5.2.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8" name="직사각형 7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39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71406" y="6643710"/>
            <a:ext cx="8928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39552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2015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1403648" y="640481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2016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4283893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2019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5880098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2021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7524253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2023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20" name="Line 7"/>
          <p:cNvSpPr>
            <a:spLocks noChangeShapeType="1"/>
          </p:cNvSpPr>
          <p:nvPr/>
        </p:nvSpPr>
        <p:spPr bwMode="auto">
          <a:xfrm>
            <a:off x="151146" y="2466280"/>
            <a:ext cx="0" cy="4251598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Line 9"/>
          <p:cNvSpPr>
            <a:spLocks noChangeShapeType="1"/>
          </p:cNvSpPr>
          <p:nvPr/>
        </p:nvSpPr>
        <p:spPr bwMode="auto">
          <a:xfrm>
            <a:off x="4643438" y="2500306"/>
            <a:ext cx="0" cy="428628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6300788" y="192658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>
            <a:off x="7956550" y="192658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92374" y="3531607"/>
            <a:ext cx="7858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학점 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err="1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토익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동아리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아르바이트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err="1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취미툭기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방학계획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endParaRPr lang="en-US" altLang="ko-KR" sz="900" dirty="0" smtClean="0">
              <a:latin typeface="HY엽서M" pitchFamily="18" charset="-127"/>
              <a:ea typeface="HY엽서M" pitchFamily="18" charset="-127"/>
            </a:endParaRPr>
          </a:p>
          <a:p>
            <a:pPr algn="ctr"/>
            <a:endParaRPr lang="ko-KR" altLang="en-US" sz="9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93314" y="2643182"/>
            <a:ext cx="763910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학년</a:t>
            </a:r>
            <a:endParaRPr lang="ko-KR" altLang="en-US" sz="1200" b="1" dirty="0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1071538" y="3429000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졸업</a:t>
            </a:r>
            <a:endParaRPr lang="ko-KR" altLang="en-US" sz="1200" dirty="0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1877983" y="3286124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입</a:t>
            </a:r>
            <a:r>
              <a:rPr lang="ko-KR" altLang="en-US" sz="1200" dirty="0"/>
              <a:t>사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14348" y="5044014"/>
            <a:ext cx="85725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15.XX.XX</a:t>
            </a:r>
          </a:p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군대 입대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4214810" y="3571876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/>
              <a:t>결혼</a:t>
            </a:r>
            <a:endParaRPr lang="ko-KR" altLang="en-US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1879431" y="3714752"/>
            <a:ext cx="92869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16.XX.XX</a:t>
            </a:r>
          </a:p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OO</a:t>
            </a:r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병원 입사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106778" y="3899418"/>
            <a:ext cx="85725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23.XX.XX</a:t>
            </a:r>
          </a:p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나를 이해해주는 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여자와 결혼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4679974" y="4771750"/>
            <a:ext cx="864096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대학원</a:t>
            </a:r>
            <a:endParaRPr lang="ko-KR" altLang="en-US" sz="1200" dirty="0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814642" y="4714884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입대</a:t>
            </a:r>
            <a:endParaRPr lang="ko-KR" altLang="en-US" sz="1200" dirty="0"/>
          </a:p>
        </p:txBody>
      </p:sp>
      <p:sp>
        <p:nvSpPr>
          <p:cNvPr id="66" name="TextBox 65"/>
          <p:cNvSpPr txBox="1"/>
          <p:nvPr/>
        </p:nvSpPr>
        <p:spPr>
          <a:xfrm>
            <a:off x="4721716" y="5144584"/>
            <a:ext cx="71438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19.XX.XX</a:t>
            </a:r>
          </a:p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SSIT</a:t>
            </a:r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공대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786049" y="5513916"/>
            <a:ext cx="993863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중국어회화 능통 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5786446" y="2928934"/>
            <a:ext cx="857256" cy="571504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83" name="TextBox 82"/>
          <p:cNvSpPr txBox="1"/>
          <p:nvPr/>
        </p:nvSpPr>
        <p:spPr>
          <a:xfrm>
            <a:off x="5786446" y="3571876"/>
            <a:ext cx="1214446" cy="230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ko-KR" altLang="en-US" sz="9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572264" y="2500306"/>
            <a:ext cx="928694" cy="230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ko-KR" altLang="en-US" sz="9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316416" y="2162455"/>
            <a:ext cx="857256" cy="230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altLang="ko-KR" sz="900" dirty="0" smtClean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0" name="모서리가 둥근 직사각형 69"/>
          <p:cNvSpPr/>
          <p:nvPr/>
        </p:nvSpPr>
        <p:spPr>
          <a:xfrm>
            <a:off x="8283869" y="1487634"/>
            <a:ext cx="857256" cy="357190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OO</a:t>
            </a:r>
            <a:r>
              <a:rPr lang="ko-KR" altLang="en-US" sz="1200" dirty="0" smtClean="0"/>
              <a:t>병원 원무과장</a:t>
            </a:r>
            <a:endParaRPr lang="en-US" altLang="ko-KR" sz="1200" dirty="0" smtClean="0"/>
          </a:p>
        </p:txBody>
      </p:sp>
      <p:sp>
        <p:nvSpPr>
          <p:cNvPr id="71" name="모서리가 둥근 직사각형 70"/>
          <p:cNvSpPr/>
          <p:nvPr/>
        </p:nvSpPr>
        <p:spPr>
          <a:xfrm>
            <a:off x="6643702" y="2000240"/>
            <a:ext cx="857256" cy="357190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200" dirty="0" smtClean="0"/>
          </a:p>
        </p:txBody>
      </p:sp>
      <p:sp>
        <p:nvSpPr>
          <p:cNvPr id="80" name="직사각형 79"/>
          <p:cNvSpPr/>
          <p:nvPr/>
        </p:nvSpPr>
        <p:spPr>
          <a:xfrm>
            <a:off x="49498" y="721655"/>
            <a:ext cx="6251290" cy="16430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1" name="직사각형 80"/>
          <p:cNvSpPr/>
          <p:nvPr/>
        </p:nvSpPr>
        <p:spPr>
          <a:xfrm>
            <a:off x="192373" y="864531"/>
            <a:ext cx="5844105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OO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병원 원무과장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192373" y="1364597"/>
            <a:ext cx="1607355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자격증 </a:t>
            </a:r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O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개 취득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192374" y="1864663"/>
            <a:ext cx="300121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세계 유명 여행지 </a:t>
            </a:r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5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곳 다니기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1907704" y="1364597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결혼하기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5" name="Text Box 12"/>
          <p:cNvSpPr txBox="1">
            <a:spLocks noChangeArrowheads="1"/>
          </p:cNvSpPr>
          <p:nvPr/>
        </p:nvSpPr>
        <p:spPr bwMode="auto">
          <a:xfrm>
            <a:off x="-180528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2014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89" name="Line 8"/>
          <p:cNvSpPr>
            <a:spLocks noChangeShapeType="1"/>
          </p:cNvSpPr>
          <p:nvPr/>
        </p:nvSpPr>
        <p:spPr bwMode="auto">
          <a:xfrm flipH="1">
            <a:off x="1043608" y="2500306"/>
            <a:ext cx="27930" cy="4241062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0" name="Line 11"/>
          <p:cNvSpPr>
            <a:spLocks noChangeShapeType="1"/>
          </p:cNvSpPr>
          <p:nvPr/>
        </p:nvSpPr>
        <p:spPr bwMode="auto">
          <a:xfrm>
            <a:off x="8820472" y="192658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5" name="Text Box 16"/>
          <p:cNvSpPr txBox="1">
            <a:spLocks noChangeArrowheads="1"/>
          </p:cNvSpPr>
          <p:nvPr/>
        </p:nvSpPr>
        <p:spPr bwMode="auto">
          <a:xfrm>
            <a:off x="8316416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2024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96" name="Line 10"/>
          <p:cNvSpPr>
            <a:spLocks noChangeShapeType="1"/>
          </p:cNvSpPr>
          <p:nvPr/>
        </p:nvSpPr>
        <p:spPr bwMode="auto">
          <a:xfrm>
            <a:off x="5436096" y="2466280"/>
            <a:ext cx="0" cy="4310552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7" name="Line 10"/>
          <p:cNvSpPr>
            <a:spLocks noChangeShapeType="1"/>
          </p:cNvSpPr>
          <p:nvPr/>
        </p:nvSpPr>
        <p:spPr bwMode="auto">
          <a:xfrm>
            <a:off x="7164288" y="195337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0" name="Text Box 14"/>
          <p:cNvSpPr txBox="1">
            <a:spLocks noChangeArrowheads="1"/>
          </p:cNvSpPr>
          <p:nvPr/>
        </p:nvSpPr>
        <p:spPr bwMode="auto">
          <a:xfrm>
            <a:off x="6708795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2022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1" name="Text Box 14"/>
          <p:cNvSpPr txBox="1">
            <a:spLocks noChangeArrowheads="1"/>
          </p:cNvSpPr>
          <p:nvPr/>
        </p:nvSpPr>
        <p:spPr bwMode="auto">
          <a:xfrm>
            <a:off x="5087935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2020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2" name="Line 8"/>
          <p:cNvSpPr>
            <a:spLocks noChangeShapeType="1"/>
          </p:cNvSpPr>
          <p:nvPr/>
        </p:nvSpPr>
        <p:spPr bwMode="auto">
          <a:xfrm>
            <a:off x="1907704" y="2500306"/>
            <a:ext cx="0" cy="4276526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3" name="Line 8"/>
          <p:cNvSpPr>
            <a:spLocks noChangeShapeType="1"/>
          </p:cNvSpPr>
          <p:nvPr/>
        </p:nvSpPr>
        <p:spPr bwMode="auto">
          <a:xfrm flipH="1">
            <a:off x="2771800" y="2466280"/>
            <a:ext cx="14250" cy="4310551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" name="Line 8"/>
          <p:cNvSpPr>
            <a:spLocks noChangeShapeType="1"/>
          </p:cNvSpPr>
          <p:nvPr/>
        </p:nvSpPr>
        <p:spPr bwMode="auto">
          <a:xfrm>
            <a:off x="3707904" y="2466280"/>
            <a:ext cx="0" cy="4310552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5" name="Text Box 13"/>
          <p:cNvSpPr txBox="1">
            <a:spLocks noChangeArrowheads="1"/>
          </p:cNvSpPr>
          <p:nvPr/>
        </p:nvSpPr>
        <p:spPr bwMode="auto">
          <a:xfrm>
            <a:off x="2339678" y="640481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2017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6" name="Text Box 13"/>
          <p:cNvSpPr txBox="1">
            <a:spLocks noChangeArrowheads="1"/>
          </p:cNvSpPr>
          <p:nvPr/>
        </p:nvSpPr>
        <p:spPr bwMode="auto">
          <a:xfrm>
            <a:off x="3275782" y="638132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2018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3358124" y="1340768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체중감</a:t>
            </a:r>
            <a:r>
              <a:rPr lang="ko-KR" altLang="en-US" sz="1400" dirty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량</a:t>
            </a:r>
          </a:p>
        </p:txBody>
      </p:sp>
      <p:sp>
        <p:nvSpPr>
          <p:cNvPr id="108" name="직사각형 107"/>
          <p:cNvSpPr/>
          <p:nvPr/>
        </p:nvSpPr>
        <p:spPr>
          <a:xfrm>
            <a:off x="3347864" y="1847674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금연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109" name="직사각형 108"/>
          <p:cNvSpPr/>
          <p:nvPr/>
        </p:nvSpPr>
        <p:spPr>
          <a:xfrm>
            <a:off x="4716016" y="1340768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중국어회화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4716016" y="1847674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2771800" y="4944588"/>
            <a:ext cx="1008113" cy="428628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대리승진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6578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62"/>
          <p:cNvGrpSpPr>
            <a:grpSpLocks/>
          </p:cNvGrpSpPr>
          <p:nvPr/>
        </p:nvGrpSpPr>
        <p:grpSpPr bwMode="auto">
          <a:xfrm>
            <a:off x="451798" y="1405720"/>
            <a:ext cx="4362450" cy="4864906"/>
            <a:chOff x="338" y="502"/>
            <a:chExt cx="2090" cy="2378"/>
          </a:xfrm>
        </p:grpSpPr>
        <p:sp>
          <p:nvSpPr>
            <p:cNvPr id="5" name="Freeform 163"/>
            <p:cNvSpPr>
              <a:spLocks/>
            </p:cNvSpPr>
            <p:nvPr/>
          </p:nvSpPr>
          <p:spPr bwMode="auto">
            <a:xfrm>
              <a:off x="338" y="2110"/>
              <a:ext cx="1378" cy="770"/>
            </a:xfrm>
            <a:custGeom>
              <a:avLst/>
              <a:gdLst>
                <a:gd name="T0" fmla="*/ 3 w 1577"/>
                <a:gd name="T1" fmla="*/ 0 h 881"/>
                <a:gd name="T2" fmla="*/ 7 w 1577"/>
                <a:gd name="T3" fmla="*/ 3 h 881"/>
                <a:gd name="T4" fmla="*/ 7 w 1577"/>
                <a:gd name="T5" fmla="*/ 3 h 881"/>
                <a:gd name="T6" fmla="*/ 0 w 1577"/>
                <a:gd name="T7" fmla="*/ 3 h 881"/>
                <a:gd name="T8" fmla="*/ 3 w 1577"/>
                <a:gd name="T9" fmla="*/ 0 h 8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7"/>
                <a:gd name="T16" fmla="*/ 0 h 881"/>
                <a:gd name="T17" fmla="*/ 1577 w 1577"/>
                <a:gd name="T18" fmla="*/ 881 h 8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7" h="881">
                  <a:moveTo>
                    <a:pt x="131" y="0"/>
                  </a:moveTo>
                  <a:lnTo>
                    <a:pt x="1529" y="541"/>
                  </a:lnTo>
                  <a:lnTo>
                    <a:pt x="1577" y="881"/>
                  </a:lnTo>
                  <a:lnTo>
                    <a:pt x="0" y="234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" name="Freeform 164"/>
            <p:cNvSpPr>
              <a:spLocks/>
            </p:cNvSpPr>
            <p:nvPr/>
          </p:nvSpPr>
          <p:spPr bwMode="auto">
            <a:xfrm>
              <a:off x="1674" y="1961"/>
              <a:ext cx="754" cy="916"/>
            </a:xfrm>
            <a:custGeom>
              <a:avLst/>
              <a:gdLst>
                <a:gd name="T0" fmla="*/ 0 w 863"/>
                <a:gd name="T1" fmla="*/ 3 h 1048"/>
                <a:gd name="T2" fmla="*/ 3 w 863"/>
                <a:gd name="T3" fmla="*/ 0 h 1048"/>
                <a:gd name="T4" fmla="*/ 3 w 863"/>
                <a:gd name="T5" fmla="*/ 3 h 1048"/>
                <a:gd name="T6" fmla="*/ 3 w 863"/>
                <a:gd name="T7" fmla="*/ 4 h 1048"/>
                <a:gd name="T8" fmla="*/ 0 w 863"/>
                <a:gd name="T9" fmla="*/ 3 h 10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3"/>
                <a:gd name="T16" fmla="*/ 0 h 1048"/>
                <a:gd name="T17" fmla="*/ 863 w 863"/>
                <a:gd name="T18" fmla="*/ 1048 h 10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3" h="1048">
                  <a:moveTo>
                    <a:pt x="0" y="712"/>
                  </a:moveTo>
                  <a:lnTo>
                    <a:pt x="728" y="0"/>
                  </a:lnTo>
                  <a:lnTo>
                    <a:pt x="863" y="197"/>
                  </a:lnTo>
                  <a:lnTo>
                    <a:pt x="44" y="1048"/>
                  </a:lnTo>
                  <a:lnTo>
                    <a:pt x="0" y="712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" name="Freeform 165"/>
            <p:cNvSpPr>
              <a:spLocks/>
            </p:cNvSpPr>
            <p:nvPr/>
          </p:nvSpPr>
          <p:spPr bwMode="auto">
            <a:xfrm>
              <a:off x="450" y="1678"/>
              <a:ext cx="1864" cy="924"/>
            </a:xfrm>
            <a:custGeom>
              <a:avLst/>
              <a:gdLst>
                <a:gd name="T0" fmla="*/ 0 w 1864"/>
                <a:gd name="T1" fmla="*/ 439 h 924"/>
                <a:gd name="T2" fmla="*/ 840 w 1864"/>
                <a:gd name="T3" fmla="*/ 0 h 924"/>
                <a:gd name="T4" fmla="*/ 1864 w 1864"/>
                <a:gd name="T5" fmla="*/ 283 h 924"/>
                <a:gd name="T6" fmla="*/ 1228 w 1864"/>
                <a:gd name="T7" fmla="*/ 924 h 924"/>
                <a:gd name="T8" fmla="*/ 0 w 1864"/>
                <a:gd name="T9" fmla="*/ 439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64"/>
                <a:gd name="T16" fmla="*/ 0 h 924"/>
                <a:gd name="T17" fmla="*/ 1864 w 1864"/>
                <a:gd name="T18" fmla="*/ 924 h 9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64" h="924">
                  <a:moveTo>
                    <a:pt x="0" y="439"/>
                  </a:moveTo>
                  <a:lnTo>
                    <a:pt x="840" y="0"/>
                  </a:lnTo>
                  <a:lnTo>
                    <a:pt x="1864" y="283"/>
                  </a:lnTo>
                  <a:lnTo>
                    <a:pt x="1228" y="924"/>
                  </a:lnTo>
                  <a:lnTo>
                    <a:pt x="0" y="439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" name="Freeform 166"/>
            <p:cNvSpPr>
              <a:spLocks/>
            </p:cNvSpPr>
            <p:nvPr/>
          </p:nvSpPr>
          <p:spPr bwMode="auto">
            <a:xfrm>
              <a:off x="497" y="1828"/>
              <a:ext cx="1166" cy="636"/>
            </a:xfrm>
            <a:custGeom>
              <a:avLst/>
              <a:gdLst>
                <a:gd name="T0" fmla="*/ 3 w 1335"/>
                <a:gd name="T1" fmla="*/ 0 h 728"/>
                <a:gd name="T2" fmla="*/ 6 w 1335"/>
                <a:gd name="T3" fmla="*/ 3 h 728"/>
                <a:gd name="T4" fmla="*/ 6 w 1335"/>
                <a:gd name="T5" fmla="*/ 3 h 728"/>
                <a:gd name="T6" fmla="*/ 0 w 1335"/>
                <a:gd name="T7" fmla="*/ 3 h 728"/>
                <a:gd name="T8" fmla="*/ 3 w 1335"/>
                <a:gd name="T9" fmla="*/ 0 h 7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35"/>
                <a:gd name="T16" fmla="*/ 0 h 728"/>
                <a:gd name="T17" fmla="*/ 1335 w 1335"/>
                <a:gd name="T18" fmla="*/ 728 h 7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35" h="728">
                  <a:moveTo>
                    <a:pt x="131" y="0"/>
                  </a:moveTo>
                  <a:lnTo>
                    <a:pt x="1304" y="428"/>
                  </a:lnTo>
                  <a:lnTo>
                    <a:pt x="1335" y="728"/>
                  </a:lnTo>
                  <a:lnTo>
                    <a:pt x="0" y="234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Freeform 167"/>
            <p:cNvSpPr>
              <a:spLocks/>
            </p:cNvSpPr>
            <p:nvPr/>
          </p:nvSpPr>
          <p:spPr bwMode="auto">
            <a:xfrm>
              <a:off x="1623" y="1710"/>
              <a:ext cx="655" cy="751"/>
            </a:xfrm>
            <a:custGeom>
              <a:avLst/>
              <a:gdLst>
                <a:gd name="T0" fmla="*/ 0 w 1833"/>
                <a:gd name="T1" fmla="*/ 0 h 2103"/>
                <a:gd name="T2" fmla="*/ 0 w 1833"/>
                <a:gd name="T3" fmla="*/ 0 h 2103"/>
                <a:gd name="T4" fmla="*/ 0 w 1833"/>
                <a:gd name="T5" fmla="*/ 0 h 2103"/>
                <a:gd name="T6" fmla="*/ 0 w 1833"/>
                <a:gd name="T7" fmla="*/ 0 h 2103"/>
                <a:gd name="T8" fmla="*/ 0 w 1833"/>
                <a:gd name="T9" fmla="*/ 0 h 2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3"/>
                <a:gd name="T16" fmla="*/ 0 h 2103"/>
                <a:gd name="T17" fmla="*/ 1833 w 1833"/>
                <a:gd name="T18" fmla="*/ 2103 h 2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3" h="2103">
                  <a:moveTo>
                    <a:pt x="0" y="1353"/>
                  </a:moveTo>
                  <a:lnTo>
                    <a:pt x="1510" y="0"/>
                  </a:lnTo>
                  <a:lnTo>
                    <a:pt x="1833" y="506"/>
                  </a:lnTo>
                  <a:lnTo>
                    <a:pt x="113" y="2103"/>
                  </a:lnTo>
                  <a:lnTo>
                    <a:pt x="0" y="1353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Freeform 168"/>
            <p:cNvSpPr>
              <a:spLocks/>
            </p:cNvSpPr>
            <p:nvPr/>
          </p:nvSpPr>
          <p:spPr bwMode="auto">
            <a:xfrm>
              <a:off x="609" y="1456"/>
              <a:ext cx="1554" cy="764"/>
            </a:xfrm>
            <a:custGeom>
              <a:avLst/>
              <a:gdLst>
                <a:gd name="T0" fmla="*/ 0 w 1779"/>
                <a:gd name="T1" fmla="*/ 3 h 874"/>
                <a:gd name="T2" fmla="*/ 3 w 1779"/>
                <a:gd name="T3" fmla="*/ 0 h 874"/>
                <a:gd name="T4" fmla="*/ 8 w 1779"/>
                <a:gd name="T5" fmla="*/ 3 h 874"/>
                <a:gd name="T6" fmla="*/ 5 w 1779"/>
                <a:gd name="T7" fmla="*/ 3 h 874"/>
                <a:gd name="T8" fmla="*/ 0 w 1779"/>
                <a:gd name="T9" fmla="*/ 3 h 8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79"/>
                <a:gd name="T16" fmla="*/ 0 h 874"/>
                <a:gd name="T17" fmla="*/ 1779 w 1779"/>
                <a:gd name="T18" fmla="*/ 874 h 87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79" h="874">
                  <a:moveTo>
                    <a:pt x="0" y="434"/>
                  </a:moveTo>
                  <a:lnTo>
                    <a:pt x="733" y="0"/>
                  </a:lnTo>
                  <a:lnTo>
                    <a:pt x="1779" y="294"/>
                  </a:lnTo>
                  <a:lnTo>
                    <a:pt x="1171" y="874"/>
                  </a:lnTo>
                  <a:lnTo>
                    <a:pt x="0" y="434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" name="Freeform 169"/>
            <p:cNvSpPr>
              <a:spLocks/>
            </p:cNvSpPr>
            <p:nvPr/>
          </p:nvSpPr>
          <p:spPr bwMode="auto">
            <a:xfrm>
              <a:off x="650" y="1570"/>
              <a:ext cx="965" cy="542"/>
            </a:xfrm>
            <a:custGeom>
              <a:avLst/>
              <a:gdLst>
                <a:gd name="T0" fmla="*/ 0 w 2700"/>
                <a:gd name="T1" fmla="*/ 0 h 1520"/>
                <a:gd name="T2" fmla="*/ 0 w 2700"/>
                <a:gd name="T3" fmla="*/ 0 h 1520"/>
                <a:gd name="T4" fmla="*/ 0 w 2700"/>
                <a:gd name="T5" fmla="*/ 0 h 1520"/>
                <a:gd name="T6" fmla="*/ 0 w 2700"/>
                <a:gd name="T7" fmla="*/ 0 h 1520"/>
                <a:gd name="T8" fmla="*/ 0 w 2700"/>
                <a:gd name="T9" fmla="*/ 0 h 15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00"/>
                <a:gd name="T16" fmla="*/ 0 h 1520"/>
                <a:gd name="T17" fmla="*/ 2700 w 2700"/>
                <a:gd name="T18" fmla="*/ 1520 h 15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00" h="1520">
                  <a:moveTo>
                    <a:pt x="332" y="0"/>
                  </a:moveTo>
                  <a:lnTo>
                    <a:pt x="2611" y="735"/>
                  </a:lnTo>
                  <a:lnTo>
                    <a:pt x="2700" y="1520"/>
                  </a:lnTo>
                  <a:lnTo>
                    <a:pt x="0" y="56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" name="Freeform 170"/>
            <p:cNvSpPr>
              <a:spLocks/>
            </p:cNvSpPr>
            <p:nvPr/>
          </p:nvSpPr>
          <p:spPr bwMode="auto">
            <a:xfrm>
              <a:off x="1580" y="1480"/>
              <a:ext cx="548" cy="623"/>
            </a:xfrm>
            <a:custGeom>
              <a:avLst/>
              <a:gdLst>
                <a:gd name="T0" fmla="*/ 0 w 1536"/>
                <a:gd name="T1" fmla="*/ 0 h 1747"/>
                <a:gd name="T2" fmla="*/ 0 w 1536"/>
                <a:gd name="T3" fmla="*/ 0 h 1747"/>
                <a:gd name="T4" fmla="*/ 0 w 1536"/>
                <a:gd name="T5" fmla="*/ 0 h 1747"/>
                <a:gd name="T6" fmla="*/ 0 w 1536"/>
                <a:gd name="T7" fmla="*/ 0 h 1747"/>
                <a:gd name="T8" fmla="*/ 0 w 1536"/>
                <a:gd name="T9" fmla="*/ 0 h 17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36"/>
                <a:gd name="T16" fmla="*/ 0 h 1747"/>
                <a:gd name="T17" fmla="*/ 1536 w 1536"/>
                <a:gd name="T18" fmla="*/ 1747 h 174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36" h="1747">
                  <a:moveTo>
                    <a:pt x="0" y="979"/>
                  </a:moveTo>
                  <a:lnTo>
                    <a:pt x="1217" y="0"/>
                  </a:lnTo>
                  <a:lnTo>
                    <a:pt x="1536" y="481"/>
                  </a:lnTo>
                  <a:lnTo>
                    <a:pt x="105" y="1747"/>
                  </a:lnTo>
                  <a:lnTo>
                    <a:pt x="0" y="979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" name="Freeform 171"/>
            <p:cNvSpPr>
              <a:spLocks/>
            </p:cNvSpPr>
            <p:nvPr/>
          </p:nvSpPr>
          <p:spPr bwMode="auto">
            <a:xfrm>
              <a:off x="763" y="1290"/>
              <a:ext cx="1253" cy="543"/>
            </a:xfrm>
            <a:custGeom>
              <a:avLst/>
              <a:gdLst>
                <a:gd name="T0" fmla="*/ 0 w 3508"/>
                <a:gd name="T1" fmla="*/ 0 h 1519"/>
                <a:gd name="T2" fmla="*/ 0 w 3508"/>
                <a:gd name="T3" fmla="*/ 0 h 1519"/>
                <a:gd name="T4" fmla="*/ 0 w 3508"/>
                <a:gd name="T5" fmla="*/ 0 h 1519"/>
                <a:gd name="T6" fmla="*/ 0 w 3508"/>
                <a:gd name="T7" fmla="*/ 0 h 1519"/>
                <a:gd name="T8" fmla="*/ 0 w 3508"/>
                <a:gd name="T9" fmla="*/ 0 h 15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08"/>
                <a:gd name="T16" fmla="*/ 0 h 1519"/>
                <a:gd name="T17" fmla="*/ 3508 w 3508"/>
                <a:gd name="T18" fmla="*/ 1519 h 15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08" h="1519">
                  <a:moveTo>
                    <a:pt x="0" y="792"/>
                  </a:moveTo>
                  <a:lnTo>
                    <a:pt x="1442" y="0"/>
                  </a:lnTo>
                  <a:lnTo>
                    <a:pt x="3508" y="532"/>
                  </a:lnTo>
                  <a:lnTo>
                    <a:pt x="2295" y="1519"/>
                  </a:lnTo>
                  <a:lnTo>
                    <a:pt x="0" y="792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Freeform 172"/>
            <p:cNvSpPr>
              <a:spLocks/>
            </p:cNvSpPr>
            <p:nvPr/>
          </p:nvSpPr>
          <p:spPr bwMode="auto">
            <a:xfrm>
              <a:off x="797" y="1335"/>
              <a:ext cx="769" cy="413"/>
            </a:xfrm>
            <a:custGeom>
              <a:avLst/>
              <a:gdLst>
                <a:gd name="T0" fmla="*/ 0 w 2155"/>
                <a:gd name="T1" fmla="*/ 0 h 1155"/>
                <a:gd name="T2" fmla="*/ 0 w 2155"/>
                <a:gd name="T3" fmla="*/ 0 h 1155"/>
                <a:gd name="T4" fmla="*/ 0 w 2155"/>
                <a:gd name="T5" fmla="*/ 0 h 1155"/>
                <a:gd name="T6" fmla="*/ 0 w 2155"/>
                <a:gd name="T7" fmla="*/ 0 h 1155"/>
                <a:gd name="T8" fmla="*/ 0 w 2155"/>
                <a:gd name="T9" fmla="*/ 0 h 11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55"/>
                <a:gd name="T16" fmla="*/ 0 h 1155"/>
                <a:gd name="T17" fmla="*/ 2155 w 2155"/>
                <a:gd name="T18" fmla="*/ 1155 h 115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55" h="1155">
                  <a:moveTo>
                    <a:pt x="320" y="0"/>
                  </a:moveTo>
                  <a:lnTo>
                    <a:pt x="2068" y="387"/>
                  </a:lnTo>
                  <a:lnTo>
                    <a:pt x="2155" y="1155"/>
                  </a:lnTo>
                  <a:lnTo>
                    <a:pt x="0" y="504"/>
                  </a:lnTo>
                  <a:lnTo>
                    <a:pt x="320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" name="Freeform 173"/>
            <p:cNvSpPr>
              <a:spLocks/>
            </p:cNvSpPr>
            <p:nvPr/>
          </p:nvSpPr>
          <p:spPr bwMode="auto">
            <a:xfrm>
              <a:off x="1536" y="1274"/>
              <a:ext cx="448" cy="478"/>
            </a:xfrm>
            <a:custGeom>
              <a:avLst/>
              <a:gdLst>
                <a:gd name="T0" fmla="*/ 0 w 1256"/>
                <a:gd name="T1" fmla="*/ 0 h 1340"/>
                <a:gd name="T2" fmla="*/ 0 w 1256"/>
                <a:gd name="T3" fmla="*/ 0 h 1340"/>
                <a:gd name="T4" fmla="*/ 0 w 1256"/>
                <a:gd name="T5" fmla="*/ 0 h 1340"/>
                <a:gd name="T6" fmla="*/ 0 w 1256"/>
                <a:gd name="T7" fmla="*/ 0 h 1340"/>
                <a:gd name="T8" fmla="*/ 0 w 1256"/>
                <a:gd name="T9" fmla="*/ 0 h 13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6"/>
                <a:gd name="T16" fmla="*/ 0 h 1340"/>
                <a:gd name="T17" fmla="*/ 1256 w 1256"/>
                <a:gd name="T18" fmla="*/ 1340 h 13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6" h="1340">
                  <a:moveTo>
                    <a:pt x="0" y="660"/>
                  </a:moveTo>
                  <a:lnTo>
                    <a:pt x="986" y="0"/>
                  </a:lnTo>
                  <a:lnTo>
                    <a:pt x="1256" y="419"/>
                  </a:lnTo>
                  <a:lnTo>
                    <a:pt x="87" y="1340"/>
                  </a:lnTo>
                  <a:lnTo>
                    <a:pt x="0" y="660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6" name="Freeform 174"/>
            <p:cNvSpPr>
              <a:spLocks/>
            </p:cNvSpPr>
            <p:nvPr/>
          </p:nvSpPr>
          <p:spPr bwMode="auto">
            <a:xfrm>
              <a:off x="902" y="1105"/>
              <a:ext cx="988" cy="417"/>
            </a:xfrm>
            <a:custGeom>
              <a:avLst/>
              <a:gdLst>
                <a:gd name="T0" fmla="*/ 0 w 2764"/>
                <a:gd name="T1" fmla="*/ 0 h 1168"/>
                <a:gd name="T2" fmla="*/ 0 w 2764"/>
                <a:gd name="T3" fmla="*/ 0 h 1168"/>
                <a:gd name="T4" fmla="*/ 0 w 2764"/>
                <a:gd name="T5" fmla="*/ 0 h 1168"/>
                <a:gd name="T6" fmla="*/ 0 w 2764"/>
                <a:gd name="T7" fmla="*/ 0 h 1168"/>
                <a:gd name="T8" fmla="*/ 0 w 2764"/>
                <a:gd name="T9" fmla="*/ 0 h 11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64"/>
                <a:gd name="T16" fmla="*/ 0 h 1168"/>
                <a:gd name="T17" fmla="*/ 2764 w 2764"/>
                <a:gd name="T18" fmla="*/ 1168 h 11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64" h="1168">
                  <a:moveTo>
                    <a:pt x="0" y="656"/>
                  </a:moveTo>
                  <a:lnTo>
                    <a:pt x="1168" y="0"/>
                  </a:lnTo>
                  <a:lnTo>
                    <a:pt x="2764" y="488"/>
                  </a:lnTo>
                  <a:lnTo>
                    <a:pt x="1776" y="1168"/>
                  </a:lnTo>
                  <a:lnTo>
                    <a:pt x="0" y="656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Freeform 175"/>
            <p:cNvSpPr>
              <a:spLocks/>
            </p:cNvSpPr>
            <p:nvPr/>
          </p:nvSpPr>
          <p:spPr bwMode="auto">
            <a:xfrm>
              <a:off x="931" y="1116"/>
              <a:ext cx="598" cy="345"/>
            </a:xfrm>
            <a:custGeom>
              <a:avLst/>
              <a:gdLst>
                <a:gd name="T0" fmla="*/ 0 w 1672"/>
                <a:gd name="T1" fmla="*/ 0 h 968"/>
                <a:gd name="T2" fmla="*/ 0 w 1672"/>
                <a:gd name="T3" fmla="*/ 0 h 968"/>
                <a:gd name="T4" fmla="*/ 0 w 1672"/>
                <a:gd name="T5" fmla="*/ 0 h 968"/>
                <a:gd name="T6" fmla="*/ 0 w 1672"/>
                <a:gd name="T7" fmla="*/ 0 h 968"/>
                <a:gd name="T8" fmla="*/ 0 w 1672"/>
                <a:gd name="T9" fmla="*/ 0 h 9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2"/>
                <a:gd name="T16" fmla="*/ 0 h 968"/>
                <a:gd name="T17" fmla="*/ 1672 w 1672"/>
                <a:gd name="T18" fmla="*/ 968 h 9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2" h="968">
                  <a:moveTo>
                    <a:pt x="304" y="0"/>
                  </a:moveTo>
                  <a:lnTo>
                    <a:pt x="1584" y="376"/>
                  </a:lnTo>
                  <a:lnTo>
                    <a:pt x="1672" y="968"/>
                  </a:lnTo>
                  <a:lnTo>
                    <a:pt x="0" y="512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" name="Freeform 176"/>
            <p:cNvSpPr>
              <a:spLocks/>
            </p:cNvSpPr>
            <p:nvPr/>
          </p:nvSpPr>
          <p:spPr bwMode="auto">
            <a:xfrm>
              <a:off x="1504" y="1098"/>
              <a:ext cx="356" cy="351"/>
            </a:xfrm>
            <a:custGeom>
              <a:avLst/>
              <a:gdLst>
                <a:gd name="T0" fmla="*/ 0 w 356"/>
                <a:gd name="T1" fmla="*/ 147 h 351"/>
                <a:gd name="T2" fmla="*/ 264 w 356"/>
                <a:gd name="T3" fmla="*/ 0 h 351"/>
                <a:gd name="T4" fmla="*/ 356 w 356"/>
                <a:gd name="T5" fmla="*/ 136 h 351"/>
                <a:gd name="T6" fmla="*/ 27 w 356"/>
                <a:gd name="T7" fmla="*/ 351 h 351"/>
                <a:gd name="T8" fmla="*/ 0 w 356"/>
                <a:gd name="T9" fmla="*/ 147 h 3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51"/>
                <a:gd name="T17" fmla="*/ 356 w 356"/>
                <a:gd name="T18" fmla="*/ 351 h 3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51">
                  <a:moveTo>
                    <a:pt x="0" y="147"/>
                  </a:moveTo>
                  <a:lnTo>
                    <a:pt x="264" y="0"/>
                  </a:lnTo>
                  <a:lnTo>
                    <a:pt x="356" y="136"/>
                  </a:lnTo>
                  <a:lnTo>
                    <a:pt x="27" y="351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9" name="Freeform 177"/>
            <p:cNvSpPr>
              <a:spLocks/>
            </p:cNvSpPr>
            <p:nvPr/>
          </p:nvSpPr>
          <p:spPr bwMode="auto">
            <a:xfrm>
              <a:off x="1037" y="996"/>
              <a:ext cx="733" cy="252"/>
            </a:xfrm>
            <a:custGeom>
              <a:avLst/>
              <a:gdLst>
                <a:gd name="T0" fmla="*/ 0 w 733"/>
                <a:gd name="T1" fmla="*/ 126 h 252"/>
                <a:gd name="T2" fmla="*/ 289 w 733"/>
                <a:gd name="T3" fmla="*/ 0 h 252"/>
                <a:gd name="T4" fmla="*/ 733 w 733"/>
                <a:gd name="T5" fmla="*/ 102 h 252"/>
                <a:gd name="T6" fmla="*/ 470 w 733"/>
                <a:gd name="T7" fmla="*/ 252 h 252"/>
                <a:gd name="T8" fmla="*/ 0 w 733"/>
                <a:gd name="T9" fmla="*/ 126 h 2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33"/>
                <a:gd name="T16" fmla="*/ 0 h 252"/>
                <a:gd name="T17" fmla="*/ 733 w 733"/>
                <a:gd name="T18" fmla="*/ 252 h 2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33" h="252">
                  <a:moveTo>
                    <a:pt x="0" y="126"/>
                  </a:moveTo>
                  <a:lnTo>
                    <a:pt x="289" y="0"/>
                  </a:lnTo>
                  <a:lnTo>
                    <a:pt x="733" y="102"/>
                  </a:lnTo>
                  <a:lnTo>
                    <a:pt x="470" y="252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Freeform 178"/>
            <p:cNvSpPr>
              <a:spLocks/>
            </p:cNvSpPr>
            <p:nvPr/>
          </p:nvSpPr>
          <p:spPr bwMode="auto">
            <a:xfrm>
              <a:off x="1057" y="959"/>
              <a:ext cx="440" cy="236"/>
            </a:xfrm>
            <a:custGeom>
              <a:avLst/>
              <a:gdLst>
                <a:gd name="T0" fmla="*/ 0 w 1232"/>
                <a:gd name="T1" fmla="*/ 0 h 662"/>
                <a:gd name="T2" fmla="*/ 0 w 1232"/>
                <a:gd name="T3" fmla="*/ 0 h 662"/>
                <a:gd name="T4" fmla="*/ 0 w 1232"/>
                <a:gd name="T5" fmla="*/ 0 h 662"/>
                <a:gd name="T6" fmla="*/ 0 w 1232"/>
                <a:gd name="T7" fmla="*/ 0 h 662"/>
                <a:gd name="T8" fmla="*/ 0 w 1232"/>
                <a:gd name="T9" fmla="*/ 0 h 6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2"/>
                <a:gd name="T16" fmla="*/ 0 h 662"/>
                <a:gd name="T17" fmla="*/ 1232 w 1232"/>
                <a:gd name="T18" fmla="*/ 662 h 6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2" h="662">
                  <a:moveTo>
                    <a:pt x="200" y="0"/>
                  </a:moveTo>
                  <a:lnTo>
                    <a:pt x="1164" y="242"/>
                  </a:lnTo>
                  <a:lnTo>
                    <a:pt x="1232" y="662"/>
                  </a:lnTo>
                  <a:lnTo>
                    <a:pt x="0" y="336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179"/>
            <p:cNvSpPr>
              <a:spLocks/>
            </p:cNvSpPr>
            <p:nvPr/>
          </p:nvSpPr>
          <p:spPr bwMode="auto">
            <a:xfrm>
              <a:off x="1477" y="950"/>
              <a:ext cx="270" cy="252"/>
            </a:xfrm>
            <a:custGeom>
              <a:avLst/>
              <a:gdLst>
                <a:gd name="T0" fmla="*/ 0 w 757"/>
                <a:gd name="T1" fmla="*/ 0 h 703"/>
                <a:gd name="T2" fmla="*/ 0 w 757"/>
                <a:gd name="T3" fmla="*/ 0 h 703"/>
                <a:gd name="T4" fmla="*/ 0 w 757"/>
                <a:gd name="T5" fmla="*/ 0 h 703"/>
                <a:gd name="T6" fmla="*/ 0 w 757"/>
                <a:gd name="T7" fmla="*/ 0 h 703"/>
                <a:gd name="T8" fmla="*/ 0 w 757"/>
                <a:gd name="T9" fmla="*/ 0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7"/>
                <a:gd name="T16" fmla="*/ 0 h 703"/>
                <a:gd name="T17" fmla="*/ 757 w 757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7" h="703">
                  <a:moveTo>
                    <a:pt x="0" y="270"/>
                  </a:moveTo>
                  <a:lnTo>
                    <a:pt x="555" y="0"/>
                  </a:lnTo>
                  <a:lnTo>
                    <a:pt x="757" y="296"/>
                  </a:lnTo>
                  <a:lnTo>
                    <a:pt x="48" y="703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Freeform 180"/>
            <p:cNvSpPr>
              <a:spLocks/>
            </p:cNvSpPr>
            <p:nvPr/>
          </p:nvSpPr>
          <p:spPr bwMode="auto">
            <a:xfrm>
              <a:off x="1129" y="879"/>
              <a:ext cx="548" cy="174"/>
            </a:xfrm>
            <a:custGeom>
              <a:avLst/>
              <a:gdLst>
                <a:gd name="T0" fmla="*/ 0 w 1537"/>
                <a:gd name="T1" fmla="*/ 0 h 488"/>
                <a:gd name="T2" fmla="*/ 0 w 1537"/>
                <a:gd name="T3" fmla="*/ 0 h 488"/>
                <a:gd name="T4" fmla="*/ 0 w 1537"/>
                <a:gd name="T5" fmla="*/ 0 h 488"/>
                <a:gd name="T6" fmla="*/ 0 w 1537"/>
                <a:gd name="T7" fmla="*/ 0 h 488"/>
                <a:gd name="T8" fmla="*/ 0 w 1537"/>
                <a:gd name="T9" fmla="*/ 0 h 4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37"/>
                <a:gd name="T16" fmla="*/ 0 h 488"/>
                <a:gd name="T17" fmla="*/ 1537 w 1537"/>
                <a:gd name="T18" fmla="*/ 488 h 4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37" h="488">
                  <a:moveTo>
                    <a:pt x="0" y="240"/>
                  </a:moveTo>
                  <a:lnTo>
                    <a:pt x="476" y="0"/>
                  </a:lnTo>
                  <a:lnTo>
                    <a:pt x="1537" y="204"/>
                  </a:lnTo>
                  <a:lnTo>
                    <a:pt x="972" y="488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Freeform 181"/>
            <p:cNvSpPr>
              <a:spLocks/>
            </p:cNvSpPr>
            <p:nvPr/>
          </p:nvSpPr>
          <p:spPr bwMode="auto">
            <a:xfrm>
              <a:off x="1154" y="799"/>
              <a:ext cx="321" cy="208"/>
            </a:xfrm>
            <a:custGeom>
              <a:avLst/>
              <a:gdLst>
                <a:gd name="T0" fmla="*/ 0 w 896"/>
                <a:gd name="T1" fmla="*/ 0 h 583"/>
                <a:gd name="T2" fmla="*/ 0 w 896"/>
                <a:gd name="T3" fmla="*/ 0 h 583"/>
                <a:gd name="T4" fmla="*/ 0 w 896"/>
                <a:gd name="T5" fmla="*/ 0 h 583"/>
                <a:gd name="T6" fmla="*/ 0 w 896"/>
                <a:gd name="T7" fmla="*/ 0 h 583"/>
                <a:gd name="T8" fmla="*/ 0 w 896"/>
                <a:gd name="T9" fmla="*/ 0 h 5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96"/>
                <a:gd name="T16" fmla="*/ 0 h 583"/>
                <a:gd name="T17" fmla="*/ 896 w 896"/>
                <a:gd name="T18" fmla="*/ 583 h 58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96" h="583">
                  <a:moveTo>
                    <a:pt x="200" y="0"/>
                  </a:moveTo>
                  <a:lnTo>
                    <a:pt x="840" y="179"/>
                  </a:lnTo>
                  <a:lnTo>
                    <a:pt x="896" y="583"/>
                  </a:lnTo>
                  <a:lnTo>
                    <a:pt x="0" y="352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Freeform 182"/>
            <p:cNvSpPr>
              <a:spLocks/>
            </p:cNvSpPr>
            <p:nvPr/>
          </p:nvSpPr>
          <p:spPr bwMode="auto">
            <a:xfrm>
              <a:off x="1451" y="804"/>
              <a:ext cx="206" cy="205"/>
            </a:xfrm>
            <a:custGeom>
              <a:avLst/>
              <a:gdLst>
                <a:gd name="T0" fmla="*/ 0 w 206"/>
                <a:gd name="T1" fmla="*/ 58 h 205"/>
                <a:gd name="T2" fmla="*/ 127 w 206"/>
                <a:gd name="T3" fmla="*/ 0 h 205"/>
                <a:gd name="T4" fmla="*/ 206 w 206"/>
                <a:gd name="T5" fmla="*/ 108 h 205"/>
                <a:gd name="T6" fmla="*/ 20 w 206"/>
                <a:gd name="T7" fmla="*/ 205 h 205"/>
                <a:gd name="T8" fmla="*/ 0 w 206"/>
                <a:gd name="T9" fmla="*/ 58 h 2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6"/>
                <a:gd name="T16" fmla="*/ 0 h 205"/>
                <a:gd name="T17" fmla="*/ 206 w 206"/>
                <a:gd name="T18" fmla="*/ 205 h 2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6" h="205">
                  <a:moveTo>
                    <a:pt x="0" y="58"/>
                  </a:moveTo>
                  <a:lnTo>
                    <a:pt x="127" y="0"/>
                  </a:lnTo>
                  <a:lnTo>
                    <a:pt x="206" y="108"/>
                  </a:lnTo>
                  <a:lnTo>
                    <a:pt x="20" y="205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Freeform 183"/>
            <p:cNvSpPr>
              <a:spLocks/>
            </p:cNvSpPr>
            <p:nvPr/>
          </p:nvSpPr>
          <p:spPr bwMode="auto">
            <a:xfrm>
              <a:off x="1217" y="759"/>
              <a:ext cx="359" cy="106"/>
            </a:xfrm>
            <a:custGeom>
              <a:avLst/>
              <a:gdLst>
                <a:gd name="T0" fmla="*/ 0 w 359"/>
                <a:gd name="T1" fmla="*/ 48 h 106"/>
                <a:gd name="T2" fmla="*/ 153 w 359"/>
                <a:gd name="T3" fmla="*/ 0 h 106"/>
                <a:gd name="T4" fmla="*/ 359 w 359"/>
                <a:gd name="T5" fmla="*/ 47 h 106"/>
                <a:gd name="T6" fmla="*/ 233 w 359"/>
                <a:gd name="T7" fmla="*/ 106 h 106"/>
                <a:gd name="T8" fmla="*/ 0 w 359"/>
                <a:gd name="T9" fmla="*/ 48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9"/>
                <a:gd name="T16" fmla="*/ 0 h 106"/>
                <a:gd name="T17" fmla="*/ 359 w 359"/>
                <a:gd name="T18" fmla="*/ 106 h 1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9" h="106">
                  <a:moveTo>
                    <a:pt x="0" y="48"/>
                  </a:moveTo>
                  <a:lnTo>
                    <a:pt x="153" y="0"/>
                  </a:lnTo>
                  <a:lnTo>
                    <a:pt x="359" y="47"/>
                  </a:lnTo>
                  <a:lnTo>
                    <a:pt x="233" y="106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Freeform 184"/>
            <p:cNvSpPr>
              <a:spLocks/>
            </p:cNvSpPr>
            <p:nvPr/>
          </p:nvSpPr>
          <p:spPr bwMode="auto">
            <a:xfrm>
              <a:off x="1240" y="502"/>
              <a:ext cx="205" cy="316"/>
            </a:xfrm>
            <a:custGeom>
              <a:avLst/>
              <a:gdLst>
                <a:gd name="T0" fmla="*/ 0 w 574"/>
                <a:gd name="T1" fmla="*/ 0 h 886"/>
                <a:gd name="T2" fmla="*/ 0 w 574"/>
                <a:gd name="T3" fmla="*/ 0 h 886"/>
                <a:gd name="T4" fmla="*/ 0 w 574"/>
                <a:gd name="T5" fmla="*/ 0 h 886"/>
                <a:gd name="T6" fmla="*/ 0 w 574"/>
                <a:gd name="T7" fmla="*/ 0 h 88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4"/>
                <a:gd name="T13" fmla="*/ 0 h 886"/>
                <a:gd name="T14" fmla="*/ 574 w 574"/>
                <a:gd name="T15" fmla="*/ 886 h 88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4" h="886">
                  <a:moveTo>
                    <a:pt x="446" y="0"/>
                  </a:moveTo>
                  <a:lnTo>
                    <a:pt x="0" y="760"/>
                  </a:lnTo>
                  <a:lnTo>
                    <a:pt x="574" y="886"/>
                  </a:lnTo>
                  <a:lnTo>
                    <a:pt x="446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" name="Freeform 185"/>
            <p:cNvSpPr>
              <a:spLocks/>
            </p:cNvSpPr>
            <p:nvPr/>
          </p:nvSpPr>
          <p:spPr bwMode="auto">
            <a:xfrm>
              <a:off x="1397" y="504"/>
              <a:ext cx="163" cy="314"/>
            </a:xfrm>
            <a:custGeom>
              <a:avLst/>
              <a:gdLst>
                <a:gd name="T0" fmla="*/ 0 w 457"/>
                <a:gd name="T1" fmla="*/ 0 h 882"/>
                <a:gd name="T2" fmla="*/ 0 w 457"/>
                <a:gd name="T3" fmla="*/ 0 h 882"/>
                <a:gd name="T4" fmla="*/ 0 w 457"/>
                <a:gd name="T5" fmla="*/ 0 h 882"/>
                <a:gd name="T6" fmla="*/ 0 w 457"/>
                <a:gd name="T7" fmla="*/ 0 h 88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57"/>
                <a:gd name="T13" fmla="*/ 0 h 882"/>
                <a:gd name="T14" fmla="*/ 457 w 457"/>
                <a:gd name="T15" fmla="*/ 882 h 88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57" h="882">
                  <a:moveTo>
                    <a:pt x="0" y="0"/>
                  </a:moveTo>
                  <a:lnTo>
                    <a:pt x="457" y="720"/>
                  </a:lnTo>
                  <a:lnTo>
                    <a:pt x="126" y="8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28" name="TextBox 28"/>
          <p:cNvSpPr txBox="1">
            <a:spLocks noChangeArrowheads="1"/>
          </p:cNvSpPr>
          <p:nvPr/>
        </p:nvSpPr>
        <p:spPr bwMode="auto">
          <a:xfrm>
            <a:off x="218367" y="1009936"/>
            <a:ext cx="52816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4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4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병원 원무과 과장</a:t>
            </a:r>
            <a:endParaRPr lang="ko-KR" altLang="en-US" sz="14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Box 29"/>
          <p:cNvSpPr txBox="1">
            <a:spLocks noChangeArrowheads="1"/>
          </p:cNvSpPr>
          <p:nvPr/>
        </p:nvSpPr>
        <p:spPr bwMode="auto">
          <a:xfrm rot="1306503">
            <a:off x="398064" y="5270568"/>
            <a:ext cx="2895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학교생활 충실히</a:t>
            </a:r>
            <a:endParaRPr lang="ko-KR" altLang="en-US" sz="14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Box 30"/>
          <p:cNvSpPr txBox="1">
            <a:spLocks noChangeArrowheads="1"/>
          </p:cNvSpPr>
          <p:nvPr/>
        </p:nvSpPr>
        <p:spPr bwMode="auto">
          <a:xfrm rot="18880456">
            <a:off x="3060292" y="4998971"/>
            <a:ext cx="206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6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6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lang="ko-KR" altLang="en-US" sz="16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Box 31"/>
          <p:cNvSpPr txBox="1">
            <a:spLocks noChangeArrowheads="1"/>
          </p:cNvSpPr>
          <p:nvPr/>
        </p:nvSpPr>
        <p:spPr bwMode="auto">
          <a:xfrm rot="1249884">
            <a:off x="1031785" y="4599100"/>
            <a:ext cx="1841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졸업</a:t>
            </a:r>
            <a:r>
              <a:rPr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취업준비</a:t>
            </a:r>
            <a:endParaRPr lang="ko-KR" altLang="en-US" sz="12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32"/>
          <p:cNvSpPr txBox="1">
            <a:spLocks noChangeArrowheads="1"/>
          </p:cNvSpPr>
          <p:nvPr/>
        </p:nvSpPr>
        <p:spPr bwMode="auto">
          <a:xfrm rot="19054157">
            <a:off x="3166225" y="4498491"/>
            <a:ext cx="12207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2016</a:t>
            </a: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</a:p>
        </p:txBody>
      </p:sp>
      <p:sp>
        <p:nvSpPr>
          <p:cNvPr id="33" name="TextBox 33"/>
          <p:cNvSpPr txBox="1">
            <a:spLocks noChangeArrowheads="1"/>
          </p:cNvSpPr>
          <p:nvPr/>
        </p:nvSpPr>
        <p:spPr bwMode="auto">
          <a:xfrm rot="1216734">
            <a:off x="1206422" y="3964459"/>
            <a:ext cx="1841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병원 입사</a:t>
            </a:r>
            <a:endParaRPr lang="ko-KR" altLang="en-US" sz="14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4" name="꺾인 연결선 35"/>
          <p:cNvCxnSpPr>
            <a:cxnSpLocks noChangeShapeType="1"/>
          </p:cNvCxnSpPr>
          <p:nvPr/>
        </p:nvCxnSpPr>
        <p:spPr bwMode="auto">
          <a:xfrm rot="16200000" flipH="1">
            <a:off x="4439370" y="5129108"/>
            <a:ext cx="935037" cy="368031"/>
          </a:xfrm>
          <a:prstGeom prst="bentConnector2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TextBox 34"/>
          <p:cNvSpPr txBox="1"/>
          <p:nvPr/>
        </p:nvSpPr>
        <p:spPr>
          <a:xfrm>
            <a:off x="5063608" y="5050325"/>
            <a:ext cx="2090637" cy="14657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학점관리 철저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altLang="ko-KR" sz="105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-1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학년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학기 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(~2014.12) **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병원 아르바이트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(~2015.2) </a:t>
            </a:r>
            <a:r>
              <a:rPr lang="ko-KR" altLang="en-US" sz="1050" b="1" dirty="0" err="1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토익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점 취득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봉사활동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자원봉사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외부강연 찾아서 듣기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Box 39"/>
          <p:cNvSpPr txBox="1">
            <a:spLocks noChangeArrowheads="1"/>
          </p:cNvSpPr>
          <p:nvPr/>
        </p:nvSpPr>
        <p:spPr bwMode="auto">
          <a:xfrm rot="19214417">
            <a:off x="2943645" y="3859239"/>
            <a:ext cx="12207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2017</a:t>
            </a: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</a:p>
        </p:txBody>
      </p:sp>
      <p:cxnSp>
        <p:nvCxnSpPr>
          <p:cNvPr id="39" name="꺾인 연결선 42"/>
          <p:cNvCxnSpPr>
            <a:cxnSpLocks noChangeShapeType="1"/>
          </p:cNvCxnSpPr>
          <p:nvPr/>
        </p:nvCxnSpPr>
        <p:spPr bwMode="auto">
          <a:xfrm flipV="1">
            <a:off x="4320866" y="3811578"/>
            <a:ext cx="1666875" cy="33346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꺾인 연결선 44"/>
          <p:cNvCxnSpPr>
            <a:cxnSpLocks noChangeShapeType="1"/>
          </p:cNvCxnSpPr>
          <p:nvPr/>
        </p:nvCxnSpPr>
        <p:spPr bwMode="auto">
          <a:xfrm flipV="1">
            <a:off x="4027337" y="2823457"/>
            <a:ext cx="3246920" cy="807863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" name="직사각형 46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49" name="직사각형 48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39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874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50878" y="1569492"/>
            <a:ext cx="2470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</a:rPr>
              <a:t>학점 </a:t>
            </a:r>
            <a:r>
              <a:rPr lang="en-US" altLang="ko-KR" sz="1200" dirty="0" smtClean="0">
                <a:solidFill>
                  <a:schemeClr val="bg1"/>
                </a:solidFill>
              </a:rPr>
              <a:t>3.8/ </a:t>
            </a:r>
            <a:r>
              <a:rPr lang="ko-KR" altLang="en-US" sz="1200" dirty="0" smtClean="0">
                <a:solidFill>
                  <a:schemeClr val="bg1"/>
                </a:solidFill>
              </a:rPr>
              <a:t>다이어트</a:t>
            </a:r>
            <a:r>
              <a:rPr lang="en-US" altLang="ko-KR" sz="1200" dirty="0" smtClean="0">
                <a:solidFill>
                  <a:schemeClr val="bg1"/>
                </a:solidFill>
              </a:rPr>
              <a:t>/ </a:t>
            </a:r>
            <a:r>
              <a:rPr lang="ko-KR" altLang="en-US" sz="1200" dirty="0" smtClean="0">
                <a:solidFill>
                  <a:schemeClr val="bg1"/>
                </a:solidFill>
              </a:rPr>
              <a:t>공모전 도전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r>
              <a:rPr lang="ko-KR" altLang="en-US" sz="1200" dirty="0" err="1" smtClean="0">
                <a:solidFill>
                  <a:schemeClr val="bg1"/>
                </a:solidFill>
              </a:rPr>
              <a:t>토익</a:t>
            </a:r>
            <a:r>
              <a:rPr lang="ko-KR" altLang="en-US" sz="1200" dirty="0" smtClean="0">
                <a:solidFill>
                  <a:schemeClr val="bg1"/>
                </a:solidFill>
              </a:rPr>
              <a:t> </a:t>
            </a:r>
            <a:r>
              <a:rPr lang="en-US" altLang="ko-KR" sz="1200" dirty="0" smtClean="0">
                <a:solidFill>
                  <a:schemeClr val="bg1"/>
                </a:solidFill>
              </a:rPr>
              <a:t>500</a:t>
            </a:r>
            <a:r>
              <a:rPr lang="ko-KR" altLang="en-US" sz="1200" dirty="0" smtClean="0">
                <a:solidFill>
                  <a:schemeClr val="bg1"/>
                </a:solidFill>
              </a:rPr>
              <a:t>점</a:t>
            </a:r>
            <a:r>
              <a:rPr lang="en-US" altLang="ko-KR" sz="1200" dirty="0" smtClean="0">
                <a:solidFill>
                  <a:schemeClr val="bg1"/>
                </a:solidFill>
              </a:rPr>
              <a:t>/ </a:t>
            </a:r>
            <a:r>
              <a:rPr lang="ko-KR" altLang="en-US" sz="1200" dirty="0" smtClean="0">
                <a:solidFill>
                  <a:schemeClr val="bg1"/>
                </a:solidFill>
              </a:rPr>
              <a:t>아르바이트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8" name="직사각형 7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83239" y="5927850"/>
            <a:ext cx="2823782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OO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병원 원무과장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584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sume 기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555</TotalTime>
  <Words>280</Words>
  <Application>Microsoft Office PowerPoint</Application>
  <PresentationFormat>화면 슬라이드 쇼(4:3)</PresentationFormat>
  <Paragraphs>344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굴림</vt:lpstr>
      <vt:lpstr>Arial</vt:lpstr>
      <vt:lpstr>HY엽서M</vt:lpstr>
      <vt:lpstr>맑은 고딕</vt:lpstr>
      <vt:lpstr>휴먼모음T</vt:lpstr>
      <vt:lpstr>Resume 기본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PTMaker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PTMaker</dc:creator>
  <cp:lastModifiedBy>user</cp:lastModifiedBy>
  <cp:revision>74</cp:revision>
  <dcterms:created xsi:type="dcterms:W3CDTF">2009-06-26T04:35:04Z</dcterms:created>
  <dcterms:modified xsi:type="dcterms:W3CDTF">2014-09-29T06:54:41Z</dcterms:modified>
</cp:coreProperties>
</file>