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Default Extension="mp4" ContentType="video/mp4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embedTrueTypeFonts="1" saveSubsetFonts="1">
  <p:sldMasterIdLst>
    <p:sldMasterId id="2147483648" r:id="rId6"/>
  </p:sldMasterIdLst>
  <p:notesMasterIdLst>
    <p:notesMasterId r:id="rId15"/>
  </p:notesMasterIdLst>
  <p:handoutMasterIdLst>
    <p:handoutMasterId r:id="rId16"/>
  </p:handoutMasterIdLst>
  <p:sldIdLst>
    <p:sldId id="260" r:id="rId7"/>
    <p:sldId id="339" r:id="rId8"/>
    <p:sldId id="349" r:id="rId9"/>
    <p:sldId id="350" r:id="rId10"/>
    <p:sldId id="352" r:id="rId11"/>
    <p:sldId id="351" r:id="rId12"/>
    <p:sldId id="353" r:id="rId13"/>
    <p:sldId id="347" r:id="rId14"/>
  </p:sldIdLst>
  <p:sldSz cx="9906000" cy="6858000" type="A4"/>
  <p:notesSz cx="6858000" cy="9144000"/>
  <p:embeddedFontLst>
    <p:embeddedFont>
      <p:font typeface="맑은 고딕" panose="020B0503020000020004" pitchFamily="50" charset="-127"/>
      <p:regular r:id="rId17"/>
      <p:bold r:id="rId18"/>
    </p:embeddedFont>
  </p:embeddedFontLst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8BE528E1-BAA1-4219-B615-CBDBF478F981}">
          <p14:sldIdLst>
            <p14:sldId id="260"/>
            <p14:sldId id="339"/>
            <p14:sldId id="349"/>
            <p14:sldId id="350"/>
            <p14:sldId id="352"/>
            <p14:sldId id="351"/>
            <p14:sldId id="353"/>
            <p14:sldId id="34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orient="horz" pos="527" userDrawn="1">
          <p15:clr>
            <a:srgbClr val="A4A3A4"/>
          </p15:clr>
        </p15:guide>
        <p15:guide id="3" pos="3120" userDrawn="1">
          <p15:clr>
            <a:srgbClr val="A4A3A4"/>
          </p15:clr>
        </p15:guide>
        <p15:guide id="4" pos="35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D9D9"/>
    <a:srgbClr val="C0C0C0"/>
    <a:srgbClr val="0000FF"/>
    <a:srgbClr val="4359FF"/>
    <a:srgbClr val="005696"/>
    <a:srgbClr val="F8F8FA"/>
    <a:srgbClr val="F7F7F7"/>
    <a:srgbClr val="132BDD"/>
    <a:srgbClr val="FCF4D8"/>
    <a:srgbClr val="F9EC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9" autoAdjust="0"/>
    <p:restoredTop sz="86411" autoAdjust="0"/>
  </p:normalViewPr>
  <p:slideViewPr>
    <p:cSldViewPr>
      <p:cViewPr varScale="1">
        <p:scale>
          <a:sx n="76" d="100"/>
          <a:sy n="76" d="100"/>
        </p:scale>
        <p:origin x="1050" y="84"/>
      </p:cViewPr>
      <p:guideLst>
        <p:guide orient="horz" pos="2205"/>
        <p:guide orient="horz" pos="527"/>
        <p:guide pos="3120"/>
        <p:guide pos="35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0" d="100"/>
          <a:sy n="90" d="100"/>
        </p:scale>
        <p:origin x="3696" y="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font" Target="fonts/font2.fntdata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font" Target="fonts/font1.fntdata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1.xml"/><Relationship Id="rId11" Type="http://schemas.openxmlformats.org/officeDocument/2006/relationships/slide" Target="slides/slide5.xml"/><Relationship Id="rId5" Type="http://schemas.openxmlformats.org/officeDocument/2006/relationships/customXml" Target="../customXml/item5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4.xml"/><Relationship Id="rId19" Type="http://schemas.openxmlformats.org/officeDocument/2006/relationships/presProps" Target="presProps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18A3FC-922A-4EA6-8220-C7D31A08AE20}" type="datetimeFigureOut">
              <a:rPr lang="ko-KR" altLang="en-US" smtClean="0"/>
              <a:t>2020-06-05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C60E98-F2DF-4BA5-9CEA-C7A72CA67F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73515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B9C0FC0A-8EC4-45F8-BAE3-5FBDF274FF84}" type="datetimeFigureOut">
              <a:rPr lang="ko-KR" altLang="en-US"/>
              <a:pPr>
                <a:defRPr/>
              </a:pPr>
              <a:t>2020-06-05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1B8A35F2-6331-49D4-8813-E163F37982F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55504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52500" y="685800"/>
            <a:ext cx="4953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2355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fld id="{9897F6F4-9267-44EB-B43D-D3AB4AFE9860}" type="slidenum">
              <a:rPr lang="ko-KR" altLang="en-US" smtClean="0"/>
              <a:pPr eaLnBrk="1" hangingPunct="1"/>
              <a:t>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57826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대전보건대학교 </a:t>
            </a:r>
            <a:r>
              <a:rPr lang="en-US" altLang="ko-KR" dirty="0" smtClean="0"/>
              <a:t>AR</a:t>
            </a:r>
            <a:r>
              <a:rPr lang="ko-KR" altLang="en-US" dirty="0" smtClean="0"/>
              <a:t>캠퍼스길찾기 앱을</a:t>
            </a:r>
            <a:r>
              <a:rPr lang="ko-KR" altLang="en-US" baseline="0" dirty="0" smtClean="0"/>
              <a:t> 각 모바일 앱스토어에서 </a:t>
            </a:r>
            <a:r>
              <a:rPr lang="en-US" altLang="ko-KR" baseline="0" dirty="0" smtClean="0"/>
              <a:t>“</a:t>
            </a:r>
            <a:r>
              <a:rPr lang="ko-KR" altLang="en-US" baseline="0" dirty="0" smtClean="0"/>
              <a:t>대전보건대학교</a:t>
            </a:r>
            <a:r>
              <a:rPr lang="en-US" altLang="ko-KR" baseline="0" dirty="0" smtClean="0"/>
              <a:t>”</a:t>
            </a:r>
            <a:r>
              <a:rPr lang="ko-KR" altLang="en-US" baseline="0" dirty="0" smtClean="0"/>
              <a:t>를 검색하여 다운로드합니다</a:t>
            </a:r>
            <a:r>
              <a:rPr lang="en-US" altLang="ko-KR" baseline="0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8A35F2-6331-49D4-8813-E163F37982F4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16952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8A35F2-6331-49D4-8813-E163F37982F4}" type="slidenum">
              <a:rPr lang="ko-KR" altLang="en-US" smtClean="0"/>
              <a:pPr>
                <a:defRPr/>
              </a:pPr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69849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8A35F2-6331-49D4-8813-E163F37982F4}" type="slidenum">
              <a:rPr lang="ko-KR" altLang="en-US" smtClean="0"/>
              <a:pPr>
                <a:defRPr/>
              </a:pPr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03392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8A35F2-6331-49D4-8813-E163F37982F4}" type="slidenum">
              <a:rPr lang="ko-KR" altLang="en-US" smtClean="0"/>
              <a:pPr>
                <a:defRPr/>
              </a:pPr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65408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8A35F2-6331-49D4-8813-E163F37982F4}" type="slidenum">
              <a:rPr lang="ko-KR" altLang="en-US" smtClean="0"/>
              <a:pPr>
                <a:defRPr/>
              </a:pPr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50915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4520952" y="2138606"/>
            <a:ext cx="4968552" cy="470500"/>
          </a:xfr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0" marR="0" indent="0" algn="r" defTabSz="914395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lang="ko-KR" altLang="en-US" sz="3200" b="1" kern="1200" baseline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</a:lstStyle>
          <a:p>
            <a:r>
              <a:rPr lang="ko-KR" altLang="en-US" dirty="0"/>
              <a:t>마스터 제목 스타일 편집</a:t>
            </a:r>
            <a:endParaRPr lang="en-US" altLang="ko-KR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4516090" y="2692395"/>
            <a:ext cx="4962419" cy="312440"/>
          </a:xfr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 marL="0" marR="0" indent="0" algn="r" defTabSz="914395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 lang="ko-KR" altLang="en-US" sz="1800" kern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2pPr marL="4571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/>
              <a:t>마스터 부제목 스타일 편집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9582506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06085" y="144466"/>
            <a:ext cx="9026531" cy="620238"/>
          </a:xfrm>
        </p:spPr>
        <p:txBody>
          <a:bodyPr/>
          <a:lstStyle>
            <a:lvl1pPr>
              <a:defRPr sz="1800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9" name="텍스트 개체 틀 8"/>
          <p:cNvSpPr>
            <a:spLocks noGrp="1"/>
          </p:cNvSpPr>
          <p:nvPr>
            <p:ph type="body" sz="quarter" idx="13"/>
          </p:nvPr>
        </p:nvSpPr>
        <p:spPr>
          <a:xfrm>
            <a:off x="406087" y="764704"/>
            <a:ext cx="9126935" cy="5402156"/>
          </a:xfrm>
        </p:spPr>
        <p:txBody>
          <a:bodyPr/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4"/>
          </p:nvPr>
        </p:nvSpPr>
        <p:spPr>
          <a:xfrm>
            <a:off x="495300" y="6356352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22CB5-4570-49ED-BF13-73F7A1F5852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85439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491686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50" y="6491686"/>
            <a:ext cx="31369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099300" y="6491686"/>
            <a:ext cx="231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473A1B-AE72-474E-9878-8491C498EE0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  <p:graphicFrame>
        <p:nvGraphicFramePr>
          <p:cNvPr id="7" name="표 6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454906294"/>
              </p:ext>
            </p:extLst>
          </p:nvPr>
        </p:nvGraphicFramePr>
        <p:xfrm>
          <a:off x="171102" y="361738"/>
          <a:ext cx="9533632" cy="504056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7718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97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5095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7252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0026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520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가는각진제목체" panose="02030600000101010101" pitchFamily="18" charset="-127"/>
                          <a:ea typeface="가는각진제목체" panose="02030600000101010101" pitchFamily="18" charset="-127"/>
                        </a:rPr>
                        <a:t>화면</a:t>
                      </a:r>
                      <a:r>
                        <a:rPr lang="en-US" altLang="ko-KR" sz="900" b="1" dirty="0">
                          <a:solidFill>
                            <a:schemeClr val="tx1"/>
                          </a:solidFill>
                          <a:latin typeface="가는각진제목체" panose="02030600000101010101" pitchFamily="18" charset="-127"/>
                          <a:ea typeface="가는각진제목체" panose="02030600000101010101" pitchFamily="18" charset="-127"/>
                        </a:rPr>
                        <a:t>ID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가는각진제목체" panose="02030600000101010101" pitchFamily="18" charset="-127"/>
                        <a:ea typeface="가는각진제목체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900" b="0" dirty="0">
                        <a:solidFill>
                          <a:schemeClr val="tx1"/>
                        </a:solidFill>
                        <a:latin typeface="가는각진제목체" panose="02030600000101010101" pitchFamily="18" charset="-127"/>
                        <a:ea typeface="가는각진제목체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err="1">
                          <a:solidFill>
                            <a:schemeClr val="tx1"/>
                          </a:solidFill>
                          <a:latin typeface="가는각진제목체" panose="02030600000101010101" pitchFamily="18" charset="-127"/>
                          <a:ea typeface="가는각진제목체" panose="02030600000101010101" pitchFamily="18" charset="-127"/>
                        </a:rPr>
                        <a:t>화면명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가는각진제목체" panose="02030600000101010101" pitchFamily="18" charset="-127"/>
                        <a:ea typeface="가는각진제목체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900" b="0" dirty="0">
                        <a:solidFill>
                          <a:schemeClr val="tx1"/>
                        </a:solidFill>
                        <a:latin typeface="가는각진제목체" panose="02030600000101010101" pitchFamily="18" charset="-127"/>
                        <a:ea typeface="가는각진제목체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kern="1200" dirty="0">
                          <a:solidFill>
                            <a:schemeClr val="tx1"/>
                          </a:solidFill>
                          <a:latin typeface="가는각진제목체" panose="02030600000101010101" pitchFamily="18" charset="-127"/>
                          <a:ea typeface="가는각진제목체" panose="02030600000101010101" pitchFamily="18" charset="-127"/>
                          <a:cs typeface="+mn-cs"/>
                        </a:rPr>
                        <a:t>작성자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b="1" dirty="0">
                        <a:solidFill>
                          <a:schemeClr val="tx1"/>
                        </a:solidFill>
                        <a:latin typeface="가는각진제목체" panose="02030600000101010101" pitchFamily="18" charset="-127"/>
                        <a:ea typeface="가는각진제목체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가는각진제목체" panose="02030600000101010101" pitchFamily="18" charset="-127"/>
                          <a:ea typeface="가는각진제목체" panose="02030600000101010101" pitchFamily="18" charset="-127"/>
                        </a:rPr>
                        <a:t>작성일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900" b="0" dirty="0">
                        <a:latin typeface="가는각진제목체" panose="02030600000101010101" pitchFamily="18" charset="-127"/>
                        <a:ea typeface="가는각진제목체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0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가는각진제목체" panose="02030600000101010101" pitchFamily="18" charset="-127"/>
                          <a:ea typeface="가는각진제목체" panose="02030600000101010101" pitchFamily="18" charset="-127"/>
                        </a:rPr>
                        <a:t>메뉴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900" b="0" dirty="0">
                        <a:solidFill>
                          <a:schemeClr val="tx1"/>
                        </a:solidFill>
                        <a:latin typeface="가는각진제목체" panose="02030600000101010101" pitchFamily="18" charset="-127"/>
                        <a:ea typeface="가는각진제목체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가는각진제목체" panose="02030600000101010101" pitchFamily="18" charset="-127"/>
                          <a:ea typeface="가는각진제목체" panose="02030600000101010101" pitchFamily="18" charset="-127"/>
                        </a:rPr>
                        <a:t>화면설명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latinLnBrk="1"/>
                      <a:endParaRPr lang="ko-KR" altLang="en-US" sz="900" b="1" dirty="0">
                        <a:solidFill>
                          <a:schemeClr val="tx1"/>
                        </a:solidFill>
                        <a:latin typeface="가는각진제목체" panose="02030600000101010101" pitchFamily="18" charset="-127"/>
                        <a:ea typeface="가는각진제목체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900" b="1" dirty="0">
                        <a:solidFill>
                          <a:schemeClr val="tx1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35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5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5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5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dirty="0">
                        <a:latin typeface="+mn-lt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35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5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5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5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900" b="1" dirty="0">
                        <a:solidFill>
                          <a:schemeClr val="tx1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35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5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5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5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sz="900" b="0" dirty="0">
                        <a:latin typeface="+mn-lt"/>
                        <a:ea typeface="맑은 고딕" pitchFamily="50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35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5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5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5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표 7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80811454"/>
              </p:ext>
            </p:extLst>
          </p:nvPr>
        </p:nvGraphicFramePr>
        <p:xfrm>
          <a:off x="171315" y="962027"/>
          <a:ext cx="9561787" cy="5550917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95617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50917">
                <a:tc>
                  <a:txBody>
                    <a:bodyPr/>
                    <a:lstStyle/>
                    <a:p>
                      <a:pPr algn="ctr" latinLnBrk="1"/>
                      <a:endParaRPr lang="ko-KR" altLang="en-US" sz="900" b="1" kern="1200" dirty="0">
                        <a:solidFill>
                          <a:schemeClr val="tx1"/>
                        </a:solidFill>
                        <a:latin typeface="가는각진제목체" panose="02030600000101010101" pitchFamily="18" charset="-127"/>
                        <a:ea typeface="가는각진제목체" panose="02030600000101010101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직사각형 8">
            <a:extLst>
              <a:ext uri="{FF2B5EF4-FFF2-40B4-BE49-F238E27FC236}">
                <a16:creationId xmlns:a16="http://schemas.microsoft.com/office/drawing/2014/main" id="{855589BD-1BAD-48C1-BDF2-AD6A2456CB3E}"/>
              </a:ext>
            </a:extLst>
          </p:cNvPr>
          <p:cNvSpPr/>
          <p:nvPr userDrawn="1"/>
        </p:nvSpPr>
        <p:spPr>
          <a:xfrm>
            <a:off x="6897216" y="361257"/>
            <a:ext cx="828000" cy="216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이석종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A35EF735-DE60-40DB-AA6C-7765BC4981AE}"/>
              </a:ext>
            </a:extLst>
          </p:cNvPr>
          <p:cNvSpPr/>
          <p:nvPr userDrawn="1"/>
        </p:nvSpPr>
        <p:spPr>
          <a:xfrm>
            <a:off x="8625409" y="363736"/>
            <a:ext cx="972000" cy="216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2019-07-17</a:t>
            </a:r>
          </a:p>
        </p:txBody>
      </p:sp>
    </p:spTree>
    <p:extLst>
      <p:ext uri="{BB962C8B-B14F-4D97-AF65-F5344CB8AC3E}">
        <p14:creationId xmlns:p14="http://schemas.microsoft.com/office/powerpoint/2010/main" val="461179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3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9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8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8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7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2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5FD5D6-1A0E-4427-8817-CABD5E39BE5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96166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3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600203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2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C8E112-7C0F-4B78-ADFC-4081E505FD0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76584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7" indent="0">
              <a:buNone/>
              <a:defRPr sz="2000" b="1"/>
            </a:lvl2pPr>
            <a:lvl3pPr marL="914395" indent="0">
              <a:buNone/>
              <a:defRPr sz="1800" b="1"/>
            </a:lvl3pPr>
            <a:lvl4pPr marL="1371592" indent="0">
              <a:buNone/>
              <a:defRPr sz="1600" b="1"/>
            </a:lvl4pPr>
            <a:lvl5pPr marL="1828789" indent="0">
              <a:buNone/>
              <a:defRPr sz="1600" b="1"/>
            </a:lvl5pPr>
            <a:lvl6pPr marL="2285987" indent="0">
              <a:buNone/>
              <a:defRPr sz="1600" b="1"/>
            </a:lvl6pPr>
            <a:lvl7pPr marL="2743184" indent="0">
              <a:buNone/>
              <a:defRPr sz="1600" b="1"/>
            </a:lvl7pPr>
            <a:lvl8pPr marL="3200381" indent="0">
              <a:buNone/>
              <a:defRPr sz="1600" b="1"/>
            </a:lvl8pPr>
            <a:lvl9pPr marL="3657579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7" indent="0">
              <a:buNone/>
              <a:defRPr sz="2000" b="1"/>
            </a:lvl2pPr>
            <a:lvl3pPr marL="914395" indent="0">
              <a:buNone/>
              <a:defRPr sz="1800" b="1"/>
            </a:lvl3pPr>
            <a:lvl4pPr marL="1371592" indent="0">
              <a:buNone/>
              <a:defRPr sz="1600" b="1"/>
            </a:lvl4pPr>
            <a:lvl5pPr marL="1828789" indent="0">
              <a:buNone/>
              <a:defRPr sz="1600" b="1"/>
            </a:lvl5pPr>
            <a:lvl6pPr marL="2285987" indent="0">
              <a:buNone/>
              <a:defRPr sz="1600" b="1"/>
            </a:lvl6pPr>
            <a:lvl7pPr marL="2743184" indent="0">
              <a:buNone/>
              <a:defRPr sz="1600" b="1"/>
            </a:lvl7pPr>
            <a:lvl8pPr marL="3200381" indent="0">
              <a:buNone/>
              <a:defRPr sz="1600" b="1"/>
            </a:lvl8pPr>
            <a:lvl9pPr marL="3657579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2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5CE30-F600-48EA-B808-A26FFA49E5B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46279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2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732DF-286B-459C-A7AD-1B7BB8E11A1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87761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2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F8E713-7CC6-4756-A129-44C94FB5DABD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235153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2" y="273053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97" indent="0">
              <a:buNone/>
              <a:defRPr sz="1200"/>
            </a:lvl2pPr>
            <a:lvl3pPr marL="914395" indent="0">
              <a:buNone/>
              <a:defRPr sz="1000"/>
            </a:lvl3pPr>
            <a:lvl4pPr marL="1371592" indent="0">
              <a:buNone/>
              <a:defRPr sz="900"/>
            </a:lvl4pPr>
            <a:lvl5pPr marL="1828789" indent="0">
              <a:buNone/>
              <a:defRPr sz="900"/>
            </a:lvl5pPr>
            <a:lvl6pPr marL="2285987" indent="0">
              <a:buNone/>
              <a:defRPr sz="900"/>
            </a:lvl6pPr>
            <a:lvl7pPr marL="2743184" indent="0">
              <a:buNone/>
              <a:defRPr sz="900"/>
            </a:lvl7pPr>
            <a:lvl8pPr marL="3200381" indent="0">
              <a:buNone/>
              <a:defRPr sz="900"/>
            </a:lvl8pPr>
            <a:lvl9pPr marL="3657579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2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28358-77FE-4D01-9706-2E344B9F5AF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9896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97" indent="0">
              <a:buNone/>
              <a:defRPr sz="2800"/>
            </a:lvl2pPr>
            <a:lvl3pPr marL="914395" indent="0">
              <a:buNone/>
              <a:defRPr sz="2400"/>
            </a:lvl3pPr>
            <a:lvl4pPr marL="1371592" indent="0">
              <a:buNone/>
              <a:defRPr sz="2000"/>
            </a:lvl4pPr>
            <a:lvl5pPr marL="1828789" indent="0">
              <a:buNone/>
              <a:defRPr sz="2000"/>
            </a:lvl5pPr>
            <a:lvl6pPr marL="2285987" indent="0">
              <a:buNone/>
              <a:defRPr sz="2000"/>
            </a:lvl6pPr>
            <a:lvl7pPr marL="2743184" indent="0">
              <a:buNone/>
              <a:defRPr sz="2000"/>
            </a:lvl7pPr>
            <a:lvl8pPr marL="3200381" indent="0">
              <a:buNone/>
              <a:defRPr sz="2000"/>
            </a:lvl8pPr>
            <a:lvl9pPr marL="3657579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97" indent="0">
              <a:buNone/>
              <a:defRPr sz="1200"/>
            </a:lvl2pPr>
            <a:lvl3pPr marL="914395" indent="0">
              <a:buNone/>
              <a:defRPr sz="1000"/>
            </a:lvl3pPr>
            <a:lvl4pPr marL="1371592" indent="0">
              <a:buNone/>
              <a:defRPr sz="900"/>
            </a:lvl4pPr>
            <a:lvl5pPr marL="1828789" indent="0">
              <a:buNone/>
              <a:defRPr sz="900"/>
            </a:lvl5pPr>
            <a:lvl6pPr marL="2285987" indent="0">
              <a:buNone/>
              <a:defRPr sz="900"/>
            </a:lvl6pPr>
            <a:lvl7pPr marL="2743184" indent="0">
              <a:buNone/>
              <a:defRPr sz="900"/>
            </a:lvl7pPr>
            <a:lvl8pPr marL="3200381" indent="0">
              <a:buNone/>
              <a:defRPr sz="900"/>
            </a:lvl8pPr>
            <a:lvl9pPr marL="3657579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2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9FD95-7B77-4D3C-B958-516623C4AD4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21757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2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527781-B685-41BD-8677-26451031560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13793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74641"/>
            <a:ext cx="222885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274641"/>
            <a:ext cx="652145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2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7D20DC-F672-4E85-9B00-BE397DEE9E1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61216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06401" y="144465"/>
            <a:ext cx="9026525" cy="62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/>
              <a:t>큰 제목 </a:t>
            </a:r>
            <a:r>
              <a:rPr lang="en-US" altLang="ko-KR" dirty="0"/>
              <a:t>[</a:t>
            </a:r>
            <a:r>
              <a:rPr lang="ko-KR" altLang="en-US" dirty="0"/>
              <a:t>맑은 고딕 </a:t>
            </a:r>
            <a:r>
              <a:rPr lang="en-US" altLang="ko-KR" dirty="0"/>
              <a:t>bold, </a:t>
            </a:r>
            <a:r>
              <a:rPr lang="en-US" altLang="ko-KR" dirty="0" smtClean="0"/>
              <a:t>18pt</a:t>
            </a:r>
            <a:r>
              <a:rPr lang="en-US" altLang="ko-KR" dirty="0"/>
              <a:t>]</a:t>
            </a:r>
            <a:endParaRPr lang="ko-KR" altLang="en-US" dirty="0"/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508000" y="764703"/>
            <a:ext cx="8880476" cy="5290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/>
              <a:t>기본 문자열 </a:t>
            </a:r>
            <a:r>
              <a:rPr lang="en-US" altLang="ko-KR" dirty="0"/>
              <a:t>[</a:t>
            </a:r>
            <a:r>
              <a:rPr lang="ko-KR" altLang="en-US" dirty="0"/>
              <a:t>맑은 고딕 </a:t>
            </a:r>
            <a:r>
              <a:rPr lang="en-US" altLang="ko-KR" dirty="0"/>
              <a:t>bold, 14pt]</a:t>
            </a:r>
            <a:endParaRPr lang="ko-KR" altLang="en-US" dirty="0"/>
          </a:p>
          <a:p>
            <a:pPr lvl="1"/>
            <a:r>
              <a:rPr lang="ko-KR" altLang="en-US" dirty="0"/>
              <a:t>기본 문자열 </a:t>
            </a:r>
            <a:r>
              <a:rPr lang="en-US" altLang="ko-KR" dirty="0"/>
              <a:t>[</a:t>
            </a:r>
            <a:r>
              <a:rPr lang="ko-KR" altLang="en-US" dirty="0"/>
              <a:t>맑은 고딕</a:t>
            </a:r>
            <a:r>
              <a:rPr lang="en-US" altLang="ko-KR" dirty="0"/>
              <a:t>, 12pt]</a:t>
            </a:r>
            <a:endParaRPr lang="ko-KR" altLang="en-US" dirty="0"/>
          </a:p>
          <a:p>
            <a:pPr lvl="2"/>
            <a:r>
              <a:rPr lang="ko-KR" altLang="en-US" dirty="0"/>
              <a:t>기본 문자열 </a:t>
            </a:r>
            <a:r>
              <a:rPr lang="en-US" altLang="ko-KR" dirty="0"/>
              <a:t>[</a:t>
            </a:r>
            <a:r>
              <a:rPr lang="ko-KR" altLang="en-US" dirty="0"/>
              <a:t>맑은 고딕</a:t>
            </a:r>
            <a:r>
              <a:rPr lang="en-US" altLang="ko-KR" dirty="0"/>
              <a:t>, 12pt]</a:t>
            </a:r>
          </a:p>
          <a:p>
            <a:pPr lvl="3"/>
            <a:r>
              <a:rPr lang="ko-KR" altLang="en-US" dirty="0"/>
              <a:t>기본 문자열 </a:t>
            </a:r>
            <a:r>
              <a:rPr lang="en-US" altLang="ko-KR" dirty="0"/>
              <a:t>[</a:t>
            </a:r>
            <a:r>
              <a:rPr lang="ko-KR" altLang="en-US" dirty="0"/>
              <a:t>맑은 고딕</a:t>
            </a:r>
            <a:r>
              <a:rPr lang="en-US" altLang="ko-KR" dirty="0"/>
              <a:t>, 12pt]</a:t>
            </a:r>
          </a:p>
          <a:p>
            <a:pPr lvl="4"/>
            <a:endParaRPr lang="en-US" altLang="ko-KR" dirty="0"/>
          </a:p>
          <a:p>
            <a:pPr lvl="4"/>
            <a:endParaRPr lang="en-US" altLang="ko-KR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2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2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9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9B6A1E78-535E-4C4C-9FBF-3AAF332AFC10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  <p:cxnSp>
        <p:nvCxnSpPr>
          <p:cNvPr id="11" name="직선 연결선 10"/>
          <p:cNvCxnSpPr/>
          <p:nvPr/>
        </p:nvCxnSpPr>
        <p:spPr bwMode="auto">
          <a:xfrm>
            <a:off x="382588" y="764704"/>
            <a:ext cx="9142413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62" r:id="rId1"/>
    <p:sldLayoutId id="2147484463" r:id="rId2"/>
    <p:sldLayoutId id="2147484464" r:id="rId3"/>
    <p:sldLayoutId id="2147484465" r:id="rId4"/>
    <p:sldLayoutId id="2147484466" r:id="rId5"/>
    <p:sldLayoutId id="2147484467" r:id="rId6"/>
    <p:sldLayoutId id="2147484468" r:id="rId7"/>
    <p:sldLayoutId id="2147484469" r:id="rId8"/>
    <p:sldLayoutId id="2147484470" r:id="rId9"/>
    <p:sldLayoutId id="2147484471" r:id="rId10"/>
    <p:sldLayoutId id="2147484472" r:id="rId11"/>
    <p:sldLayoutId id="2147484473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lang="ko-KR" altLang="en-US" sz="1800" b="1" kern="1200" dirty="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14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14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14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14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197" algn="l" rtl="0" fontAlgn="base" latinLnBrk="1">
        <a:spcBef>
          <a:spcPct val="0"/>
        </a:spcBef>
        <a:spcAft>
          <a:spcPct val="0"/>
        </a:spcAft>
        <a:defRPr sz="14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395" algn="l" rtl="0" fontAlgn="base" latinLnBrk="1">
        <a:spcBef>
          <a:spcPct val="0"/>
        </a:spcBef>
        <a:spcAft>
          <a:spcPct val="0"/>
        </a:spcAft>
        <a:defRPr sz="14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592" algn="l" rtl="0" fontAlgn="base" latinLnBrk="1">
        <a:spcBef>
          <a:spcPct val="0"/>
        </a:spcBef>
        <a:spcAft>
          <a:spcPct val="0"/>
        </a:spcAft>
        <a:defRPr sz="14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789" algn="l" rtl="0" fontAlgn="base" latinLnBrk="1">
        <a:spcBef>
          <a:spcPct val="0"/>
        </a:spcBef>
        <a:spcAft>
          <a:spcPct val="0"/>
        </a:spcAft>
        <a:defRPr sz="14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227012" indent="-227012" algn="l" rtl="0" eaLnBrk="0" fontAlgn="base" latinLnBrk="1" hangingPunct="0">
        <a:lnSpc>
          <a:spcPct val="150000"/>
        </a:lnSpc>
        <a:spcBef>
          <a:spcPct val="20000"/>
        </a:spcBef>
        <a:spcAft>
          <a:spcPct val="0"/>
        </a:spcAft>
        <a:buFont typeface="Wingdings" pitchFamily="2" charset="2"/>
        <a:buChar char=""/>
        <a:defRPr sz="1400" b="1" kern="120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419097" indent="-184149" algn="l" rtl="0" eaLnBrk="0" fontAlgn="base" latinLnBrk="1" hangingPunct="0">
        <a:lnSpc>
          <a:spcPct val="150000"/>
        </a:lnSpc>
        <a:spcBef>
          <a:spcPct val="20000"/>
        </a:spcBef>
        <a:spcAft>
          <a:spcPct val="0"/>
        </a:spcAft>
        <a:buFont typeface="Wingdings" pitchFamily="2" charset="2"/>
        <a:buChar char=""/>
        <a:defRPr sz="1200" kern="120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2pPr>
      <a:lvl3pPr marL="587372" indent="-125413" algn="l" rtl="0" eaLnBrk="0" fontAlgn="base" latinLnBrk="1" hangingPunct="0">
        <a:lnSpc>
          <a:spcPct val="150000"/>
        </a:lnSpc>
        <a:spcBef>
          <a:spcPct val="20000"/>
        </a:spcBef>
        <a:spcAft>
          <a:spcPct val="0"/>
        </a:spcAft>
        <a:buFont typeface="맑은 고딕" pitchFamily="50" charset="-127"/>
        <a:buChar char="-"/>
        <a:defRPr sz="1200" kern="120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3pPr>
      <a:lvl4pPr marL="763584" indent="-142874" algn="l" rtl="0" eaLnBrk="0" fontAlgn="base" latinLnBrk="1" hangingPunct="0">
        <a:lnSpc>
          <a:spcPct val="150000"/>
        </a:lnSpc>
        <a:spcBef>
          <a:spcPct val="20000"/>
        </a:spcBef>
        <a:spcAft>
          <a:spcPct val="0"/>
        </a:spcAft>
        <a:buFont typeface="Wingdings" pitchFamily="2" charset="2"/>
        <a:buChar char="§"/>
        <a:tabLst>
          <a:tab pos="720721" algn="l"/>
        </a:tabLst>
        <a:defRPr sz="1200" kern="120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4pPr>
      <a:lvl5pPr marL="1190618" indent="-117474" algn="l" rtl="0" eaLnBrk="0" fontAlgn="base" latinLnBrk="1" hangingPunct="0">
        <a:lnSpc>
          <a:spcPct val="150000"/>
        </a:lnSpc>
        <a:spcBef>
          <a:spcPct val="20000"/>
        </a:spcBef>
        <a:spcAft>
          <a:spcPct val="0"/>
        </a:spcAft>
        <a:buFont typeface="Arial" pitchFamily="34" charset="0"/>
        <a:defRPr sz="1200" kern="120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5pPr>
      <a:lvl6pPr marL="2514585" indent="-228599" algn="l" defTabSz="914395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83" indent="-228599" algn="l" defTabSz="914395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80" indent="-228599" algn="l" defTabSz="914395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77" indent="-228599" algn="l" defTabSz="914395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7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5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92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9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87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84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81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79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apps.apple.com/kr/app/apple-store/id1513858348" TargetMode="External"/><Relationship Id="rId5" Type="http://schemas.openxmlformats.org/officeDocument/2006/relationships/image" Target="../media/image4.jpeg"/><Relationship Id="rId4" Type="http://schemas.openxmlformats.org/officeDocument/2006/relationships/hyperlink" Target="https://play.google.com/store/apps/details?id=com.hit.HitARNavigation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/>
          <p:cNvSpPr>
            <a:spLocks noGrp="1"/>
          </p:cNvSpPr>
          <p:nvPr>
            <p:ph type="ctrTitle"/>
          </p:nvPr>
        </p:nvSpPr>
        <p:spPr>
          <a:xfrm>
            <a:off x="4587346" y="2138606"/>
            <a:ext cx="4902158" cy="858346"/>
          </a:xfrm>
          <a:ln/>
        </p:spPr>
        <p:txBody>
          <a:bodyPr/>
          <a:lstStyle/>
          <a:p>
            <a:pPr algn="r"/>
            <a:r>
              <a:rPr lang="en-US" altLang="ko-KR" dirty="0" smtClean="0"/>
              <a:t>AR</a:t>
            </a:r>
            <a:r>
              <a:rPr lang="ko-KR" altLang="en-US" dirty="0" smtClean="0"/>
              <a:t>캠퍼스 </a:t>
            </a:r>
            <a:r>
              <a:rPr lang="ko-KR" altLang="en-US" dirty="0" err="1" smtClean="0"/>
              <a:t>길찾기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APP </a:t>
            </a:r>
            <a:r>
              <a:rPr lang="ko-KR" altLang="en-US" dirty="0" smtClean="0"/>
              <a:t>안내</a:t>
            </a:r>
            <a:endParaRPr lang="ko-KR" altLang="en-US" dirty="0"/>
          </a:p>
        </p:txBody>
      </p:sp>
      <p:sp>
        <p:nvSpPr>
          <p:cNvPr id="9" name="부제목 2"/>
          <p:cNvSpPr>
            <a:spLocks noGrp="1"/>
          </p:cNvSpPr>
          <p:nvPr>
            <p:ph type="subTitle" idx="1"/>
          </p:nvPr>
        </p:nvSpPr>
        <p:spPr>
          <a:xfrm>
            <a:off x="4587346" y="1533857"/>
            <a:ext cx="4962419" cy="312440"/>
          </a:xfrm>
          <a:ln/>
        </p:spPr>
        <p:txBody>
          <a:bodyPr/>
          <a:lstStyle/>
          <a:p>
            <a:pPr algn="r"/>
            <a:r>
              <a:rPr lang="ko-KR" altLang="en-US" dirty="0" smtClean="0"/>
              <a:t>대전보건대학교</a:t>
            </a:r>
            <a:endParaRPr dirty="0"/>
          </a:p>
        </p:txBody>
      </p:sp>
      <p:cxnSp>
        <p:nvCxnSpPr>
          <p:cNvPr id="11" name="직선 연결선 10"/>
          <p:cNvCxnSpPr/>
          <p:nvPr/>
        </p:nvCxnSpPr>
        <p:spPr>
          <a:xfrm>
            <a:off x="4587346" y="3303435"/>
            <a:ext cx="482904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400" dirty="0">
                <a:solidFill>
                  <a:srgbClr val="0070C0"/>
                </a:solidFill>
              </a:rPr>
              <a:t>AR</a:t>
            </a:r>
            <a:r>
              <a:rPr lang="ko-KR" altLang="en-US" sz="2400" dirty="0">
                <a:solidFill>
                  <a:srgbClr val="0070C0"/>
                </a:solidFill>
              </a:rPr>
              <a:t>캠퍼스 </a:t>
            </a:r>
            <a:r>
              <a:rPr lang="ko-KR" altLang="en-US" sz="2400" dirty="0" err="1">
                <a:solidFill>
                  <a:srgbClr val="0070C0"/>
                </a:solidFill>
              </a:rPr>
              <a:t>길찾기</a:t>
            </a:r>
            <a:r>
              <a:rPr lang="ko-KR" altLang="en-US" sz="2400" dirty="0">
                <a:solidFill>
                  <a:srgbClr val="0070C0"/>
                </a:solidFill>
              </a:rPr>
              <a:t> 앱 </a:t>
            </a:r>
            <a:r>
              <a:rPr lang="ko-KR" altLang="en-US" sz="2400" dirty="0" smtClean="0">
                <a:solidFill>
                  <a:srgbClr val="0070C0"/>
                </a:solidFill>
              </a:rPr>
              <a:t>다운로드</a:t>
            </a:r>
            <a:endParaRPr lang="ko-KR" altLang="en-US" sz="24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D8A22CB5-4570-49ED-BF13-73F7A1F5852D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  <p:grpSp>
        <p:nvGrpSpPr>
          <p:cNvPr id="6" name="그룹 5"/>
          <p:cNvGrpSpPr/>
          <p:nvPr/>
        </p:nvGrpSpPr>
        <p:grpSpPr>
          <a:xfrm>
            <a:off x="7629522" y="3074210"/>
            <a:ext cx="1319269" cy="1450435"/>
            <a:chOff x="8346932" y="3501008"/>
            <a:chExt cx="854540" cy="939501"/>
          </a:xfrm>
        </p:grpSpPr>
        <p:pic>
          <p:nvPicPr>
            <p:cNvPr id="21" name="그림 2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2739" y="3501008"/>
              <a:ext cx="542925" cy="542925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5" name="TextBox 24"/>
            <p:cNvSpPr txBox="1"/>
            <p:nvPr/>
          </p:nvSpPr>
          <p:spPr>
            <a:xfrm>
              <a:off x="8346932" y="4141471"/>
              <a:ext cx="854540" cy="299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대전보건대학교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endParaRPr>
            </a:p>
            <a:p>
              <a:pPr algn="ctr"/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AR</a:t>
              </a:r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캠퍼스길찾기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567880" y="846237"/>
            <a:ext cx="7532831" cy="369332"/>
            <a:chOff x="1044018" y="813005"/>
            <a:chExt cx="7532831" cy="369332"/>
          </a:xfrm>
        </p:grpSpPr>
        <p:sp>
          <p:nvSpPr>
            <p:cNvPr id="14" name="모서리가 둥근 직사각형 13"/>
            <p:cNvSpPr/>
            <p:nvPr/>
          </p:nvSpPr>
          <p:spPr>
            <a:xfrm>
              <a:off x="1044018" y="813099"/>
              <a:ext cx="1144760" cy="369144"/>
            </a:xfrm>
            <a:prstGeom prst="roundRect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1044018" y="813005"/>
              <a:ext cx="753283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b="1" dirty="0" smtClean="0">
                  <a:solidFill>
                    <a:srgbClr val="0070C0"/>
                  </a:solidFill>
                  <a:latin typeface="+mj-ea"/>
                  <a:ea typeface="+mj-ea"/>
                </a:rPr>
                <a:t>APP </a:t>
              </a:r>
              <a:r>
                <a:rPr lang="ko-KR" altLang="en-US" b="1" dirty="0" smtClean="0">
                  <a:solidFill>
                    <a:srgbClr val="0070C0"/>
                  </a:solidFill>
                  <a:latin typeface="+mj-ea"/>
                  <a:ea typeface="+mj-ea"/>
                </a:rPr>
                <a:t>다운  </a:t>
              </a:r>
              <a:r>
                <a:rPr lang="ko-KR" altLang="en-US" b="1" dirty="0" smtClean="0">
                  <a:latin typeface="+mj-ea"/>
                  <a:ea typeface="+mj-ea"/>
                </a:rPr>
                <a:t>각 모바일 스토어에서 </a:t>
              </a:r>
              <a:r>
                <a:rPr lang="ko-KR" altLang="en-US" b="1" dirty="0" smtClean="0">
                  <a:solidFill>
                    <a:srgbClr val="0070C0"/>
                  </a:solidFill>
                  <a:latin typeface="+mj-ea"/>
                  <a:ea typeface="+mj-ea"/>
                </a:rPr>
                <a:t>대전보건대학교 </a:t>
              </a:r>
              <a:r>
                <a:rPr lang="ko-KR" altLang="en-US" b="1" dirty="0" smtClean="0">
                  <a:latin typeface="+mj-ea"/>
                  <a:ea typeface="+mj-ea"/>
                </a:rPr>
                <a:t>검색 → 앱 다운로드</a:t>
              </a:r>
              <a:endParaRPr lang="ko-KR" altLang="en-US" b="1" dirty="0">
                <a:latin typeface="+mj-ea"/>
                <a:ea typeface="+mj-ea"/>
              </a:endParaRPr>
            </a:p>
          </p:txBody>
        </p:sp>
      </p:grpSp>
      <p:pic>
        <p:nvPicPr>
          <p:cNvPr id="1032" name="Picture 8" descr="단독] 한국 앱시장 88%가 구글·애플…그래도 법인세 안낸다 - 중앙일보">
            <a:hlinkClick r:id="rId4"/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" r="50000"/>
          <a:stretch/>
        </p:blipFill>
        <p:spPr bwMode="auto">
          <a:xfrm>
            <a:off x="1140260" y="1875693"/>
            <a:ext cx="1436476" cy="1638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8" descr="단독] 한국 앱시장 88%가 구글·애플…그래도 법인세 안낸다 - 중앙일보">
            <a:hlinkClick r:id="rId6"/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1136576" y="3891917"/>
            <a:ext cx="1440160" cy="1638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7" name="그룹 36"/>
          <p:cNvGrpSpPr/>
          <p:nvPr/>
        </p:nvGrpSpPr>
        <p:grpSpPr>
          <a:xfrm>
            <a:off x="3604389" y="3294686"/>
            <a:ext cx="3384376" cy="640463"/>
            <a:chOff x="3467979" y="3356992"/>
            <a:chExt cx="3384376" cy="640463"/>
          </a:xfrm>
        </p:grpSpPr>
        <p:sp>
          <p:nvSpPr>
            <p:cNvPr id="28" name="모서리가 둥근 직사각형 27"/>
            <p:cNvSpPr/>
            <p:nvPr/>
          </p:nvSpPr>
          <p:spPr>
            <a:xfrm>
              <a:off x="3467979" y="3356992"/>
              <a:ext cx="3384376" cy="640463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C0C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550171" y="3477882"/>
              <a:ext cx="394717" cy="418883"/>
            </a:xfrm>
            <a:prstGeom prst="rect">
              <a:avLst/>
            </a:prstGeom>
          </p:spPr>
        </p:pic>
        <p:sp>
          <p:nvSpPr>
            <p:cNvPr id="35" name="TextBox 34"/>
            <p:cNvSpPr txBox="1"/>
            <p:nvPr/>
          </p:nvSpPr>
          <p:spPr>
            <a:xfrm>
              <a:off x="4201514" y="3500747"/>
              <a:ext cx="198002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rgbClr val="0070C0"/>
                  </a:solidFill>
                  <a:latin typeface="+mj-ea"/>
                  <a:ea typeface="+mj-ea"/>
                </a:rPr>
                <a:t>대전보건대학교</a:t>
              </a:r>
              <a:endParaRPr lang="ko-KR" altLang="en-US" sz="2000" b="1" dirty="0">
                <a:solidFill>
                  <a:srgbClr val="0070C0"/>
                </a:solidFill>
                <a:latin typeface="+mj-ea"/>
                <a:ea typeface="+mj-ea"/>
              </a:endParaRPr>
            </a:p>
          </p:txBody>
        </p:sp>
      </p:grpSp>
      <p:cxnSp>
        <p:nvCxnSpPr>
          <p:cNvPr id="39" name="구부러진 연결선 38"/>
          <p:cNvCxnSpPr>
            <a:stCxn id="1032" idx="3"/>
            <a:endCxn id="28" idx="1"/>
          </p:cNvCxnSpPr>
          <p:nvPr/>
        </p:nvCxnSpPr>
        <p:spPr>
          <a:xfrm>
            <a:off x="2576736" y="2694961"/>
            <a:ext cx="1027653" cy="919957"/>
          </a:xfrm>
          <a:prstGeom prst="curvedConnector3">
            <a:avLst>
              <a:gd name="adj1" fmla="val 50000"/>
            </a:avLst>
          </a:prstGeom>
          <a:ln>
            <a:solidFill>
              <a:srgbClr val="C0C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구부러진 연결선 41"/>
          <p:cNvCxnSpPr>
            <a:stCxn id="36" idx="3"/>
            <a:endCxn id="28" idx="1"/>
          </p:cNvCxnSpPr>
          <p:nvPr/>
        </p:nvCxnSpPr>
        <p:spPr>
          <a:xfrm flipV="1">
            <a:off x="2576736" y="3614918"/>
            <a:ext cx="1027653" cy="1096267"/>
          </a:xfrm>
          <a:prstGeom prst="curvedConnector3">
            <a:avLst/>
          </a:prstGeom>
          <a:ln>
            <a:solidFill>
              <a:srgbClr val="C0C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1280592" y="5538809"/>
            <a:ext cx="44294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  <a:latin typeface="+mj-ea"/>
                <a:ea typeface="+mj-ea"/>
              </a:rPr>
              <a:t>슬라이드 쇼 보기</a:t>
            </a:r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ko-KR" altLang="en-US" b="1" dirty="0" smtClean="0">
                <a:solidFill>
                  <a:srgbClr val="FF0000"/>
                </a:solidFill>
                <a:latin typeface="+mj-ea"/>
                <a:ea typeface="+mj-ea"/>
              </a:rPr>
              <a:t>상태에서</a:t>
            </a:r>
            <a:endParaRPr lang="en-US" altLang="ko-KR" b="1" dirty="0" smtClean="0">
              <a:solidFill>
                <a:srgbClr val="FF0000"/>
              </a:solidFill>
              <a:latin typeface="+mj-ea"/>
              <a:ea typeface="+mj-ea"/>
            </a:endParaRPr>
          </a:p>
          <a:p>
            <a:r>
              <a:rPr lang="ko-KR" altLang="en-US" b="1" dirty="0" smtClean="0">
                <a:solidFill>
                  <a:srgbClr val="FF0000"/>
                </a:solidFill>
                <a:latin typeface="+mj-ea"/>
                <a:ea typeface="+mj-ea"/>
              </a:rPr>
              <a:t>앱 아이콘 클릭 시 다운로드 페이지 이동</a:t>
            </a:r>
            <a:r>
              <a:rPr lang="en-US" altLang="ko-KR" b="1" dirty="0" smtClean="0">
                <a:solidFill>
                  <a:srgbClr val="FF0000"/>
                </a:solidFill>
                <a:latin typeface="+mj-ea"/>
                <a:ea typeface="+mj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8039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400" dirty="0" smtClean="0">
                <a:solidFill>
                  <a:srgbClr val="0070C0"/>
                </a:solidFill>
              </a:rPr>
              <a:t>AR</a:t>
            </a:r>
            <a:r>
              <a:rPr lang="ko-KR" altLang="en-US" sz="2400" dirty="0" smtClean="0">
                <a:solidFill>
                  <a:srgbClr val="0070C0"/>
                </a:solidFill>
              </a:rPr>
              <a:t>캠퍼스 </a:t>
            </a:r>
            <a:r>
              <a:rPr lang="ko-KR" altLang="en-US" sz="2400" dirty="0" err="1" smtClean="0">
                <a:solidFill>
                  <a:srgbClr val="0070C0"/>
                </a:solidFill>
              </a:rPr>
              <a:t>길찾기</a:t>
            </a:r>
            <a:r>
              <a:rPr lang="ko-KR" altLang="en-US" sz="2400" dirty="0" smtClean="0">
                <a:solidFill>
                  <a:srgbClr val="0070C0"/>
                </a:solidFill>
              </a:rPr>
              <a:t> 앱 소개</a:t>
            </a:r>
            <a:endParaRPr lang="ko-KR" altLang="en-US" sz="24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D8A22CB5-4570-49ED-BF13-73F7A1F5852D}" type="slidenum">
              <a:rPr lang="ko-KR" altLang="en-US" smtClean="0"/>
              <a:pPr>
                <a:defRPr/>
              </a:pPr>
              <a:t>2</a:t>
            </a:fld>
            <a:endParaRPr lang="ko-KR" altLang="en-US"/>
          </a:p>
        </p:txBody>
      </p:sp>
      <p:grpSp>
        <p:nvGrpSpPr>
          <p:cNvPr id="13" name="그룹 12"/>
          <p:cNvGrpSpPr/>
          <p:nvPr/>
        </p:nvGrpSpPr>
        <p:grpSpPr>
          <a:xfrm>
            <a:off x="567880" y="846237"/>
            <a:ext cx="6463629" cy="646331"/>
            <a:chOff x="1044018" y="813005"/>
            <a:chExt cx="6463629" cy="646331"/>
          </a:xfrm>
        </p:grpSpPr>
        <p:sp>
          <p:nvSpPr>
            <p:cNvPr id="14" name="모서리가 둥근 직사각형 13"/>
            <p:cNvSpPr/>
            <p:nvPr/>
          </p:nvSpPr>
          <p:spPr>
            <a:xfrm>
              <a:off x="1044018" y="813099"/>
              <a:ext cx="856728" cy="369144"/>
            </a:xfrm>
            <a:prstGeom prst="roundRect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1044018" y="813005"/>
              <a:ext cx="646362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b="1" dirty="0" err="1" smtClean="0">
                  <a:solidFill>
                    <a:srgbClr val="0070C0"/>
                  </a:solidFill>
                  <a:latin typeface="+mj-ea"/>
                  <a:ea typeface="+mj-ea"/>
                </a:rPr>
                <a:t>앱화면</a:t>
              </a:r>
              <a:r>
                <a:rPr lang="ko-KR" altLang="en-US" b="1" dirty="0" smtClean="0">
                  <a:solidFill>
                    <a:srgbClr val="0070C0"/>
                  </a:solidFill>
                  <a:latin typeface="+mj-ea"/>
                  <a:ea typeface="+mj-ea"/>
                </a:rPr>
                <a:t>   </a:t>
              </a:r>
              <a:r>
                <a:rPr lang="ko-KR" altLang="en-US" b="1" dirty="0" smtClean="0">
                  <a:latin typeface="+mj-ea"/>
                  <a:ea typeface="+mj-ea"/>
                </a:rPr>
                <a:t>앱 </a:t>
              </a:r>
              <a:r>
                <a:rPr lang="ko-KR" altLang="en-US" b="1" dirty="0" err="1" smtClean="0">
                  <a:latin typeface="+mj-ea"/>
                  <a:ea typeface="+mj-ea"/>
                </a:rPr>
                <a:t>인트로화면</a:t>
              </a:r>
              <a:r>
                <a:rPr lang="en-US" altLang="ko-KR" b="1" dirty="0" smtClean="0">
                  <a:latin typeface="+mj-ea"/>
                  <a:ea typeface="+mj-ea"/>
                </a:rPr>
                <a:t>(</a:t>
              </a:r>
              <a:r>
                <a:rPr lang="ko-KR" altLang="en-US" b="1" dirty="0" smtClean="0">
                  <a:latin typeface="+mj-ea"/>
                  <a:ea typeface="+mj-ea"/>
                </a:rPr>
                <a:t>기능설명페이지</a:t>
              </a:r>
              <a:r>
                <a:rPr lang="en-US" altLang="ko-KR" b="1" dirty="0" smtClean="0">
                  <a:latin typeface="+mj-ea"/>
                  <a:ea typeface="+mj-ea"/>
                </a:rPr>
                <a:t>) </a:t>
              </a:r>
              <a:r>
                <a:rPr lang="ko-KR" altLang="en-US" b="1" dirty="0" smtClean="0">
                  <a:latin typeface="+mj-ea"/>
                  <a:ea typeface="+mj-ea"/>
                </a:rPr>
                <a:t>이후 메인 화면에서</a:t>
              </a:r>
              <a:endParaRPr lang="en-US" altLang="ko-KR" b="1" dirty="0" smtClean="0">
                <a:latin typeface="+mj-ea"/>
                <a:ea typeface="+mj-ea"/>
              </a:endParaRPr>
            </a:p>
            <a:p>
              <a:r>
                <a:rPr lang="en-US" altLang="ko-KR" b="1" dirty="0">
                  <a:latin typeface="+mj-ea"/>
                  <a:ea typeface="+mj-ea"/>
                </a:rPr>
                <a:t> </a:t>
              </a:r>
              <a:r>
                <a:rPr lang="en-US" altLang="ko-KR" b="1" dirty="0" smtClean="0">
                  <a:latin typeface="+mj-ea"/>
                  <a:ea typeface="+mj-ea"/>
                </a:rPr>
                <a:t>          </a:t>
              </a:r>
              <a:r>
                <a:rPr lang="ko-KR" altLang="en-US" b="1" dirty="0" smtClean="0">
                  <a:latin typeface="+mj-ea"/>
                  <a:ea typeface="+mj-ea"/>
                </a:rPr>
                <a:t>각 버튼을 클릭하여 원하는 서비스 터치</a:t>
              </a:r>
              <a:r>
                <a:rPr lang="en-US" altLang="ko-KR" b="1" dirty="0" smtClean="0">
                  <a:latin typeface="+mj-ea"/>
                  <a:ea typeface="+mj-ea"/>
                </a:rPr>
                <a:t>.</a:t>
              </a:r>
              <a:endParaRPr lang="ko-KR" altLang="en-US" b="1" dirty="0">
                <a:latin typeface="+mj-ea"/>
                <a:ea typeface="+mj-ea"/>
              </a:endParaRPr>
            </a:p>
          </p:txBody>
        </p:sp>
      </p:grp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1437"/>
          <a:stretch/>
        </p:blipFill>
        <p:spPr>
          <a:xfrm>
            <a:off x="567880" y="1556792"/>
            <a:ext cx="2809110" cy="4939258"/>
          </a:xfrm>
          <a:prstGeom prst="rect">
            <a:avLst/>
          </a:prstGeom>
        </p:spPr>
      </p:pic>
      <p:sp>
        <p:nvSpPr>
          <p:cNvPr id="7" name="타원 6"/>
          <p:cNvSpPr/>
          <p:nvPr/>
        </p:nvSpPr>
        <p:spPr>
          <a:xfrm>
            <a:off x="967272" y="3304418"/>
            <a:ext cx="936104" cy="936104"/>
          </a:xfrm>
          <a:prstGeom prst="ellipse">
            <a:avLst/>
          </a:prstGeom>
          <a:noFill/>
          <a:ln w="762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>
          <a:xfrm>
            <a:off x="3755367" y="2747452"/>
            <a:ext cx="4036023" cy="1329620"/>
          </a:xfrm>
          <a:prstGeom prst="roundRect">
            <a:avLst/>
          </a:prstGeom>
          <a:solidFill>
            <a:schemeClr val="bg1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</a:rPr>
              <a:t>목적지 검색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sz="1400" dirty="0" smtClean="0">
                <a:solidFill>
                  <a:schemeClr val="tx1"/>
                </a:solidFill>
              </a:rPr>
              <a:t>학교내 건물</a:t>
            </a:r>
            <a:r>
              <a:rPr lang="en-US" altLang="ko-KR" sz="1400" dirty="0" smtClean="0">
                <a:solidFill>
                  <a:schemeClr val="tx1"/>
                </a:solidFill>
              </a:rPr>
              <a:t>/</a:t>
            </a:r>
            <a:r>
              <a:rPr lang="ko-KR" altLang="en-US" sz="1400" dirty="0" smtClean="0">
                <a:solidFill>
                  <a:schemeClr val="tx1"/>
                </a:solidFill>
              </a:rPr>
              <a:t>학과</a:t>
            </a:r>
            <a:r>
              <a:rPr lang="en-US" altLang="ko-KR" sz="1400" dirty="0" smtClean="0">
                <a:solidFill>
                  <a:schemeClr val="tx1"/>
                </a:solidFill>
              </a:rPr>
              <a:t>/</a:t>
            </a:r>
            <a:r>
              <a:rPr lang="ko-KR" altLang="en-US" sz="1400" dirty="0" smtClean="0">
                <a:solidFill>
                  <a:schemeClr val="tx1"/>
                </a:solidFill>
              </a:rPr>
              <a:t>부서</a:t>
            </a:r>
            <a:r>
              <a:rPr lang="en-US" altLang="ko-KR" sz="1400" dirty="0" smtClean="0">
                <a:solidFill>
                  <a:schemeClr val="tx1"/>
                </a:solidFill>
              </a:rPr>
              <a:t>/</a:t>
            </a:r>
            <a:r>
              <a:rPr lang="ko-KR" altLang="en-US" sz="1400" dirty="0" smtClean="0">
                <a:solidFill>
                  <a:schemeClr val="tx1"/>
                </a:solidFill>
              </a:rPr>
              <a:t>업무 관련 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r>
              <a:rPr lang="ko-KR" altLang="en-US" sz="1400" dirty="0" smtClean="0">
                <a:solidFill>
                  <a:schemeClr val="tx1"/>
                </a:solidFill>
              </a:rPr>
              <a:t>연관 키워드 검색하여 길 찾기 안내서비스</a:t>
            </a:r>
            <a:endParaRPr lang="en-US" altLang="ko-KR" sz="1400" dirty="0" smtClean="0">
              <a:solidFill>
                <a:schemeClr val="tx1"/>
              </a:solidFill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2039228" y="3304418"/>
            <a:ext cx="936104" cy="936104"/>
          </a:xfrm>
          <a:prstGeom prst="ellipse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모서리가 둥근 직사각형 29"/>
          <p:cNvSpPr/>
          <p:nvPr/>
        </p:nvSpPr>
        <p:spPr>
          <a:xfrm>
            <a:off x="3755367" y="4464066"/>
            <a:ext cx="4036023" cy="1557222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</a:rPr>
              <a:t>카메라 </a:t>
            </a:r>
            <a:r>
              <a:rPr lang="en-US" altLang="ko-KR" b="1" dirty="0" smtClean="0">
                <a:solidFill>
                  <a:schemeClr val="tx1"/>
                </a:solidFill>
              </a:rPr>
              <a:t>(AR) </a:t>
            </a:r>
            <a:r>
              <a:rPr lang="ko-KR" altLang="en-US" b="1" dirty="0" smtClean="0">
                <a:solidFill>
                  <a:schemeClr val="tx1"/>
                </a:solidFill>
              </a:rPr>
              <a:t>기능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sz="1400" dirty="0" smtClean="0">
                <a:solidFill>
                  <a:schemeClr val="tx1"/>
                </a:solidFill>
              </a:rPr>
              <a:t>등록해 놓은 이미지를 찾아 카메라로 비추게 되면 해당되는 동영상 혹은 콘텐츠를 증강현실</a:t>
            </a:r>
            <a:r>
              <a:rPr lang="en-US" altLang="ko-KR" sz="1400" dirty="0" smtClean="0">
                <a:solidFill>
                  <a:schemeClr val="tx1"/>
                </a:solidFill>
              </a:rPr>
              <a:t>(AR)</a:t>
            </a:r>
            <a:r>
              <a:rPr lang="ko-KR" altLang="en-US" sz="1400" dirty="0" smtClean="0">
                <a:solidFill>
                  <a:schemeClr val="tx1"/>
                </a:solidFill>
              </a:rPr>
              <a:t>로 볼 수 있음</a:t>
            </a:r>
            <a:r>
              <a:rPr lang="en-US" altLang="ko-KR" sz="1400" dirty="0" smtClean="0">
                <a:solidFill>
                  <a:schemeClr val="tx1"/>
                </a:solidFill>
              </a:rPr>
              <a:t>.</a:t>
            </a:r>
          </a:p>
        </p:txBody>
      </p:sp>
      <p:grpSp>
        <p:nvGrpSpPr>
          <p:cNvPr id="31" name="그룹 30"/>
          <p:cNvGrpSpPr/>
          <p:nvPr/>
        </p:nvGrpSpPr>
        <p:grpSpPr>
          <a:xfrm flipV="1">
            <a:off x="2512096" y="4240521"/>
            <a:ext cx="1296144" cy="575253"/>
            <a:chOff x="4160912" y="2996952"/>
            <a:chExt cx="1296144" cy="550436"/>
          </a:xfrm>
        </p:grpSpPr>
        <p:sp>
          <p:nvSpPr>
            <p:cNvPr id="32" name="자유형 31"/>
            <p:cNvSpPr/>
            <p:nvPr/>
          </p:nvSpPr>
          <p:spPr>
            <a:xfrm>
              <a:off x="4160912" y="3069771"/>
              <a:ext cx="1235680" cy="477617"/>
            </a:xfrm>
            <a:custGeom>
              <a:avLst/>
              <a:gdLst>
                <a:gd name="connsiteX0" fmla="*/ 0 w 2334986"/>
                <a:gd name="connsiteY0" fmla="*/ 253093 h 253093"/>
                <a:gd name="connsiteX1" fmla="*/ 0 w 2334986"/>
                <a:gd name="connsiteY1" fmla="*/ 0 h 253093"/>
                <a:gd name="connsiteX2" fmla="*/ 2334986 w 2334986"/>
                <a:gd name="connsiteY2" fmla="*/ 0 h 2530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334986" h="253093">
                  <a:moveTo>
                    <a:pt x="0" y="253093"/>
                  </a:moveTo>
                  <a:lnTo>
                    <a:pt x="0" y="0"/>
                  </a:lnTo>
                  <a:lnTo>
                    <a:pt x="2334986" y="0"/>
                  </a:lnTo>
                </a:path>
              </a:pathLst>
            </a:cu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타원 32"/>
            <p:cNvSpPr/>
            <p:nvPr/>
          </p:nvSpPr>
          <p:spPr>
            <a:xfrm>
              <a:off x="5313040" y="2996952"/>
              <a:ext cx="144016" cy="144016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7" name="그룹 26"/>
          <p:cNvGrpSpPr/>
          <p:nvPr/>
        </p:nvGrpSpPr>
        <p:grpSpPr>
          <a:xfrm>
            <a:off x="1412791" y="2996952"/>
            <a:ext cx="2395449" cy="325912"/>
            <a:chOff x="3061607" y="2996952"/>
            <a:chExt cx="2395449" cy="325912"/>
          </a:xfrm>
        </p:grpSpPr>
        <p:sp>
          <p:nvSpPr>
            <p:cNvPr id="17" name="자유형 16"/>
            <p:cNvSpPr/>
            <p:nvPr/>
          </p:nvSpPr>
          <p:spPr>
            <a:xfrm>
              <a:off x="3061607" y="3069771"/>
              <a:ext cx="2334986" cy="253093"/>
            </a:xfrm>
            <a:custGeom>
              <a:avLst/>
              <a:gdLst>
                <a:gd name="connsiteX0" fmla="*/ 0 w 2334986"/>
                <a:gd name="connsiteY0" fmla="*/ 253093 h 253093"/>
                <a:gd name="connsiteX1" fmla="*/ 0 w 2334986"/>
                <a:gd name="connsiteY1" fmla="*/ 0 h 253093"/>
                <a:gd name="connsiteX2" fmla="*/ 2334986 w 2334986"/>
                <a:gd name="connsiteY2" fmla="*/ 0 h 2530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334986" h="253093">
                  <a:moveTo>
                    <a:pt x="0" y="253093"/>
                  </a:moveTo>
                  <a:lnTo>
                    <a:pt x="0" y="0"/>
                  </a:lnTo>
                  <a:lnTo>
                    <a:pt x="2334986" y="0"/>
                  </a:lnTo>
                </a:path>
              </a:pathLst>
            </a:cu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타원 17"/>
            <p:cNvSpPr/>
            <p:nvPr/>
          </p:nvSpPr>
          <p:spPr>
            <a:xfrm>
              <a:off x="5313040" y="2996952"/>
              <a:ext cx="144016" cy="144016"/>
            </a:xfrm>
            <a:prstGeom prst="ellipse">
              <a:avLst/>
            </a:prstGeom>
            <a:solidFill>
              <a:schemeClr val="accent6"/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265302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D8A22CB5-4570-49ED-BF13-73F7A1F5852D}" type="slidenum">
              <a:rPr lang="ko-KR" altLang="en-US" smtClean="0"/>
              <a:pPr>
                <a:defRPr/>
              </a:pPr>
              <a:t>3</a:t>
            </a:fld>
            <a:endParaRPr lang="ko-KR" altLang="en-US"/>
          </a:p>
        </p:txBody>
      </p:sp>
      <p:grpSp>
        <p:nvGrpSpPr>
          <p:cNvPr id="13" name="그룹 12"/>
          <p:cNvGrpSpPr/>
          <p:nvPr/>
        </p:nvGrpSpPr>
        <p:grpSpPr>
          <a:xfrm>
            <a:off x="567880" y="846237"/>
            <a:ext cx="8497839" cy="369332"/>
            <a:chOff x="1044018" y="813005"/>
            <a:chExt cx="8497839" cy="369332"/>
          </a:xfrm>
        </p:grpSpPr>
        <p:sp>
          <p:nvSpPr>
            <p:cNvPr id="15" name="직사각형 14"/>
            <p:cNvSpPr/>
            <p:nvPr/>
          </p:nvSpPr>
          <p:spPr>
            <a:xfrm>
              <a:off x="1044018" y="813005"/>
              <a:ext cx="8497839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>
              <a:spAutoFit/>
            </a:bodyPr>
            <a:lstStyle/>
            <a:p>
              <a:r>
                <a:rPr lang="ko-KR" altLang="en-US" b="1" dirty="0" smtClean="0">
                  <a:solidFill>
                    <a:srgbClr val="0070C0"/>
                  </a:solidFill>
                  <a:latin typeface="+mj-ea"/>
                  <a:ea typeface="+mj-ea"/>
                </a:rPr>
                <a:t>목적지 검색   </a:t>
              </a:r>
              <a:r>
                <a:rPr lang="ko-KR" altLang="en-US" b="1" dirty="0" smtClean="0">
                  <a:latin typeface="+mj-ea"/>
                  <a:ea typeface="+mj-ea"/>
                </a:rPr>
                <a:t>목적지</a:t>
              </a:r>
              <a:r>
                <a:rPr lang="en-US" altLang="ko-KR" b="1" dirty="0" smtClean="0">
                  <a:latin typeface="+mj-ea"/>
                  <a:ea typeface="+mj-ea"/>
                </a:rPr>
                <a:t>(</a:t>
              </a:r>
              <a:r>
                <a:rPr lang="ko-KR" altLang="en-US" b="1" dirty="0" err="1" smtClean="0">
                  <a:latin typeface="+mj-ea"/>
                  <a:ea typeface="+mj-ea"/>
                </a:rPr>
                <a:t>연관검색어</a:t>
              </a:r>
              <a:r>
                <a:rPr lang="en-US" altLang="ko-KR" b="1" dirty="0" smtClean="0">
                  <a:latin typeface="+mj-ea"/>
                  <a:ea typeface="+mj-ea"/>
                </a:rPr>
                <a:t>) </a:t>
              </a:r>
              <a:r>
                <a:rPr lang="ko-KR" altLang="en-US" b="1" dirty="0" smtClean="0">
                  <a:latin typeface="+mj-ea"/>
                  <a:ea typeface="+mj-ea"/>
                </a:rPr>
                <a:t>검색을 통해 학교내 </a:t>
              </a:r>
              <a:r>
                <a:rPr lang="ko-KR" altLang="en-US" b="1" dirty="0" smtClean="0">
                  <a:solidFill>
                    <a:srgbClr val="FF0000"/>
                  </a:solidFill>
                  <a:latin typeface="+mj-ea"/>
                  <a:ea typeface="+mj-ea"/>
                </a:rPr>
                <a:t>출발지</a:t>
              </a:r>
              <a:r>
                <a:rPr lang="en-US" altLang="ko-KR" b="1" dirty="0" smtClean="0">
                  <a:solidFill>
                    <a:srgbClr val="FF0000"/>
                  </a:solidFill>
                  <a:latin typeface="+mj-ea"/>
                  <a:ea typeface="+mj-ea"/>
                </a:rPr>
                <a:t>-</a:t>
              </a:r>
              <a:r>
                <a:rPr lang="ko-KR" altLang="en-US" b="1" dirty="0" smtClean="0">
                  <a:solidFill>
                    <a:srgbClr val="FF0000"/>
                  </a:solidFill>
                  <a:latin typeface="+mj-ea"/>
                  <a:ea typeface="+mj-ea"/>
                </a:rPr>
                <a:t>목적지</a:t>
              </a:r>
              <a:r>
                <a:rPr lang="ko-KR" altLang="en-US" b="1" dirty="0" smtClean="0">
                  <a:latin typeface="+mj-ea"/>
                  <a:ea typeface="+mj-ea"/>
                </a:rPr>
                <a:t>까지</a:t>
              </a:r>
              <a:r>
                <a:rPr lang="en-US" altLang="ko-KR" b="1" dirty="0" smtClean="0">
                  <a:latin typeface="+mj-ea"/>
                  <a:ea typeface="+mj-ea"/>
                </a:rPr>
                <a:t> </a:t>
              </a:r>
              <a:r>
                <a:rPr lang="ko-KR" altLang="en-US" b="1" dirty="0" smtClean="0">
                  <a:latin typeface="+mj-ea"/>
                  <a:ea typeface="+mj-ea"/>
                </a:rPr>
                <a:t>안내</a:t>
              </a:r>
              <a:r>
                <a:rPr lang="en-US" altLang="ko-KR" b="1" dirty="0" smtClean="0">
                  <a:latin typeface="+mj-ea"/>
                  <a:ea typeface="+mj-ea"/>
                </a:rPr>
                <a:t>.</a:t>
              </a:r>
              <a:endParaRPr lang="ko-KR" altLang="en-US" b="1" dirty="0">
                <a:latin typeface="+mj-ea"/>
                <a:ea typeface="+mj-ea"/>
              </a:endParaRPr>
            </a:p>
          </p:txBody>
        </p:sp>
        <p:sp>
          <p:nvSpPr>
            <p:cNvPr id="14" name="모서리가 둥근 직사각형 13"/>
            <p:cNvSpPr/>
            <p:nvPr/>
          </p:nvSpPr>
          <p:spPr>
            <a:xfrm>
              <a:off x="1044018" y="813099"/>
              <a:ext cx="1391549" cy="369144"/>
            </a:xfrm>
            <a:prstGeom prst="roundRect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714" y="1305378"/>
            <a:ext cx="2775441" cy="4939258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4848" y="1305378"/>
            <a:ext cx="2775441" cy="4939257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8627" y="1305378"/>
            <a:ext cx="2775440" cy="4939257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3584848" y="5625858"/>
            <a:ext cx="2775441" cy="618777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i="1" dirty="0" err="1" smtClean="0">
                <a:solidFill>
                  <a:srgbClr val="FFFF00"/>
                </a:solidFill>
              </a:rPr>
              <a:t>지도길찾기</a:t>
            </a:r>
            <a:r>
              <a:rPr lang="ko-KR" altLang="en-US" sz="1400" i="1" dirty="0" smtClean="0">
                <a:solidFill>
                  <a:srgbClr val="FFFF00"/>
                </a:solidFill>
              </a:rPr>
              <a:t> </a:t>
            </a:r>
            <a:r>
              <a:rPr lang="en-US" altLang="ko-KR" sz="1400" i="1" dirty="0" smtClean="0">
                <a:solidFill>
                  <a:srgbClr val="FFFF00"/>
                </a:solidFill>
              </a:rPr>
              <a:t>: </a:t>
            </a:r>
            <a:r>
              <a:rPr lang="ko-KR" altLang="en-US" sz="1400" i="1" dirty="0" smtClean="0">
                <a:solidFill>
                  <a:srgbClr val="FFFF00"/>
                </a:solidFill>
              </a:rPr>
              <a:t>지도화면표시</a:t>
            </a:r>
            <a:endParaRPr lang="en-US" altLang="ko-KR" sz="1400" i="1" dirty="0" smtClean="0">
              <a:solidFill>
                <a:srgbClr val="FFFF00"/>
              </a:solidFill>
            </a:endParaRPr>
          </a:p>
          <a:p>
            <a:pPr algn="ctr"/>
            <a:r>
              <a:rPr lang="ko-KR" altLang="en-US" sz="1400" i="1" dirty="0" err="1" smtClean="0"/>
              <a:t>현재위치→목적지</a:t>
            </a:r>
            <a:r>
              <a:rPr lang="ko-KR" altLang="en-US" sz="1400" i="1" dirty="0" smtClean="0"/>
              <a:t> 길안내</a:t>
            </a:r>
            <a:endParaRPr lang="ko-KR" altLang="en-US" sz="1400" i="1" dirty="0"/>
          </a:p>
        </p:txBody>
      </p:sp>
      <p:sp>
        <p:nvSpPr>
          <p:cNvPr id="21" name="직사각형 20"/>
          <p:cNvSpPr/>
          <p:nvPr/>
        </p:nvSpPr>
        <p:spPr>
          <a:xfrm>
            <a:off x="6584982" y="5625858"/>
            <a:ext cx="2775441" cy="618777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i="1" dirty="0" smtClean="0">
                <a:solidFill>
                  <a:srgbClr val="FFFF00"/>
                </a:solidFill>
              </a:rPr>
              <a:t>AR</a:t>
            </a:r>
            <a:r>
              <a:rPr lang="ko-KR" altLang="en-US" sz="1400" i="1" dirty="0" err="1" smtClean="0">
                <a:solidFill>
                  <a:srgbClr val="FFFF00"/>
                </a:solidFill>
              </a:rPr>
              <a:t>길찾기</a:t>
            </a:r>
            <a:r>
              <a:rPr lang="ko-KR" altLang="en-US" sz="1400" i="1" dirty="0" smtClean="0">
                <a:solidFill>
                  <a:srgbClr val="FFFF00"/>
                </a:solidFill>
              </a:rPr>
              <a:t> </a:t>
            </a:r>
            <a:r>
              <a:rPr lang="en-US" altLang="ko-KR" sz="1400" i="1" dirty="0" smtClean="0">
                <a:solidFill>
                  <a:srgbClr val="FFFF00"/>
                </a:solidFill>
              </a:rPr>
              <a:t>: </a:t>
            </a:r>
            <a:r>
              <a:rPr lang="ko-KR" altLang="en-US" sz="1400" i="1" dirty="0" smtClean="0">
                <a:solidFill>
                  <a:srgbClr val="FFFF00"/>
                </a:solidFill>
              </a:rPr>
              <a:t>카메라화면표시</a:t>
            </a:r>
            <a:endParaRPr lang="en-US" altLang="ko-KR" sz="1400" i="1" dirty="0" smtClean="0">
              <a:solidFill>
                <a:srgbClr val="FFFF00"/>
              </a:solidFill>
            </a:endParaRPr>
          </a:p>
          <a:p>
            <a:pPr algn="ctr"/>
            <a:r>
              <a:rPr lang="ko-KR" altLang="en-US" sz="1400" i="1" dirty="0" smtClean="0"/>
              <a:t>목적지 건물명과 </a:t>
            </a:r>
            <a:r>
              <a:rPr lang="ko-KR" altLang="en-US" sz="1400" i="1" dirty="0" err="1" smtClean="0"/>
              <a:t>방향안내</a:t>
            </a:r>
            <a:endParaRPr lang="ko-KR" altLang="en-US" sz="1400" i="1" dirty="0"/>
          </a:p>
        </p:txBody>
      </p:sp>
      <p:sp>
        <p:nvSpPr>
          <p:cNvPr id="16" name="제목 1"/>
          <p:cNvSpPr>
            <a:spLocks noGrp="1"/>
          </p:cNvSpPr>
          <p:nvPr>
            <p:ph type="title"/>
          </p:nvPr>
        </p:nvSpPr>
        <p:spPr>
          <a:xfrm>
            <a:off x="406085" y="144466"/>
            <a:ext cx="9026531" cy="620238"/>
          </a:xfrm>
        </p:spPr>
        <p:txBody>
          <a:bodyPr/>
          <a:lstStyle/>
          <a:p>
            <a:r>
              <a:rPr lang="en-US" altLang="ko-KR" sz="2400" dirty="0">
                <a:solidFill>
                  <a:srgbClr val="0070C0"/>
                </a:solidFill>
              </a:rPr>
              <a:t>AR</a:t>
            </a:r>
            <a:r>
              <a:rPr lang="ko-KR" altLang="en-US" sz="2400" dirty="0">
                <a:solidFill>
                  <a:srgbClr val="0070C0"/>
                </a:solidFill>
              </a:rPr>
              <a:t>캠퍼스 </a:t>
            </a:r>
            <a:r>
              <a:rPr lang="ko-KR" altLang="en-US" sz="2400" dirty="0" err="1">
                <a:solidFill>
                  <a:srgbClr val="0070C0"/>
                </a:solidFill>
              </a:rPr>
              <a:t>길찾기</a:t>
            </a:r>
            <a:r>
              <a:rPr lang="ko-KR" altLang="en-US" sz="2400" dirty="0">
                <a:solidFill>
                  <a:srgbClr val="0070C0"/>
                </a:solidFill>
              </a:rPr>
              <a:t> 앱 소개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251715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D8A22CB5-4570-49ED-BF13-73F7A1F5852D}" type="slidenum">
              <a:rPr lang="ko-KR" altLang="en-US" smtClean="0"/>
              <a:pPr>
                <a:defRPr/>
              </a:pPr>
              <a:t>4</a:t>
            </a:fld>
            <a:endParaRPr lang="ko-KR" altLang="en-US"/>
          </a:p>
        </p:txBody>
      </p:sp>
      <p:pic>
        <p:nvPicPr>
          <p:cNvPr id="5" name="AR캠퍼스길찾기 시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l="31485" r="31525"/>
          <a:stretch/>
        </p:blipFill>
        <p:spPr>
          <a:xfrm>
            <a:off x="1348308" y="1090852"/>
            <a:ext cx="2740596" cy="4939351"/>
          </a:xfrm>
          <a:prstGeom prst="rect">
            <a:avLst/>
          </a:prstGeom>
        </p:spPr>
      </p:pic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406085" y="144466"/>
            <a:ext cx="9026531" cy="620238"/>
          </a:xfrm>
        </p:spPr>
        <p:txBody>
          <a:bodyPr/>
          <a:lstStyle/>
          <a:p>
            <a:r>
              <a:rPr lang="en-US" altLang="ko-KR" sz="2400" dirty="0">
                <a:solidFill>
                  <a:srgbClr val="0070C0"/>
                </a:solidFill>
              </a:rPr>
              <a:t>AR</a:t>
            </a:r>
            <a:r>
              <a:rPr lang="ko-KR" altLang="en-US" sz="2400" dirty="0">
                <a:solidFill>
                  <a:srgbClr val="0070C0"/>
                </a:solidFill>
              </a:rPr>
              <a:t>캠퍼스 </a:t>
            </a:r>
            <a:r>
              <a:rPr lang="ko-KR" altLang="en-US" sz="2400" dirty="0" err="1">
                <a:solidFill>
                  <a:srgbClr val="0070C0"/>
                </a:solidFill>
              </a:rPr>
              <a:t>길찾기</a:t>
            </a:r>
            <a:r>
              <a:rPr lang="ko-KR" altLang="en-US" sz="2400" dirty="0">
                <a:solidFill>
                  <a:srgbClr val="0070C0"/>
                </a:solidFill>
              </a:rPr>
              <a:t> 앱 소개</a:t>
            </a:r>
            <a:endParaRPr lang="ko-KR" altLang="en-US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4442298" y="1988840"/>
            <a:ext cx="274145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  <a:latin typeface="+mj-ea"/>
                <a:ea typeface="+mj-ea"/>
              </a:rPr>
              <a:t>목적지</a:t>
            </a:r>
            <a:r>
              <a:rPr lang="en-US" altLang="ko-KR" b="1" dirty="0" smtClean="0">
                <a:solidFill>
                  <a:srgbClr val="FF0000"/>
                </a:solidFill>
                <a:latin typeface="+mj-ea"/>
                <a:ea typeface="+mj-ea"/>
              </a:rPr>
              <a:t>(</a:t>
            </a:r>
            <a:r>
              <a:rPr lang="ko-KR" altLang="en-US" b="1" dirty="0" err="1" smtClean="0">
                <a:solidFill>
                  <a:srgbClr val="FF0000"/>
                </a:solidFill>
                <a:latin typeface="+mj-ea"/>
                <a:ea typeface="+mj-ea"/>
              </a:rPr>
              <a:t>연관검색어</a:t>
            </a:r>
            <a:r>
              <a:rPr lang="en-US" altLang="ko-KR" b="1" dirty="0" smtClean="0">
                <a:solidFill>
                  <a:srgbClr val="FF0000"/>
                </a:solidFill>
                <a:latin typeface="+mj-ea"/>
                <a:ea typeface="+mj-ea"/>
              </a:rPr>
              <a:t>)</a:t>
            </a:r>
            <a:r>
              <a:rPr lang="ko-KR" altLang="en-US" b="1" dirty="0" smtClean="0">
                <a:solidFill>
                  <a:srgbClr val="FF0000"/>
                </a:solidFill>
                <a:latin typeface="+mj-ea"/>
                <a:ea typeface="+mj-ea"/>
              </a:rPr>
              <a:t> 검색</a:t>
            </a:r>
            <a:endParaRPr lang="en-US" altLang="ko-KR" b="1" dirty="0" smtClean="0">
              <a:solidFill>
                <a:srgbClr val="FF0000"/>
              </a:solidFill>
              <a:latin typeface="+mj-ea"/>
              <a:ea typeface="+mj-ea"/>
            </a:endParaRPr>
          </a:p>
          <a:p>
            <a:r>
              <a:rPr lang="ko-KR" altLang="en-US" b="1" dirty="0" smtClean="0">
                <a:solidFill>
                  <a:srgbClr val="FF0000"/>
                </a:solidFill>
                <a:latin typeface="+mj-ea"/>
                <a:ea typeface="+mj-ea"/>
              </a:rPr>
              <a:t>시연 동영상 입니다</a:t>
            </a:r>
            <a:r>
              <a:rPr lang="en-US" altLang="ko-KR" b="1" dirty="0" smtClean="0">
                <a:solidFill>
                  <a:srgbClr val="FF0000"/>
                </a:solidFill>
                <a:latin typeface="+mj-ea"/>
                <a:ea typeface="+mj-ea"/>
              </a:rPr>
              <a:t>. </a:t>
            </a:r>
          </a:p>
          <a:p>
            <a:endParaRPr lang="en-US" altLang="ko-KR" b="1" dirty="0">
              <a:solidFill>
                <a:srgbClr val="FF0000"/>
              </a:solidFill>
              <a:latin typeface="+mj-ea"/>
              <a:ea typeface="+mj-ea"/>
            </a:endParaRPr>
          </a:p>
          <a:p>
            <a:r>
              <a:rPr lang="en-US" altLang="ko-KR" b="1" dirty="0" smtClean="0">
                <a:solidFill>
                  <a:srgbClr val="FF0000"/>
                </a:solidFill>
                <a:latin typeface="+mj-ea"/>
                <a:ea typeface="+mj-ea"/>
              </a:rPr>
              <a:t>Ex. </a:t>
            </a:r>
            <a:r>
              <a:rPr lang="ko-KR" altLang="en-US" b="1" dirty="0" err="1" smtClean="0">
                <a:solidFill>
                  <a:srgbClr val="FF0000"/>
                </a:solidFill>
                <a:latin typeface="+mj-ea"/>
                <a:ea typeface="+mj-ea"/>
              </a:rPr>
              <a:t>학술정보관</a:t>
            </a:r>
            <a:endParaRPr lang="en-US" altLang="ko-KR" b="1" dirty="0" smtClean="0">
              <a:solidFill>
                <a:srgbClr val="FF0000"/>
              </a:solidFill>
              <a:latin typeface="+mj-ea"/>
              <a:ea typeface="+mj-ea"/>
            </a:endParaRPr>
          </a:p>
          <a:p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en-US" altLang="ko-KR" b="1" dirty="0" smtClean="0">
                <a:solidFill>
                  <a:srgbClr val="FF0000"/>
                </a:solidFill>
                <a:latin typeface="+mj-ea"/>
                <a:ea typeface="+mj-ea"/>
              </a:rPr>
              <a:t>    “</a:t>
            </a:r>
            <a:r>
              <a:rPr lang="ko-KR" altLang="en-US" b="1" dirty="0" smtClean="0">
                <a:solidFill>
                  <a:srgbClr val="FF0000"/>
                </a:solidFill>
                <a:latin typeface="+mj-ea"/>
                <a:ea typeface="+mj-ea"/>
              </a:rPr>
              <a:t>대여</a:t>
            </a:r>
            <a:r>
              <a:rPr lang="en-US" altLang="ko-KR" b="1" dirty="0" smtClean="0">
                <a:solidFill>
                  <a:srgbClr val="FF0000"/>
                </a:solidFill>
                <a:latin typeface="+mj-ea"/>
                <a:ea typeface="+mj-ea"/>
              </a:rPr>
              <a:t>”</a:t>
            </a:r>
            <a:r>
              <a:rPr lang="ko-KR" altLang="en-US" b="1" dirty="0" smtClean="0">
                <a:solidFill>
                  <a:srgbClr val="FF0000"/>
                </a:solidFill>
                <a:latin typeface="+mj-ea"/>
                <a:ea typeface="+mj-ea"/>
              </a:rPr>
              <a:t>로 검색</a:t>
            </a:r>
            <a:r>
              <a:rPr lang="en-US" altLang="ko-KR" b="1" dirty="0" smtClean="0">
                <a:solidFill>
                  <a:srgbClr val="FF0000"/>
                </a:solidFill>
                <a:latin typeface="+mj-ea"/>
                <a:ea typeface="+mj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71162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210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 fullScrn="1"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400" dirty="0">
                <a:solidFill>
                  <a:srgbClr val="0070C0"/>
                </a:solidFill>
              </a:rPr>
              <a:t>AR</a:t>
            </a:r>
            <a:r>
              <a:rPr lang="ko-KR" altLang="en-US" sz="2400" dirty="0">
                <a:solidFill>
                  <a:srgbClr val="0070C0"/>
                </a:solidFill>
              </a:rPr>
              <a:t>캠퍼스 </a:t>
            </a:r>
            <a:r>
              <a:rPr lang="ko-KR" altLang="en-US" sz="2400" dirty="0" err="1">
                <a:solidFill>
                  <a:srgbClr val="0070C0"/>
                </a:solidFill>
              </a:rPr>
              <a:t>길찾기</a:t>
            </a:r>
            <a:r>
              <a:rPr lang="ko-KR" altLang="en-US" sz="2400" dirty="0">
                <a:solidFill>
                  <a:srgbClr val="0070C0"/>
                </a:solidFill>
              </a:rPr>
              <a:t> 앱 소개</a:t>
            </a:r>
            <a:endParaRPr lang="ko-KR" altLang="en-US" sz="24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D8A22CB5-4570-49ED-BF13-73F7A1F5852D}" type="slidenum">
              <a:rPr lang="ko-KR" altLang="en-US" smtClean="0"/>
              <a:pPr>
                <a:defRPr/>
              </a:pPr>
              <a:t>5</a:t>
            </a:fld>
            <a:endParaRPr lang="ko-KR" altLang="en-US"/>
          </a:p>
        </p:txBody>
      </p:sp>
      <p:grpSp>
        <p:nvGrpSpPr>
          <p:cNvPr id="13" name="그룹 12"/>
          <p:cNvGrpSpPr/>
          <p:nvPr/>
        </p:nvGrpSpPr>
        <p:grpSpPr>
          <a:xfrm>
            <a:off x="567880" y="846237"/>
            <a:ext cx="7625806" cy="369332"/>
            <a:chOff x="1044018" y="813005"/>
            <a:chExt cx="7625806" cy="369332"/>
          </a:xfrm>
        </p:grpSpPr>
        <p:sp>
          <p:nvSpPr>
            <p:cNvPr id="14" name="모서리가 둥근 직사각형 13"/>
            <p:cNvSpPr/>
            <p:nvPr/>
          </p:nvSpPr>
          <p:spPr>
            <a:xfrm>
              <a:off x="1044019" y="813099"/>
              <a:ext cx="1288776" cy="369144"/>
            </a:xfrm>
            <a:prstGeom prst="roundRect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1044018" y="813005"/>
              <a:ext cx="76258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b="1" dirty="0" smtClean="0">
                  <a:solidFill>
                    <a:srgbClr val="0070C0"/>
                  </a:solidFill>
                  <a:latin typeface="+mj-ea"/>
                  <a:ea typeface="+mj-ea"/>
                </a:rPr>
                <a:t>카메라 </a:t>
              </a:r>
              <a:r>
                <a:rPr lang="en-US" altLang="ko-KR" b="1" dirty="0" smtClean="0">
                  <a:solidFill>
                    <a:srgbClr val="0070C0"/>
                  </a:solidFill>
                  <a:latin typeface="+mj-ea"/>
                  <a:ea typeface="+mj-ea"/>
                </a:rPr>
                <a:t>AR</a:t>
              </a:r>
              <a:r>
                <a:rPr lang="ko-KR" altLang="en-US" b="1" dirty="0" smtClean="0">
                  <a:solidFill>
                    <a:srgbClr val="0070C0"/>
                  </a:solidFill>
                  <a:latin typeface="+mj-ea"/>
                  <a:ea typeface="+mj-ea"/>
                </a:rPr>
                <a:t>   </a:t>
              </a:r>
              <a:r>
                <a:rPr lang="ko-KR" altLang="en-US" b="1" dirty="0" smtClean="0">
                  <a:latin typeface="+mj-ea"/>
                  <a:ea typeface="+mj-ea"/>
                </a:rPr>
                <a:t>카메라로 미리 등록된 </a:t>
              </a:r>
              <a:r>
                <a:rPr lang="ko-KR" altLang="en-US" b="1" dirty="0" err="1" smtClean="0">
                  <a:latin typeface="+mj-ea"/>
                  <a:ea typeface="+mj-ea"/>
                </a:rPr>
                <a:t>타켓</a:t>
              </a:r>
              <a:r>
                <a:rPr lang="en-US" altLang="ko-KR" b="1" dirty="0" smtClean="0">
                  <a:latin typeface="+mj-ea"/>
                  <a:ea typeface="+mj-ea"/>
                </a:rPr>
                <a:t>(</a:t>
              </a:r>
              <a:r>
                <a:rPr lang="ko-KR" altLang="en-US" b="1" dirty="0" smtClean="0">
                  <a:latin typeface="+mj-ea"/>
                  <a:ea typeface="+mj-ea"/>
                </a:rPr>
                <a:t>이미지</a:t>
              </a:r>
              <a:r>
                <a:rPr lang="en-US" altLang="ko-KR" b="1" dirty="0" smtClean="0">
                  <a:latin typeface="+mj-ea"/>
                  <a:ea typeface="+mj-ea"/>
                </a:rPr>
                <a:t>)</a:t>
              </a:r>
              <a:r>
                <a:rPr lang="ko-KR" altLang="en-US" b="1" dirty="0" smtClean="0">
                  <a:latin typeface="+mj-ea"/>
                  <a:ea typeface="+mj-ea"/>
                </a:rPr>
                <a:t>을 촬영 </a:t>
              </a:r>
              <a:r>
                <a:rPr lang="en-US" altLang="ko-KR" b="1" dirty="0" smtClean="0">
                  <a:latin typeface="+mj-ea"/>
                  <a:ea typeface="+mj-ea"/>
                </a:rPr>
                <a:t>→ AR</a:t>
              </a:r>
              <a:r>
                <a:rPr lang="ko-KR" altLang="en-US" b="1" dirty="0" smtClean="0">
                  <a:latin typeface="+mj-ea"/>
                  <a:ea typeface="+mj-ea"/>
                </a:rPr>
                <a:t>콘텐츠</a:t>
              </a:r>
              <a:endParaRPr lang="ko-KR" altLang="en-US" b="1" dirty="0">
                <a:latin typeface="+mj-ea"/>
                <a:ea typeface="+mj-ea"/>
              </a:endParaRPr>
            </a:p>
          </p:txBody>
        </p:sp>
      </p:grpSp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7189" y="1556792"/>
            <a:ext cx="2775441" cy="4939257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7323" y="1556792"/>
            <a:ext cx="2775440" cy="4939257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6534744" y="5877272"/>
            <a:ext cx="2778019" cy="618777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i="1" dirty="0" smtClean="0">
                <a:solidFill>
                  <a:srgbClr val="FFFF00"/>
                </a:solidFill>
              </a:rPr>
              <a:t>학과소개영상</a:t>
            </a:r>
            <a:r>
              <a:rPr lang="en-US" altLang="ko-KR" sz="1400" i="1" dirty="0" smtClean="0">
                <a:solidFill>
                  <a:srgbClr val="FFFF00"/>
                </a:solidFill>
              </a:rPr>
              <a:t>(AR contents)</a:t>
            </a:r>
            <a:r>
              <a:rPr lang="ko-KR" altLang="en-US" sz="1400" i="1" dirty="0" smtClean="0">
                <a:solidFill>
                  <a:srgbClr val="FFFF00"/>
                </a:solidFill>
              </a:rPr>
              <a:t> 노출</a:t>
            </a:r>
            <a:endParaRPr lang="ko-KR" altLang="en-US" sz="1400" i="1" dirty="0"/>
          </a:p>
        </p:txBody>
      </p:sp>
      <p:sp>
        <p:nvSpPr>
          <p:cNvPr id="21" name="직사각형 20"/>
          <p:cNvSpPr/>
          <p:nvPr/>
        </p:nvSpPr>
        <p:spPr>
          <a:xfrm>
            <a:off x="3534609" y="5877272"/>
            <a:ext cx="2778021" cy="618777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i="1" dirty="0" smtClean="0">
                <a:solidFill>
                  <a:srgbClr val="FFFF00"/>
                </a:solidFill>
              </a:rPr>
              <a:t>등록된 이미지에 카메라</a:t>
            </a:r>
            <a:r>
              <a:rPr lang="en-US" altLang="ko-KR" sz="1400" i="1" dirty="0" smtClean="0">
                <a:solidFill>
                  <a:srgbClr val="FFFF00"/>
                </a:solidFill>
              </a:rPr>
              <a:t>(AR)</a:t>
            </a:r>
            <a:r>
              <a:rPr lang="ko-KR" altLang="en-US" sz="1400" i="1" dirty="0" smtClean="0">
                <a:solidFill>
                  <a:srgbClr val="FFFF00"/>
                </a:solidFill>
              </a:rPr>
              <a:t> </a:t>
            </a:r>
            <a:endParaRPr lang="en-US" altLang="ko-KR" sz="1400" i="1" dirty="0" smtClean="0">
              <a:solidFill>
                <a:srgbClr val="FFFF00"/>
              </a:solidFill>
            </a:endParaRPr>
          </a:p>
          <a:p>
            <a:pPr algn="ctr"/>
            <a:r>
              <a:rPr lang="ko-KR" altLang="en-US" sz="1400" i="1" dirty="0" smtClean="0">
                <a:solidFill>
                  <a:srgbClr val="FFFF00"/>
                </a:solidFill>
              </a:rPr>
              <a:t>촬영</a:t>
            </a:r>
            <a:endParaRPr lang="en-US" altLang="ko-KR" sz="1400" i="1" dirty="0" smtClean="0">
              <a:solidFill>
                <a:srgbClr val="FFFF00"/>
              </a:solidFill>
            </a:endParaRP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 rotWithShape="1">
          <a:blip r:embed="rId5"/>
          <a:srcRect t="1437"/>
          <a:stretch/>
        </p:blipFill>
        <p:spPr>
          <a:xfrm>
            <a:off x="567880" y="1556792"/>
            <a:ext cx="2809110" cy="4939258"/>
          </a:xfrm>
          <a:prstGeom prst="rect">
            <a:avLst/>
          </a:prstGeom>
        </p:spPr>
      </p:pic>
      <p:sp>
        <p:nvSpPr>
          <p:cNvPr id="18" name="타원 17"/>
          <p:cNvSpPr/>
          <p:nvPr/>
        </p:nvSpPr>
        <p:spPr>
          <a:xfrm>
            <a:off x="2046213" y="3326606"/>
            <a:ext cx="901776" cy="894483"/>
          </a:xfrm>
          <a:prstGeom prst="ellipse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9145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D8A22CB5-4570-49ED-BF13-73F7A1F5852D}" type="slidenum">
              <a:rPr lang="ko-KR" altLang="en-US" smtClean="0"/>
              <a:pPr>
                <a:defRPr/>
              </a:pPr>
              <a:t>6</a:t>
            </a:fld>
            <a:endParaRPr lang="ko-KR" altLang="en-US"/>
          </a:p>
        </p:txBody>
      </p:sp>
      <p:pic>
        <p:nvPicPr>
          <p:cNvPr id="5" name="소개영상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352600" y="1101442"/>
            <a:ext cx="2745979" cy="4918172"/>
          </a:xfrm>
          <a:prstGeom prst="rect">
            <a:avLst/>
          </a:prstGeom>
        </p:spPr>
      </p:pic>
      <p:sp>
        <p:nvSpPr>
          <p:cNvPr id="6" name="제목 1"/>
          <p:cNvSpPr>
            <a:spLocks noGrp="1"/>
          </p:cNvSpPr>
          <p:nvPr>
            <p:ph type="title"/>
          </p:nvPr>
        </p:nvSpPr>
        <p:spPr>
          <a:xfrm>
            <a:off x="406085" y="144466"/>
            <a:ext cx="9026531" cy="620238"/>
          </a:xfrm>
        </p:spPr>
        <p:txBody>
          <a:bodyPr/>
          <a:lstStyle/>
          <a:p>
            <a:r>
              <a:rPr lang="en-US" altLang="ko-KR" sz="2400" dirty="0">
                <a:solidFill>
                  <a:srgbClr val="0070C0"/>
                </a:solidFill>
              </a:rPr>
              <a:t>AR</a:t>
            </a:r>
            <a:r>
              <a:rPr lang="ko-KR" altLang="en-US" sz="2400" dirty="0">
                <a:solidFill>
                  <a:srgbClr val="0070C0"/>
                </a:solidFill>
              </a:rPr>
              <a:t>캠퍼스 </a:t>
            </a:r>
            <a:r>
              <a:rPr lang="ko-KR" altLang="en-US" sz="2400" dirty="0" err="1">
                <a:solidFill>
                  <a:srgbClr val="0070C0"/>
                </a:solidFill>
              </a:rPr>
              <a:t>길찾기</a:t>
            </a:r>
            <a:r>
              <a:rPr lang="ko-KR" altLang="en-US" sz="2400" dirty="0">
                <a:solidFill>
                  <a:srgbClr val="0070C0"/>
                </a:solidFill>
              </a:rPr>
              <a:t> 앱 소개</a:t>
            </a:r>
            <a:endParaRPr lang="ko-KR" altLang="en-US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4442298" y="1988840"/>
            <a:ext cx="382348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  <a:latin typeface="+mj-ea"/>
                <a:ea typeface="+mj-ea"/>
              </a:rPr>
              <a:t>카메라 </a:t>
            </a:r>
            <a:r>
              <a:rPr lang="en-US" altLang="ko-KR" b="1" dirty="0" smtClean="0">
                <a:solidFill>
                  <a:srgbClr val="FF0000"/>
                </a:solidFill>
                <a:latin typeface="+mj-ea"/>
                <a:ea typeface="+mj-ea"/>
              </a:rPr>
              <a:t>AR </a:t>
            </a:r>
            <a:r>
              <a:rPr lang="ko-KR" altLang="en-US" b="1" dirty="0" smtClean="0">
                <a:solidFill>
                  <a:srgbClr val="FF0000"/>
                </a:solidFill>
                <a:latin typeface="+mj-ea"/>
                <a:ea typeface="+mj-ea"/>
              </a:rPr>
              <a:t>촬영</a:t>
            </a:r>
            <a:endParaRPr lang="en-US" altLang="ko-KR" b="1" dirty="0" smtClean="0">
              <a:solidFill>
                <a:srgbClr val="FF0000"/>
              </a:solidFill>
              <a:latin typeface="+mj-ea"/>
              <a:ea typeface="+mj-ea"/>
            </a:endParaRPr>
          </a:p>
          <a:p>
            <a:r>
              <a:rPr lang="ko-KR" altLang="en-US" b="1" dirty="0" smtClean="0">
                <a:solidFill>
                  <a:srgbClr val="FF0000"/>
                </a:solidFill>
                <a:latin typeface="+mj-ea"/>
                <a:ea typeface="+mj-ea"/>
              </a:rPr>
              <a:t>영상입니다</a:t>
            </a:r>
            <a:r>
              <a:rPr lang="en-US" altLang="ko-KR" b="1" dirty="0" smtClean="0">
                <a:solidFill>
                  <a:srgbClr val="FF0000"/>
                </a:solidFill>
                <a:latin typeface="+mj-ea"/>
                <a:ea typeface="+mj-ea"/>
              </a:rPr>
              <a:t>.</a:t>
            </a:r>
          </a:p>
          <a:p>
            <a:endParaRPr lang="en-US" altLang="ko-KR" b="1" dirty="0">
              <a:solidFill>
                <a:srgbClr val="FF0000"/>
              </a:solidFill>
              <a:latin typeface="+mj-ea"/>
              <a:ea typeface="+mj-ea"/>
            </a:endParaRPr>
          </a:p>
          <a:p>
            <a:r>
              <a:rPr lang="en-US" altLang="ko-KR" b="1" dirty="0" smtClean="0">
                <a:solidFill>
                  <a:srgbClr val="FF0000"/>
                </a:solidFill>
                <a:latin typeface="+mj-ea"/>
                <a:ea typeface="+mj-ea"/>
              </a:rPr>
              <a:t>Ex. </a:t>
            </a:r>
            <a:r>
              <a:rPr lang="ko-KR" altLang="en-US" b="1" dirty="0" smtClean="0">
                <a:solidFill>
                  <a:srgbClr val="FF0000"/>
                </a:solidFill>
                <a:latin typeface="+mj-ea"/>
                <a:ea typeface="+mj-ea"/>
              </a:rPr>
              <a:t>입시요강에 있는 학과이미지로 </a:t>
            </a:r>
            <a:endParaRPr lang="en-US" altLang="ko-KR" b="1" dirty="0" smtClean="0">
              <a:solidFill>
                <a:srgbClr val="FF0000"/>
              </a:solidFill>
              <a:latin typeface="+mj-ea"/>
              <a:ea typeface="+mj-ea"/>
            </a:endParaRPr>
          </a:p>
          <a:p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en-US" altLang="ko-KR" b="1" dirty="0" smtClean="0">
                <a:solidFill>
                  <a:srgbClr val="FF0000"/>
                </a:solidFill>
                <a:latin typeface="+mj-ea"/>
                <a:ea typeface="+mj-ea"/>
              </a:rPr>
              <a:t>    </a:t>
            </a:r>
            <a:r>
              <a:rPr lang="ko-KR" altLang="en-US" b="1" dirty="0" smtClean="0">
                <a:solidFill>
                  <a:srgbClr val="FF0000"/>
                </a:solidFill>
                <a:latin typeface="+mj-ea"/>
                <a:ea typeface="+mj-ea"/>
              </a:rPr>
              <a:t>학과 </a:t>
            </a:r>
            <a:r>
              <a:rPr lang="ko-KR" altLang="en-US" b="1" dirty="0" err="1" smtClean="0">
                <a:solidFill>
                  <a:srgbClr val="FF0000"/>
                </a:solidFill>
                <a:latin typeface="+mj-ea"/>
                <a:ea typeface="+mj-ea"/>
              </a:rPr>
              <a:t>소개영상</a:t>
            </a:r>
            <a:r>
              <a:rPr lang="ko-KR" altLang="en-US" b="1" dirty="0" smtClean="0">
                <a:solidFill>
                  <a:srgbClr val="FF0000"/>
                </a:solidFill>
                <a:latin typeface="+mj-ea"/>
                <a:ea typeface="+mj-ea"/>
              </a:rPr>
              <a:t> 보기</a:t>
            </a:r>
            <a:r>
              <a:rPr lang="en-US" altLang="ko-KR" b="1" dirty="0" smtClean="0">
                <a:solidFill>
                  <a:srgbClr val="FF0000"/>
                </a:solidFill>
                <a:latin typeface="+mj-ea"/>
                <a:ea typeface="+mj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70282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46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모서리가 둥근 직사각형 14"/>
          <p:cNvSpPr/>
          <p:nvPr/>
        </p:nvSpPr>
        <p:spPr>
          <a:xfrm>
            <a:off x="5052535" y="1052736"/>
            <a:ext cx="4002942" cy="4536504"/>
          </a:xfrm>
          <a:prstGeom prst="roundRect">
            <a:avLst>
              <a:gd name="adj" fmla="val 6514"/>
            </a:avLst>
          </a:prstGeom>
          <a:solidFill>
            <a:schemeClr val="bg1"/>
          </a:solidFill>
          <a:ln>
            <a:solidFill>
              <a:srgbClr val="D9D9D9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모서리가 둥근 직사각형 8"/>
          <p:cNvSpPr/>
          <p:nvPr/>
        </p:nvSpPr>
        <p:spPr>
          <a:xfrm>
            <a:off x="846398" y="1052736"/>
            <a:ext cx="4002942" cy="4536504"/>
          </a:xfrm>
          <a:prstGeom prst="roundRect">
            <a:avLst>
              <a:gd name="adj" fmla="val 6877"/>
            </a:avLst>
          </a:prstGeom>
          <a:solidFill>
            <a:schemeClr val="bg1"/>
          </a:solidFill>
          <a:ln>
            <a:solidFill>
              <a:srgbClr val="D9D9D9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400" dirty="0">
                <a:solidFill>
                  <a:srgbClr val="0070C0"/>
                </a:solidFill>
              </a:rPr>
              <a:t>AR</a:t>
            </a:r>
            <a:r>
              <a:rPr lang="ko-KR" altLang="en-US" sz="2400" dirty="0">
                <a:solidFill>
                  <a:srgbClr val="0070C0"/>
                </a:solidFill>
              </a:rPr>
              <a:t>캠퍼스 </a:t>
            </a:r>
            <a:r>
              <a:rPr lang="ko-KR" altLang="en-US" sz="2400" dirty="0" smtClean="0">
                <a:solidFill>
                  <a:srgbClr val="0070C0"/>
                </a:solidFill>
              </a:rPr>
              <a:t>길 찾기 </a:t>
            </a:r>
            <a:r>
              <a:rPr lang="ko-KR" altLang="en-US" sz="2400" dirty="0">
                <a:solidFill>
                  <a:srgbClr val="0070C0"/>
                </a:solidFill>
              </a:rPr>
              <a:t>앱 </a:t>
            </a:r>
            <a:r>
              <a:rPr lang="ko-KR" altLang="en-US" sz="2400" dirty="0" smtClean="0">
                <a:solidFill>
                  <a:srgbClr val="0070C0"/>
                </a:solidFill>
              </a:rPr>
              <a:t>활용방안 안내</a:t>
            </a:r>
            <a:endParaRPr lang="ko-KR" altLang="en-US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1622217" y="3061517"/>
            <a:ext cx="2557111" cy="5749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400" b="1" dirty="0" smtClean="0">
                <a:latin typeface="+mj-ea"/>
                <a:ea typeface="+mj-ea"/>
              </a:rPr>
              <a:t>목적지 검색 기능</a:t>
            </a:r>
            <a:endParaRPr lang="en-US" altLang="ko-KR" sz="2400" b="1" dirty="0" smtClean="0">
              <a:latin typeface="+mj-ea"/>
              <a:ea typeface="+mj-ea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904136" y="3120128"/>
            <a:ext cx="22509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400" b="1" dirty="0" smtClean="0">
                <a:latin typeface="+mj-ea"/>
                <a:ea typeface="+mj-ea"/>
              </a:rPr>
              <a:t>카메라</a:t>
            </a:r>
            <a:r>
              <a:rPr lang="en-US" altLang="ko-KR" sz="2400" b="1" dirty="0" smtClean="0">
                <a:latin typeface="+mj-ea"/>
                <a:ea typeface="+mj-ea"/>
              </a:rPr>
              <a:t>AR </a:t>
            </a:r>
            <a:r>
              <a:rPr lang="ko-KR" altLang="en-US" sz="2400" b="1" dirty="0" smtClean="0">
                <a:latin typeface="+mj-ea"/>
                <a:ea typeface="+mj-ea"/>
              </a:rPr>
              <a:t>기능</a:t>
            </a:r>
            <a:endParaRPr lang="en-US" altLang="ko-KR" sz="2400" b="1" dirty="0" smtClean="0">
              <a:latin typeface="+mj-ea"/>
              <a:ea typeface="+mj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19677" y="3674233"/>
            <a:ext cx="3456384" cy="18992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신입생 면접 시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면접 장소 찾기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외부 방문자 캠퍼스 길 찾기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교내 행사장소 길 찾기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캠퍼스 투어 등 활용 가능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42037" y="3670160"/>
            <a:ext cx="3575133" cy="19462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사전 등록한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QR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혹은 이미지를 통한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학교 및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학과 홍보에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활용 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차 산업의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증강현실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기술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(AR)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을  선도하는 대학 이미지 제고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/>
          <a:srcRect l="11801" t="35145" r="50759" b="38929"/>
          <a:stretch/>
        </p:blipFill>
        <p:spPr>
          <a:xfrm>
            <a:off x="2288704" y="1318767"/>
            <a:ext cx="1224136" cy="1512168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3"/>
          <a:srcRect l="49908" t="34655" r="12652" b="39419"/>
          <a:stretch/>
        </p:blipFill>
        <p:spPr>
          <a:xfrm>
            <a:off x="6417536" y="1318767"/>
            <a:ext cx="1224136" cy="151216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94978" y="5604736"/>
            <a:ext cx="8715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정보</a:t>
            </a:r>
            <a:r>
              <a:rPr lang="en-US" altLang="ko-KR" sz="16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장소</a:t>
            </a:r>
            <a:r>
              <a:rPr lang="en-US" altLang="ko-KR" sz="16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6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행사</a:t>
            </a:r>
            <a:r>
              <a:rPr lang="en-US" altLang="ko-KR" sz="16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6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면접 </a:t>
            </a:r>
            <a:r>
              <a:rPr lang="ko-KR" altLang="en-US" sz="16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</a:t>
            </a:r>
            <a:r>
              <a:rPr lang="en-US" altLang="ko-KR" sz="16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6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업데이트가 필요한 경우엔 정보기술팀으로 문의하여주시기 바랍니다</a:t>
            </a:r>
            <a:r>
              <a:rPr lang="en-US" altLang="ko-KR" sz="16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r>
              <a:rPr lang="ko-KR" altLang="en-US" sz="16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또한 이용하시면서 기능에 관련하여 문의 및 건의사항 등을 공유해 주시기 바랍니다</a:t>
            </a:r>
            <a:r>
              <a:rPr lang="en-US" altLang="ko-KR" sz="16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sz="1600" b="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6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향후 건물 내부의</a:t>
            </a:r>
            <a:r>
              <a:rPr lang="en-US" altLang="ko-KR" sz="16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실내 안내 서비스까지도 고려 중입니다</a:t>
            </a:r>
            <a:r>
              <a:rPr lang="en-US" altLang="ko-KR" sz="16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67461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LongProperties xmlns="http://schemas.microsoft.com/office/2006/metadata/longProperties"/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5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33DC77A828EE2C4D81AF024F460569B5" ma:contentTypeVersion="1" ma:contentTypeDescription="새 문서를 만듭니다." ma:contentTypeScope="" ma:versionID="cc9d5630a70d8196d048ee69f0fc4281">
  <xsd:schema xmlns:xsd="http://www.w3.org/2001/XMLSchema" xmlns:xs="http://www.w3.org/2001/XMLSchema" xmlns:p="http://schemas.microsoft.com/office/2006/metadata/properties" xmlns:ns2="38401c30-03ba-420f-896f-36299c68a925" targetNamespace="http://schemas.microsoft.com/office/2006/metadata/properties" ma:root="true" ma:fieldsID="f52a3d49948d89f7fa0004adad49ab67" ns2:_="">
    <xsd:import namespace="38401c30-03ba-420f-896f-36299c68a925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8401c30-03ba-420f-896f-36299c68a925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문서 ID 값" ma:description="이 항목에 할당된 문서 ID 값입니다." ma:internalName="_dlc_DocId" ma:readOnly="true">
      <xsd:simpleType>
        <xsd:restriction base="dms:Text"/>
      </xsd:simpleType>
    </xsd:element>
    <xsd:element name="_dlc_DocIdUrl" ma:index="9" nillable="true" ma:displayName="문서 ID" ma:description="이 문서에 대한 영구 링크입니다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영구 ID" ma:description="추가 시 ID를 유지합니다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3A49A56-48DF-45A9-B7BA-B180B664DF62}">
  <ds:schemaRefs>
    <ds:schemaRef ds:uri="http://schemas.microsoft.com/office/2006/metadata/properties"/>
    <ds:schemaRef ds:uri="http://purl.org/dc/terms/"/>
    <ds:schemaRef ds:uri="http://purl.org/dc/dcmitype/"/>
    <ds:schemaRef ds:uri="http://www.w3.org/XML/1998/namespace"/>
    <ds:schemaRef ds:uri="38401c30-03ba-420f-896f-36299c68a925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474891BC-C640-43D5-8175-33BC5943071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C7F5794-410F-4B53-A605-F79AEA507B76}">
  <ds:schemaRefs>
    <ds:schemaRef ds:uri="http://schemas.microsoft.com/office/2006/metadata/longProperties"/>
  </ds:schemaRefs>
</ds:datastoreItem>
</file>

<file path=customXml/itemProps4.xml><?xml version="1.0" encoding="utf-8"?>
<ds:datastoreItem xmlns:ds="http://schemas.openxmlformats.org/officeDocument/2006/customXml" ds:itemID="{F5DA953D-B00F-4D53-B01B-5A1C523FA2C0}">
  <ds:schemaRefs>
    <ds:schemaRef ds:uri="http://schemas.microsoft.com/sharepoint/events"/>
  </ds:schemaRefs>
</ds:datastoreItem>
</file>

<file path=customXml/itemProps5.xml><?xml version="1.0" encoding="utf-8"?>
<ds:datastoreItem xmlns:ds="http://schemas.openxmlformats.org/officeDocument/2006/customXml" ds:itemID="{880D073E-B96D-419D-A08A-BEEB1D21415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8401c30-03ba-420f-896f-36299c68a92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21034</TotalTime>
  <Words>330</Words>
  <Application>Microsoft Office PowerPoint</Application>
  <PresentationFormat>A4 용지(210x297mm)</PresentationFormat>
  <Paragraphs>67</Paragraphs>
  <Slides>8</Slides>
  <Notes>6</Notes>
  <HiddenSlides>0</HiddenSlides>
  <MMClips>2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4" baseType="lpstr">
      <vt:lpstr>Arial</vt:lpstr>
      <vt:lpstr>굴림</vt:lpstr>
      <vt:lpstr>가는각진제목체</vt:lpstr>
      <vt:lpstr>Wingdings</vt:lpstr>
      <vt:lpstr>맑은 고딕</vt:lpstr>
      <vt:lpstr>Office 테마</vt:lpstr>
      <vt:lpstr>AR캠퍼스 길찾기 APP 안내</vt:lpstr>
      <vt:lpstr>AR캠퍼스 길찾기 앱 다운로드</vt:lpstr>
      <vt:lpstr>AR캠퍼스 길찾기 앱 소개</vt:lpstr>
      <vt:lpstr>AR캠퍼스 길찾기 앱 소개</vt:lpstr>
      <vt:lpstr>AR캠퍼스 길찾기 앱 소개</vt:lpstr>
      <vt:lpstr>AR캠퍼스 길찾기 앱 소개</vt:lpstr>
      <vt:lpstr>AR캠퍼스 길찾기 앱 소개</vt:lpstr>
      <vt:lpstr>AR캠퍼스 길 찾기 앱 활용방안 안내</vt:lpstr>
    </vt:vector>
  </TitlesOfParts>
  <Company>Organization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Owner</dc:creator>
  <cp:lastModifiedBy>User</cp:lastModifiedBy>
  <cp:revision>1238</cp:revision>
  <dcterms:created xsi:type="dcterms:W3CDTF">2011-01-04T12:32:05Z</dcterms:created>
  <dcterms:modified xsi:type="dcterms:W3CDTF">2020-06-05T06:49:01Z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dlc_DocId">
    <vt:lpwstr>FCNHZ7S6XMZC-6-2714</vt:lpwstr>
  </property>
  <property fmtid="{D5CDD505-2E9C-101B-9397-08002B2CF9AE}" pid="3" name="_dlc_DocIdItemGuid">
    <vt:lpwstr>ab86fa6f-0ef5-4b90-9ff9-987649a96697</vt:lpwstr>
  </property>
  <property fmtid="{D5CDD505-2E9C-101B-9397-08002B2CF9AE}" pid="4" name="_dlc_DocIdUrl">
    <vt:lpwstr>https://ecm.ktds.co.kr/sites/ECM/_layouts/DocIdRedir.aspx?ID=FCNHZ7S6XMZC-6-2714, FCNHZ7S6XMZC-6-2714</vt:lpwstr>
  </property>
</Properties>
</file>