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51"/>
  </p:notesMasterIdLst>
  <p:sldIdLst>
    <p:sldId id="308" r:id="rId2"/>
    <p:sldId id="257" r:id="rId3"/>
    <p:sldId id="309" r:id="rId4"/>
    <p:sldId id="310" r:id="rId5"/>
    <p:sldId id="285" r:id="rId6"/>
    <p:sldId id="302" r:id="rId7"/>
    <p:sldId id="292" r:id="rId8"/>
    <p:sldId id="261" r:id="rId9"/>
    <p:sldId id="296" r:id="rId10"/>
    <p:sldId id="293" r:id="rId11"/>
    <p:sldId id="291" r:id="rId12"/>
    <p:sldId id="294" r:id="rId13"/>
    <p:sldId id="290" r:id="rId14"/>
    <p:sldId id="295" r:id="rId15"/>
    <p:sldId id="314" r:id="rId16"/>
    <p:sldId id="280" r:id="rId17"/>
    <p:sldId id="281" r:id="rId18"/>
    <p:sldId id="262" r:id="rId19"/>
    <p:sldId id="298" r:id="rId20"/>
    <p:sldId id="299" r:id="rId21"/>
    <p:sldId id="300" r:id="rId22"/>
    <p:sldId id="301" r:id="rId23"/>
    <p:sldId id="303" r:id="rId24"/>
    <p:sldId id="304" r:id="rId25"/>
    <p:sldId id="305" r:id="rId26"/>
    <p:sldId id="306" r:id="rId27"/>
    <p:sldId id="258" r:id="rId28"/>
    <p:sldId id="313" r:id="rId29"/>
    <p:sldId id="264" r:id="rId30"/>
    <p:sldId id="265" r:id="rId31"/>
    <p:sldId id="270" r:id="rId32"/>
    <p:sldId id="271" r:id="rId33"/>
    <p:sldId id="272" r:id="rId34"/>
    <p:sldId id="274" r:id="rId35"/>
    <p:sldId id="279" r:id="rId36"/>
    <p:sldId id="307" r:id="rId37"/>
    <p:sldId id="297" r:id="rId38"/>
    <p:sldId id="273" r:id="rId39"/>
    <p:sldId id="266" r:id="rId40"/>
    <p:sldId id="275" r:id="rId41"/>
    <p:sldId id="276" r:id="rId42"/>
    <p:sldId id="277" r:id="rId43"/>
    <p:sldId id="278" r:id="rId44"/>
    <p:sldId id="315" r:id="rId45"/>
    <p:sldId id="317" r:id="rId46"/>
    <p:sldId id="311" r:id="rId47"/>
    <p:sldId id="312" r:id="rId48"/>
    <p:sldId id="268" r:id="rId49"/>
    <p:sldId id="269" r:id="rId50"/>
  </p:sldIdLst>
  <p:sldSz cx="12192000" cy="6858000"/>
  <p:notesSz cx="6858000" cy="9144000"/>
  <p:embeddedFontLst>
    <p:embeddedFont>
      <p:font typeface="HY견고딕" panose="02030600000101010101" pitchFamily="18" charset="-127"/>
      <p:regular r:id="rId52"/>
    </p:embeddedFont>
    <p:embeddedFont>
      <p:font typeface="맑은 고딕" panose="020B0503020000020004" pitchFamily="50" charset="-127"/>
      <p:regular r:id="rId53"/>
      <p:bold r:id="rId54"/>
    </p:embeddedFont>
    <p:embeddedFont>
      <p:font typeface="함초롬바탕" panose="02030604000101010101" pitchFamily="18" charset="-127"/>
      <p:regular r:id="rId55"/>
      <p:bold r:id="rId5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624"/>
    <a:srgbClr val="002060"/>
    <a:srgbClr val="FF3399"/>
    <a:srgbClr val="E7B80B"/>
    <a:srgbClr val="43B14B"/>
    <a:srgbClr val="6699FF"/>
    <a:srgbClr val="777977"/>
    <a:srgbClr val="7E807D"/>
    <a:srgbClr val="F1F1F1"/>
    <a:srgbClr val="3A3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6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83142-9F06-4C0A-A1BA-0311888C5F2C}" type="datetimeFigureOut">
              <a:rPr lang="ko-KR" altLang="en-US" smtClean="0"/>
              <a:t>2024-02-13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AB638-1DBD-4A20-A846-DACD00D26B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9634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AB638-1DBD-4A20-A846-DACD00D26B2E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153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0AB638-1DBD-4A20-A846-DACD00D26B2E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7768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0AB638-1DBD-4A20-A846-DACD00D26B2E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4156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112318-F619-4488-8B6E-2F5F2426A6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8BEE6BB-9A5F-4E9F-9F1C-6D46BE01A3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D9A51D-A948-4CB8-A9EB-5A26520C8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374BBD-0B82-4658-B13D-088F0E4D0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1AAA67-696A-4836-A10B-FF164C3AF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561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C6958D-28E5-4CC8-8C48-52A02A1BC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8E03031-827B-4AC7-B564-384C16177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19838-69C9-49EB-9B51-549106E9B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C26852C-90C9-4502-A697-363CF824C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509D0-CCBD-406A-9D4E-6845657BB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67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EF73EF-188B-4B17-B08F-D30E80C30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7DD2CA-F9BF-47A8-9D27-757556FD1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78A1FB-ABBF-480D-AC6C-9BB1AEF97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84247E-1D11-4A19-BDDF-E157A205B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4EC815-B6FC-4BDE-910C-F8015ED4A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673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DAEB91-29AA-4ACC-BDCF-960470FCA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6B0E51-7DC0-45B6-8306-D8167F5CB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CB78CC-8798-4261-B4B1-60B4C5437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9594384-5734-4FC8-928A-E1641354A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82301C0-6908-48C0-8957-C8B3F4594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07DD8FE-7741-412F-947D-7A7079F48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00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D6DFD1-B640-4CC6-A759-6C7981C5C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5B2A237-7572-46BD-9502-829F6C0AD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1AE9732-B570-4506-BDA6-0AB39D4536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289407D-7DA6-4293-A426-38DF9B2116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239549F-370A-4671-B1BB-79655CC6CB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86D9E62-97AA-41F8-B69B-6CD691CF0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41D3FC0-561B-4DE4-AA99-9DB56EC6B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D0040F2-99C5-450C-9966-5D00290EB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34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E337C1-8281-4F6E-9A31-EBE388C3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0EA4B32-9135-4223-8DE6-887D27434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407FC83-8D70-48DB-8681-08CFD9C0D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8FC15EC-BCCB-4B82-A94C-FABC63DF6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02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B9F9692-5462-4439-80C8-B7E337FC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4CA042D-EBC0-437C-A819-521611A5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415CDA-0D1F-49BD-8381-21C3BEFD5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81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6F10D4-8D29-48C2-ADF0-92316E2C8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BBA3CD3-DE79-4260-873A-FEDE5C678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19C6BD2-52A1-4155-9D55-1D847772E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82A3511-0B13-4D97-937C-07365FBAD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C805B4-20AF-4A3C-B131-E1D9FFBB0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9C705FC-2895-472A-B6FD-C2434624B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73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00D820-915B-4802-8C2E-FF7CA967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0CF9849-20D0-417A-99C8-099DF3993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4A7754-54E7-4123-8C5E-1B05B517B5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FFF3F1-9632-4E06-BAB7-312343416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F23D6B1-934F-4B4D-9E4F-5AE9E873C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157FDD5-2092-4E16-8E7C-1CCA4719C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8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43AEE1-28CA-46D2-81F5-CD34E4F9E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738FEC2-4BF0-4A45-9297-EE9B2E45E5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EDBAD0-D342-4544-94B8-122B3BDBF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70FE0D-ACBA-4806-9F35-4EB786E86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F3119A-4AE1-408F-B8AD-4428B0060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536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0B3D2AB-E650-41C2-B6FB-5398A5C196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2D6516-8F93-4221-97F7-E01D89EE51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86CB26-A349-496A-B48B-A7B891172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E726FD-A739-41D5-96BA-467036392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FAE18D-FED5-4070-8B76-811D76CCE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850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4C8B562-0886-4274-876D-59EFAAAE2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799B9E-1CD2-4A09-9ACC-2FA1C62D7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A0C5B4-9399-4A5E-8DEE-54436B1EC8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40FD1-0EE3-4101-8160-1422DBE4B71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2024-02-13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5B2B9FF-C0C5-4E9E-A76A-AF0745E2D8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992FE0-2D01-4365-9F95-1FF838BCEF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4987C-29F7-432B-B883-ED8D01B4779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676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youtu.be/My7FrQJKQG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FoQgPdNM3uM&amp;t=10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dnxE0VaXjY&amp;t=3s" TargetMode="External"/><Relationship Id="rId5" Type="http://schemas.openxmlformats.org/officeDocument/2006/relationships/image" Target="../media/image31.png"/><Relationship Id="rId4" Type="http://schemas.openxmlformats.org/officeDocument/2006/relationships/hyperlink" Target="https://www.youtube.com/watch?v=I2HTfkA2_Qw&amp;t=7s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youtube.com/watch?v=qzkSFvTr-iE&amp;t=10s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3F513574-4BCB-420D-982D-7DE307CE9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55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413490" y="1246700"/>
            <a:ext cx="3365020" cy="578509"/>
            <a:chOff x="4188093" y="2731889"/>
            <a:chExt cx="3365020" cy="578509"/>
          </a:xfrm>
        </p:grpSpPr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A6B9065F-1F35-4D9D-A04F-4AE3FDC955C5}"/>
                </a:ext>
              </a:extLst>
            </p:cNvPr>
            <p:cNvSpPr/>
            <p:nvPr/>
          </p:nvSpPr>
          <p:spPr>
            <a:xfrm rot="16200000">
              <a:off x="4342048" y="2577942"/>
              <a:ext cx="578498" cy="886408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75000">
                  <a:srgbClr val="FF7C80"/>
                </a:gs>
                <a:gs pos="75000">
                  <a:srgbClr val="FF9999"/>
                </a:gs>
              </a:gsLst>
              <a:lin ang="0" scaled="0"/>
              <a:tileRect/>
            </a:gra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사각형: 둥근 위쪽 모서리 17">
              <a:extLst>
                <a:ext uri="{FF2B5EF4-FFF2-40B4-BE49-F238E27FC236}">
                  <a16:creationId xmlns:a16="http://schemas.microsoft.com/office/drawing/2014/main" id="{9E92E005-03F1-4B0B-B380-72448EEB35E1}"/>
                </a:ext>
              </a:extLst>
            </p:cNvPr>
            <p:cNvSpPr/>
            <p:nvPr/>
          </p:nvSpPr>
          <p:spPr>
            <a:xfrm rot="16200000">
              <a:off x="5850697" y="1611451"/>
              <a:ext cx="434955" cy="28193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A00B2CC4-4CB8-4015-B45F-CB8866491A0F}"/>
                </a:ext>
              </a:extLst>
            </p:cNvPr>
            <p:cNvSpPr/>
            <p:nvPr/>
          </p:nvSpPr>
          <p:spPr>
            <a:xfrm rot="16200000">
              <a:off x="5760088" y="1517374"/>
              <a:ext cx="578509" cy="3007540"/>
            </a:xfrm>
            <a:custGeom>
              <a:avLst/>
              <a:gdLst>
                <a:gd name="connsiteX0" fmla="*/ 578509 w 578509"/>
                <a:gd name="connsiteY0" fmla="*/ 1622166 h 3007540"/>
                <a:gd name="connsiteX1" fmla="*/ 578508 w 578509"/>
                <a:gd name="connsiteY1" fmla="*/ 2952911 h 3007540"/>
                <a:gd name="connsiteX2" fmla="*/ 523880 w 578509"/>
                <a:gd name="connsiteY2" fmla="*/ 3007539 h 3007540"/>
                <a:gd name="connsiteX3" fmla="*/ 523881 w 578509"/>
                <a:gd name="connsiteY3" fmla="*/ 3007538 h 3007540"/>
                <a:gd name="connsiteX4" fmla="*/ 469253 w 578509"/>
                <a:gd name="connsiteY4" fmla="*/ 2952910 h 3007540"/>
                <a:gd name="connsiteX5" fmla="*/ 469253 w 578509"/>
                <a:gd name="connsiteY5" fmla="*/ 1622166 h 3007540"/>
                <a:gd name="connsiteX6" fmla="*/ 469253 w 578509"/>
                <a:gd name="connsiteY6" fmla="*/ 1622163 h 3007540"/>
                <a:gd name="connsiteX7" fmla="*/ 469253 w 578509"/>
                <a:gd name="connsiteY7" fmla="*/ 309540 h 3007540"/>
                <a:gd name="connsiteX8" fmla="*/ 289253 w 578509"/>
                <a:gd name="connsiteY8" fmla="*/ 129540 h 3007540"/>
                <a:gd name="connsiteX9" fmla="*/ 109253 w 578509"/>
                <a:gd name="connsiteY9" fmla="*/ 309540 h 3007540"/>
                <a:gd name="connsiteX10" fmla="*/ 109253 w 578509"/>
                <a:gd name="connsiteY10" fmla="*/ 1622149 h 3007540"/>
                <a:gd name="connsiteX11" fmla="*/ 109257 w 578509"/>
                <a:gd name="connsiteY11" fmla="*/ 1622167 h 3007540"/>
                <a:gd name="connsiteX12" fmla="*/ 109256 w 578509"/>
                <a:gd name="connsiteY12" fmla="*/ 2952912 h 3007540"/>
                <a:gd name="connsiteX13" fmla="*/ 54628 w 578509"/>
                <a:gd name="connsiteY13" fmla="*/ 3007540 h 3007540"/>
                <a:gd name="connsiteX14" fmla="*/ 54629 w 578509"/>
                <a:gd name="connsiteY14" fmla="*/ 3007539 h 3007540"/>
                <a:gd name="connsiteX15" fmla="*/ 0 w 578509"/>
                <a:gd name="connsiteY15" fmla="*/ 2952911 h 3007540"/>
                <a:gd name="connsiteX16" fmla="*/ 1 w 578509"/>
                <a:gd name="connsiteY16" fmla="*/ 1622167 h 3007540"/>
                <a:gd name="connsiteX17" fmla="*/ 3 w 578509"/>
                <a:gd name="connsiteY17" fmla="*/ 1622154 h 3007540"/>
                <a:gd name="connsiteX18" fmla="*/ 3 w 578509"/>
                <a:gd name="connsiteY18" fmla="*/ 289249 h 3007540"/>
                <a:gd name="connsiteX19" fmla="*/ 289252 w 578509"/>
                <a:gd name="connsiteY19" fmla="*/ 0 h 3007540"/>
                <a:gd name="connsiteX20" fmla="*/ 578501 w 578509"/>
                <a:gd name="connsiteY20" fmla="*/ 289249 h 3007540"/>
                <a:gd name="connsiteX21" fmla="*/ 578501 w 578509"/>
                <a:gd name="connsiteY21" fmla="*/ 1622128 h 3007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78509" h="3007540">
                  <a:moveTo>
                    <a:pt x="578509" y="1622166"/>
                  </a:moveTo>
                  <a:cubicBezTo>
                    <a:pt x="578509" y="2065748"/>
                    <a:pt x="578508" y="2509329"/>
                    <a:pt x="578508" y="2952911"/>
                  </a:cubicBezTo>
                  <a:cubicBezTo>
                    <a:pt x="578508" y="2983081"/>
                    <a:pt x="554050" y="3007539"/>
                    <a:pt x="523880" y="3007539"/>
                  </a:cubicBezTo>
                  <a:lnTo>
                    <a:pt x="523881" y="3007538"/>
                  </a:lnTo>
                  <a:cubicBezTo>
                    <a:pt x="493711" y="3007538"/>
                    <a:pt x="469253" y="2983080"/>
                    <a:pt x="469253" y="2952910"/>
                  </a:cubicBezTo>
                  <a:lnTo>
                    <a:pt x="469253" y="1622166"/>
                  </a:lnTo>
                  <a:lnTo>
                    <a:pt x="469253" y="1622163"/>
                  </a:lnTo>
                  <a:lnTo>
                    <a:pt x="469253" y="309540"/>
                  </a:lnTo>
                  <a:cubicBezTo>
                    <a:pt x="469253" y="210129"/>
                    <a:pt x="388664" y="129540"/>
                    <a:pt x="289253" y="129540"/>
                  </a:cubicBezTo>
                  <a:cubicBezTo>
                    <a:pt x="189842" y="129540"/>
                    <a:pt x="109253" y="210129"/>
                    <a:pt x="109253" y="309540"/>
                  </a:cubicBezTo>
                  <a:lnTo>
                    <a:pt x="109253" y="1622149"/>
                  </a:lnTo>
                  <a:lnTo>
                    <a:pt x="109257" y="1622167"/>
                  </a:lnTo>
                  <a:cubicBezTo>
                    <a:pt x="109257" y="2065749"/>
                    <a:pt x="109256" y="2509330"/>
                    <a:pt x="109256" y="2952912"/>
                  </a:cubicBezTo>
                  <a:cubicBezTo>
                    <a:pt x="109256" y="2983082"/>
                    <a:pt x="84798" y="3007540"/>
                    <a:pt x="54628" y="3007540"/>
                  </a:cubicBezTo>
                  <a:lnTo>
                    <a:pt x="54629" y="3007539"/>
                  </a:lnTo>
                  <a:cubicBezTo>
                    <a:pt x="24459" y="3007539"/>
                    <a:pt x="0" y="2983081"/>
                    <a:pt x="0" y="2952911"/>
                  </a:cubicBezTo>
                  <a:lnTo>
                    <a:pt x="1" y="1622167"/>
                  </a:lnTo>
                  <a:lnTo>
                    <a:pt x="3" y="1622154"/>
                  </a:lnTo>
                  <a:lnTo>
                    <a:pt x="3" y="289249"/>
                  </a:lnTo>
                  <a:cubicBezTo>
                    <a:pt x="3" y="129501"/>
                    <a:pt x="129504" y="0"/>
                    <a:pt x="289252" y="0"/>
                  </a:cubicBezTo>
                  <a:cubicBezTo>
                    <a:pt x="449000" y="0"/>
                    <a:pt x="578501" y="129501"/>
                    <a:pt x="578501" y="289249"/>
                  </a:cubicBezTo>
                  <a:lnTo>
                    <a:pt x="578501" y="1622128"/>
                  </a:lnTo>
                  <a:close/>
                </a:path>
              </a:pathLst>
            </a:custGeom>
            <a:solidFill>
              <a:srgbClr val="FF9999"/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47D79E6C-F202-45E9-9842-FDE611A5693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313807" y="2256599"/>
              <a:ext cx="0" cy="169200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ED5C9A1E-18C3-4829-9A14-486C3EA691C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432046" y="2558044"/>
              <a:ext cx="0" cy="90000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사각형: 둥근 위쪽 모서리 29">
              <a:extLst>
                <a:ext uri="{FF2B5EF4-FFF2-40B4-BE49-F238E27FC236}">
                  <a16:creationId xmlns:a16="http://schemas.microsoft.com/office/drawing/2014/main" id="{66010E50-731F-43E5-8CDD-061255B7B1F9}"/>
                </a:ext>
              </a:extLst>
            </p:cNvPr>
            <p:cNvSpPr/>
            <p:nvPr/>
          </p:nvSpPr>
          <p:spPr>
            <a:xfrm>
              <a:off x="5056242" y="3008040"/>
              <a:ext cx="187012" cy="230569"/>
            </a:xfrm>
            <a:prstGeom prst="round2SameRect">
              <a:avLst>
                <a:gd name="adj1" fmla="val 0"/>
                <a:gd name="adj2" fmla="val 30644"/>
              </a:avLst>
            </a:prstGeom>
            <a:solidFill>
              <a:srgbClr val="FF5050"/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1980628" y="2253006"/>
            <a:ext cx="9208988" cy="3412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lnSpc>
                <a:spcPct val="150000"/>
              </a:lnSpc>
              <a:defRPr/>
            </a:pPr>
            <a:r>
              <a:rPr lang="en-US" altLang="ko-KR" sz="5400" b="1" i="1" kern="0" dirty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</a:t>
            </a:r>
            <a:r>
              <a:rPr lang="ko-KR" altLang="en-US" sz="5400" b="1" i="1" kern="0" dirty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대전보건대학교</a:t>
            </a:r>
            <a:endParaRPr lang="en-US" altLang="ko-KR" sz="5400" b="1" i="1" kern="0" dirty="0"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lang="ko-KR" altLang="en-US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방사선의과학대학</a:t>
            </a:r>
            <a:endParaRPr lang="en-US" altLang="ko-KR" sz="4800" b="1" i="1" kern="0" dirty="0">
              <a:solidFill>
                <a:srgbClr val="360D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lang="ko-KR" altLang="en-US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방사선</a:t>
            </a:r>
            <a:r>
              <a:rPr lang="en-US" altLang="ko-KR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</a:t>
            </a:r>
            <a:r>
              <a:rPr lang="en-US" altLang="ko-KR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4800" b="1" i="1" kern="0" dirty="0">
                <a:solidFill>
                  <a:srgbClr val="360D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</a:t>
            </a:r>
            <a:r>
              <a:rPr lang="ko-KR" altLang="en-US" sz="4800" b="1" i="1" kern="0" dirty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신입생 </a:t>
            </a:r>
            <a:r>
              <a:rPr lang="en-US" altLang="ko-KR" sz="4800" b="1" i="1" kern="0" dirty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870230" y="588622"/>
            <a:ext cx="2612471" cy="578509"/>
            <a:chOff x="4464604" y="2160993"/>
            <a:chExt cx="2612471" cy="578509"/>
          </a:xfrm>
        </p:grpSpPr>
        <p:sp>
          <p:nvSpPr>
            <p:cNvPr id="14" name="사각형: 둥근 위쪽 모서리 16">
              <a:extLst>
                <a:ext uri="{FF2B5EF4-FFF2-40B4-BE49-F238E27FC236}">
                  <a16:creationId xmlns:a16="http://schemas.microsoft.com/office/drawing/2014/main" id="{A6B9065F-1F35-4D9D-A04F-4AE3FDC955C5}"/>
                </a:ext>
              </a:extLst>
            </p:cNvPr>
            <p:cNvSpPr/>
            <p:nvPr/>
          </p:nvSpPr>
          <p:spPr>
            <a:xfrm rot="16200000">
              <a:off x="4558112" y="2067493"/>
              <a:ext cx="578498" cy="765513"/>
            </a:xfrm>
            <a:prstGeom prst="round2SameRect">
              <a:avLst>
                <a:gd name="adj1" fmla="val 28595"/>
                <a:gd name="adj2" fmla="val 0"/>
              </a:avLst>
            </a:prstGeom>
            <a:gradFill flip="none" rotWithShape="1">
              <a:gsLst>
                <a:gs pos="75000">
                  <a:schemeClr val="accent4">
                    <a:lumMod val="60000"/>
                    <a:lumOff val="40000"/>
                  </a:schemeClr>
                </a:gs>
                <a:gs pos="77000">
                  <a:schemeClr val="accent4">
                    <a:lumMod val="40000"/>
                    <a:lumOff val="60000"/>
                  </a:schemeClr>
                </a:gs>
              </a:gsLst>
              <a:lin ang="0" scaled="0"/>
              <a:tileRect/>
            </a:gra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사각형: 둥근 위쪽 모서리 17">
              <a:extLst>
                <a:ext uri="{FF2B5EF4-FFF2-40B4-BE49-F238E27FC236}">
                  <a16:creationId xmlns:a16="http://schemas.microsoft.com/office/drawing/2014/main" id="{9E92E005-03F1-4B0B-B380-72448EEB35E1}"/>
                </a:ext>
              </a:extLst>
            </p:cNvPr>
            <p:cNvSpPr/>
            <p:nvPr/>
          </p:nvSpPr>
          <p:spPr>
            <a:xfrm rot="16200000">
              <a:off x="5673361" y="1331206"/>
              <a:ext cx="468285" cy="2204721"/>
            </a:xfrm>
            <a:prstGeom prst="round2SameRect">
              <a:avLst>
                <a:gd name="adj1" fmla="val 33211"/>
                <a:gd name="adj2" fmla="val 0"/>
              </a:avLst>
            </a:prstGeom>
            <a:solidFill>
              <a:schemeClr val="bg1"/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자유형 26">
              <a:extLst>
                <a:ext uri="{FF2B5EF4-FFF2-40B4-BE49-F238E27FC236}">
                  <a16:creationId xmlns:a16="http://schemas.microsoft.com/office/drawing/2014/main" id="{A00B2CC4-4CB8-4015-B45F-CB8866491A0F}"/>
                </a:ext>
              </a:extLst>
            </p:cNvPr>
            <p:cNvSpPr/>
            <p:nvPr/>
          </p:nvSpPr>
          <p:spPr>
            <a:xfrm rot="16200000">
              <a:off x="5635948" y="1298375"/>
              <a:ext cx="578509" cy="2303745"/>
            </a:xfrm>
            <a:custGeom>
              <a:avLst/>
              <a:gdLst>
                <a:gd name="connsiteX0" fmla="*/ 578509 w 578509"/>
                <a:gd name="connsiteY0" fmla="*/ 166269 h 2303745"/>
                <a:gd name="connsiteX1" fmla="*/ 578509 w 578509"/>
                <a:gd name="connsiteY1" fmla="*/ 2303745 h 2303745"/>
                <a:gd name="connsiteX2" fmla="*/ 488967 w 578509"/>
                <a:gd name="connsiteY2" fmla="*/ 2303745 h 2303745"/>
                <a:gd name="connsiteX3" fmla="*/ 488967 w 578509"/>
                <a:gd name="connsiteY3" fmla="*/ 237836 h 2303745"/>
                <a:gd name="connsiteX4" fmla="*/ 378881 w 578509"/>
                <a:gd name="connsiteY4" fmla="*/ 127750 h 2303745"/>
                <a:gd name="connsiteX5" fmla="*/ 210220 w 578509"/>
                <a:gd name="connsiteY5" fmla="*/ 127750 h 2303745"/>
                <a:gd name="connsiteX6" fmla="*/ 100134 w 578509"/>
                <a:gd name="connsiteY6" fmla="*/ 237836 h 2303745"/>
                <a:gd name="connsiteX7" fmla="*/ 100134 w 578509"/>
                <a:gd name="connsiteY7" fmla="*/ 2303745 h 2303745"/>
                <a:gd name="connsiteX8" fmla="*/ 0 w 578509"/>
                <a:gd name="connsiteY8" fmla="*/ 2303745 h 2303745"/>
                <a:gd name="connsiteX9" fmla="*/ 0 w 578509"/>
                <a:gd name="connsiteY9" fmla="*/ 166269 h 2303745"/>
                <a:gd name="connsiteX10" fmla="*/ 166269 w 578509"/>
                <a:gd name="connsiteY10" fmla="*/ 0 h 2303745"/>
                <a:gd name="connsiteX11" fmla="*/ 412240 w 578509"/>
                <a:gd name="connsiteY11" fmla="*/ 0 h 2303745"/>
                <a:gd name="connsiteX12" fmla="*/ 578509 w 578509"/>
                <a:gd name="connsiteY12" fmla="*/ 166269 h 2303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78509" h="2303745">
                  <a:moveTo>
                    <a:pt x="578509" y="166269"/>
                  </a:moveTo>
                  <a:lnTo>
                    <a:pt x="578509" y="2303745"/>
                  </a:lnTo>
                  <a:lnTo>
                    <a:pt x="488967" y="2303745"/>
                  </a:lnTo>
                  <a:lnTo>
                    <a:pt x="488967" y="237836"/>
                  </a:lnTo>
                  <a:cubicBezTo>
                    <a:pt x="488967" y="177037"/>
                    <a:pt x="439680" y="127750"/>
                    <a:pt x="378881" y="127750"/>
                  </a:cubicBezTo>
                  <a:lnTo>
                    <a:pt x="210220" y="127750"/>
                  </a:lnTo>
                  <a:cubicBezTo>
                    <a:pt x="149421" y="127750"/>
                    <a:pt x="100134" y="177037"/>
                    <a:pt x="100134" y="237836"/>
                  </a:cubicBezTo>
                  <a:lnTo>
                    <a:pt x="100134" y="2303745"/>
                  </a:lnTo>
                  <a:lnTo>
                    <a:pt x="0" y="2303745"/>
                  </a:lnTo>
                  <a:lnTo>
                    <a:pt x="0" y="166269"/>
                  </a:lnTo>
                  <a:cubicBezTo>
                    <a:pt x="0" y="74441"/>
                    <a:pt x="74441" y="0"/>
                    <a:pt x="166269" y="0"/>
                  </a:cubicBezTo>
                  <a:lnTo>
                    <a:pt x="412240" y="0"/>
                  </a:lnTo>
                  <a:cubicBezTo>
                    <a:pt x="504068" y="0"/>
                    <a:pt x="578509" y="74441"/>
                    <a:pt x="578509" y="166269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47D79E6C-F202-45E9-9842-FDE611A5693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181783" y="1919702"/>
              <a:ext cx="0" cy="122400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ED5C9A1E-18C3-4829-9A14-486C3EA691CD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474274" y="2113146"/>
              <a:ext cx="0" cy="648000"/>
            </a:xfrm>
            <a:prstGeom prst="line">
              <a:avLst/>
            </a:prstGeom>
            <a:ln w="381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사각형: 둥근 위쪽 모서리 29">
              <a:extLst>
                <a:ext uri="{FF2B5EF4-FFF2-40B4-BE49-F238E27FC236}">
                  <a16:creationId xmlns:a16="http://schemas.microsoft.com/office/drawing/2014/main" id="{66010E50-731F-43E5-8CDD-061255B7B1F9}"/>
                </a:ext>
              </a:extLst>
            </p:cNvPr>
            <p:cNvSpPr/>
            <p:nvPr/>
          </p:nvSpPr>
          <p:spPr>
            <a:xfrm>
              <a:off x="5214350" y="2437143"/>
              <a:ext cx="161506" cy="230569"/>
            </a:xfrm>
            <a:prstGeom prst="round2SameRect">
              <a:avLst>
                <a:gd name="adj1" fmla="val 0"/>
                <a:gd name="adj2" fmla="val 30644"/>
              </a:avLst>
            </a:prstGeom>
            <a:solidFill>
              <a:srgbClr val="FFC000"/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0528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318430E8-9E5A-436B-B39B-9161ABD03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555" y="2727326"/>
            <a:ext cx="7343218" cy="18979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08A5B0-AB15-4471-AF57-5A613BD6E7D2}"/>
              </a:ext>
            </a:extLst>
          </p:cNvPr>
          <p:cNvSpPr txBox="1"/>
          <p:nvPr/>
        </p:nvSpPr>
        <p:spPr>
          <a:xfrm>
            <a:off x="2139519" y="674702"/>
            <a:ext cx="8389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선배님들의 입학 축하 인사말</a:t>
            </a:r>
          </a:p>
        </p:txBody>
      </p:sp>
    </p:spTree>
    <p:extLst>
      <p:ext uri="{BB962C8B-B14F-4D97-AF65-F5344CB8AC3E}">
        <p14:creationId xmlns:p14="http://schemas.microsoft.com/office/powerpoint/2010/main" val="1097991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318430E8-9E5A-436B-B39B-9161ABD03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267" y="2851613"/>
            <a:ext cx="7377567" cy="19068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BC1DE3-65A3-467D-B886-DDAD97C7B325}"/>
              </a:ext>
            </a:extLst>
          </p:cNvPr>
          <p:cNvSpPr txBox="1"/>
          <p:nvPr/>
        </p:nvSpPr>
        <p:spPr>
          <a:xfrm>
            <a:off x="2139519" y="674702"/>
            <a:ext cx="83893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선배님들의 입학 축하 인사말</a:t>
            </a:r>
          </a:p>
        </p:txBody>
      </p:sp>
    </p:spTree>
    <p:extLst>
      <p:ext uri="{BB962C8B-B14F-4D97-AF65-F5344CB8AC3E}">
        <p14:creationId xmlns:p14="http://schemas.microsoft.com/office/powerpoint/2010/main" val="3298472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신입생 오리엔테이션 목차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>
            <a:extLst>
              <a:ext uri="{FF2B5EF4-FFF2-40B4-BE49-F238E27FC236}">
                <a16:creationId xmlns:a16="http://schemas.microsoft.com/office/drawing/2014/main" id="{C496E019-6C07-4C0A-BBED-5DB656566C9B}"/>
              </a:ext>
            </a:extLst>
          </p:cNvPr>
          <p:cNvSpPr/>
          <p:nvPr/>
        </p:nvSpPr>
        <p:spPr>
          <a:xfrm>
            <a:off x="1299207" y="2072835"/>
            <a:ext cx="2712330" cy="271233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prstClr val="white"/>
                </a:solidFill>
              </a:rPr>
              <a:t>학과장님 및 전임교수님</a:t>
            </a:r>
            <a:endParaRPr lang="en-US" altLang="ko-KR" sz="2400" b="1" dirty="0">
              <a:solidFill>
                <a:prstClr val="white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prstClr val="white"/>
                </a:solidFill>
              </a:rPr>
              <a:t>소개</a:t>
            </a:r>
            <a:endParaRPr lang="en-US" altLang="ko-KR" sz="2400" b="1" dirty="0">
              <a:solidFill>
                <a:prstClr val="white"/>
              </a:solidFill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EB199368-3946-4445-8DA2-7EDAF0880925}"/>
              </a:ext>
            </a:extLst>
          </p:cNvPr>
          <p:cNvSpPr/>
          <p:nvPr/>
        </p:nvSpPr>
        <p:spPr>
          <a:xfrm>
            <a:off x="3485963" y="2072835"/>
            <a:ext cx="2872824" cy="2712330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300" b="1" dirty="0">
                <a:solidFill>
                  <a:prstClr val="white"/>
                </a:solidFill>
              </a:rPr>
              <a:t>학과 </a:t>
            </a:r>
            <a:r>
              <a:rPr lang="en-US" altLang="ko-KR" sz="2300" b="1" dirty="0">
                <a:solidFill>
                  <a:prstClr val="white"/>
                </a:solidFill>
              </a:rPr>
              <a:t>/ </a:t>
            </a:r>
            <a:r>
              <a:rPr lang="ko-KR" altLang="en-US" sz="2300" b="1" dirty="0">
                <a:solidFill>
                  <a:prstClr val="white"/>
                </a:solidFill>
              </a:rPr>
              <a:t>학생회 </a:t>
            </a:r>
            <a:endParaRPr lang="en-US" altLang="ko-KR" sz="2300" b="1" dirty="0">
              <a:solidFill>
                <a:prstClr val="white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300" b="1" dirty="0">
                <a:solidFill>
                  <a:prstClr val="white"/>
                </a:solidFill>
              </a:rPr>
              <a:t>소개</a:t>
            </a:r>
            <a:endParaRPr lang="en-US" altLang="ko-KR" sz="2300" b="1" dirty="0">
              <a:solidFill>
                <a:prstClr val="white"/>
              </a:solidFill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9188117E-110E-416C-9BA0-F5F581BF8E87}"/>
              </a:ext>
            </a:extLst>
          </p:cNvPr>
          <p:cNvSpPr/>
          <p:nvPr/>
        </p:nvSpPr>
        <p:spPr>
          <a:xfrm>
            <a:off x="5833213" y="2072835"/>
            <a:ext cx="2712330" cy="2712330"/>
          </a:xfrm>
          <a:prstGeom prst="ellipse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prstClr val="white"/>
                </a:solidFill>
              </a:rPr>
              <a:t>동아리 소개</a:t>
            </a:r>
            <a:endParaRPr lang="en-US" altLang="ko-KR" sz="2400" b="1" dirty="0">
              <a:solidFill>
                <a:prstClr val="white"/>
              </a:solidFill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65A59D3-F85C-4844-8E06-25BCE5C59752}"/>
              </a:ext>
            </a:extLst>
          </p:cNvPr>
          <p:cNvSpPr/>
          <p:nvPr/>
        </p:nvSpPr>
        <p:spPr>
          <a:xfrm>
            <a:off x="8180463" y="2072835"/>
            <a:ext cx="2712330" cy="2712330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100" b="1" dirty="0">
                <a:solidFill>
                  <a:prstClr val="white"/>
                </a:solidFill>
              </a:rPr>
              <a:t>대학생활 소개 및 질의응답</a:t>
            </a:r>
            <a:endParaRPr lang="en-US" altLang="ko-KR" sz="21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5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309300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1817949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727340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281059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399298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>
            <a:off x="163523" y="947438"/>
            <a:ext cx="11794698" cy="3195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023494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3612842" y="344868"/>
            <a:ext cx="82122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2800" kern="0" dirty="0">
                <a:latin typeface="HY견고딕" panose="02030600000101010101" pitchFamily="18" charset="-127"/>
                <a:ea typeface="HY견고딕" panose="02030600000101010101" pitchFamily="18" charset="-127"/>
              </a:rPr>
              <a:t>방사선의과학대학 교수 소개 </a:t>
            </a:r>
            <a:r>
              <a:rPr lang="en-US" altLang="ko-KR" sz="2000" kern="0" dirty="0">
                <a:latin typeface="HY견고딕" panose="02030600000101010101" pitchFamily="18" charset="-127"/>
                <a:ea typeface="HY견고딕" panose="02030600000101010101" pitchFamily="18" charset="-127"/>
              </a:rPr>
              <a:t>(professor</a:t>
            </a:r>
            <a:r>
              <a:rPr lang="ko-KR" altLang="en-US" sz="2000" kern="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kern="0" dirty="0">
                <a:latin typeface="HY견고딕" panose="02030600000101010101" pitchFamily="18" charset="-127"/>
                <a:ea typeface="HY견고딕" panose="02030600000101010101" pitchFamily="18" charset="-127"/>
              </a:rPr>
              <a:t>introduction)</a:t>
            </a:r>
            <a:endParaRPr lang="en-US" altLang="ko-KR" sz="2800" kern="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>
            <a:off x="4065931" y="1038593"/>
            <a:ext cx="7892290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324ACF54-35C6-4BF4-A3EF-4B943B5CB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589933"/>
              </p:ext>
            </p:extLst>
          </p:nvPr>
        </p:nvGraphicFramePr>
        <p:xfrm>
          <a:off x="0" y="1246373"/>
          <a:ext cx="12192000" cy="5666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296">
                  <a:extLst>
                    <a:ext uri="{9D8B030D-6E8A-4147-A177-3AD203B41FA5}">
                      <a16:colId xmlns:a16="http://schemas.microsoft.com/office/drawing/2014/main" val="2035850847"/>
                    </a:ext>
                  </a:extLst>
                </a:gridCol>
                <a:gridCol w="1052361">
                  <a:extLst>
                    <a:ext uri="{9D8B030D-6E8A-4147-A177-3AD203B41FA5}">
                      <a16:colId xmlns:a16="http://schemas.microsoft.com/office/drawing/2014/main" val="3178121051"/>
                    </a:ext>
                  </a:extLst>
                </a:gridCol>
                <a:gridCol w="3889549">
                  <a:extLst>
                    <a:ext uri="{9D8B030D-6E8A-4147-A177-3AD203B41FA5}">
                      <a16:colId xmlns:a16="http://schemas.microsoft.com/office/drawing/2014/main" val="2217103120"/>
                    </a:ext>
                  </a:extLst>
                </a:gridCol>
                <a:gridCol w="963554">
                  <a:extLst>
                    <a:ext uri="{9D8B030D-6E8A-4147-A177-3AD203B41FA5}">
                      <a16:colId xmlns:a16="http://schemas.microsoft.com/office/drawing/2014/main" val="1370694207"/>
                    </a:ext>
                  </a:extLst>
                </a:gridCol>
                <a:gridCol w="2811358">
                  <a:extLst>
                    <a:ext uri="{9D8B030D-6E8A-4147-A177-3AD203B41FA5}">
                      <a16:colId xmlns:a16="http://schemas.microsoft.com/office/drawing/2014/main" val="3537107477"/>
                    </a:ext>
                  </a:extLst>
                </a:gridCol>
                <a:gridCol w="1822882">
                  <a:extLst>
                    <a:ext uri="{9D8B030D-6E8A-4147-A177-3AD203B41FA5}">
                      <a16:colId xmlns:a16="http://schemas.microsoft.com/office/drawing/2014/main" val="681467817"/>
                    </a:ext>
                  </a:extLst>
                </a:gridCol>
              </a:tblGrid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교수명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직위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전공과목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연구실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메일주소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연락처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3789696"/>
                  </a:ext>
                </a:extLst>
              </a:tr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선종률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</a:rPr>
                        <a:t>학장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 </a:t>
                      </a:r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기기학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,CT</a:t>
                      </a:r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촬영학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19203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jrsun@hit.ac.kr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042-670-9177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1352521"/>
                  </a:ext>
                </a:extLst>
              </a:tr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이원정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00FFFF"/>
                          </a:highlight>
                        </a:rPr>
                        <a:t>학과장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방사선치료학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의료관계법규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19087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wjlee@hit.ac.kr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042-670-9175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1776086"/>
                  </a:ext>
                </a:extLst>
              </a:tr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송월수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투시조영학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혈관조영학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19205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swss66@hit.ac.kr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042-670-9171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6779951"/>
                  </a:ext>
                </a:extLst>
              </a:tr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전민철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임상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CT,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방사선촬영학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영상해부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19206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99jmc@hit.ac.kr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042-670-9179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7902734"/>
                  </a:ext>
                </a:extLst>
              </a:tr>
              <a:tr h="4923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김성호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임상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MRI, 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핵의학기술학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19809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pooh79@hit.ac.kr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042-670-9174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6038847"/>
                  </a:ext>
                </a:extLst>
              </a:tr>
              <a:tr h="68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김재석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공중보건학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의학용어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진단영상소견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19815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m4f5r@hit.ac.kr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042-670-9172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150253"/>
                  </a:ext>
                </a:extLst>
              </a:tr>
              <a:tr h="68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김지원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복부초음파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심장 및 </a:t>
                      </a:r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근골격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초음파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8318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jw7033@hit.ac.kr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042-670-9173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6169574"/>
                  </a:ext>
                </a:extLst>
              </a:tr>
              <a:tr h="6482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정상복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방사선계측학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아날로그 </a:t>
                      </a:r>
                      <a:r>
                        <a:rPr lang="ko-KR" altLang="en-US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영상학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8809-3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jsb@hit.ac.kr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042-670-9178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6982135"/>
                  </a:ext>
                </a:extLst>
              </a:tr>
              <a:tr h="688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김정호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교수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기초물리</a:t>
                      </a:r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</a:t>
                      </a:r>
                      <a:r>
                        <a:rPr lang="ko-KR" altLang="en-US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의료영상기술학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8809-1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i="0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hujoon2001@naver.com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042-670-9776</a:t>
                      </a:r>
                      <a:endParaRPr lang="ko-KR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8148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85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530575"/>
              </p:ext>
            </p:extLst>
          </p:nvPr>
        </p:nvGraphicFramePr>
        <p:xfrm>
          <a:off x="362139" y="1726590"/>
          <a:ext cx="11609384" cy="4905321"/>
        </p:xfrm>
        <a:graphic>
          <a:graphicData uri="http://schemas.openxmlformats.org/drawingml/2006/table">
            <a:tbl>
              <a:tblPr/>
              <a:tblGrid>
                <a:gridCol w="3442933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Professor.(Dean)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선 종 </a:t>
                      </a:r>
                      <a:r>
                        <a:rPr lang="ko-KR" altLang="en-US" sz="2500" b="1" kern="0" spc="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률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방사선의과학대학 학장</a:t>
                      </a: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1" i="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i="0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호서대학교 전기공학석사</a:t>
                      </a:r>
                      <a:endParaRPr lang="en-US" altLang="ko-KR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ko-KR" altLang="en-US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호서대학교 전기공학박사</a:t>
                      </a:r>
                      <a:endParaRPr lang="en-US" altLang="ko-KR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TOSHIBA Medical System </a:t>
                      </a:r>
                      <a:r>
                        <a:rPr lang="ko-KR" altLang="en-US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근무</a:t>
                      </a:r>
                      <a:endParaRPr lang="en-US" altLang="ko-KR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4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4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fontAlgn="base" latinLnBrk="1"/>
                      <a:endParaRPr lang="en-US" altLang="ko-KR" sz="2000" b="1" i="0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&lt;</a:t>
                      </a:r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관심분야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&gt;</a:t>
                      </a:r>
                      <a:endParaRPr lang="ko-KR" altLang="en-US" sz="2000" b="1" i="0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방사선전기공학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방사선기기학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i="0" kern="120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전사화단층촬영학</a:t>
                      </a:r>
                      <a:endParaRPr lang="ko-KR" altLang="en-US" sz="2000" b="1" i="0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D53647-23F9-A8D2-C74E-04A4D8BE5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870" y="2601651"/>
            <a:ext cx="2015764" cy="2692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ACEED11-AE52-4AF2-B3C4-187F72A6B2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9" y="2601651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B807F1D-6CFC-49BE-A5B2-36C43379D7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8" y="3288375"/>
            <a:ext cx="459049" cy="45904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4AF2F0B-C8D7-403C-9355-2336FC95CD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8" y="3975099"/>
            <a:ext cx="459049" cy="45904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AF704F5-7225-4CB1-9783-B92C29ADBC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8" y="4676873"/>
            <a:ext cx="558637" cy="55863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1411C1A-63C0-426F-827E-6559480556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030" y="1563649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8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546194"/>
              </p:ext>
            </p:extLst>
          </p:nvPr>
        </p:nvGraphicFramePr>
        <p:xfrm>
          <a:off x="473529" y="1525943"/>
          <a:ext cx="11497994" cy="4905321"/>
        </p:xfrm>
        <a:graphic>
          <a:graphicData uri="http://schemas.openxmlformats.org/drawingml/2006/table">
            <a:tbl>
              <a:tblPr/>
              <a:tblGrid>
                <a:gridCol w="3331543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 원 정 </a:t>
                      </a: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학과장</a:t>
                      </a: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kern="0" spc="-5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충남대학교 보건학석사</a:t>
                      </a:r>
                      <a:endParaRPr lang="en-US" altLang="ko-KR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충남대학교 보건학박사</a:t>
                      </a:r>
                      <a:endParaRPr lang="en-US" altLang="ko-KR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근로복지공단 대전중앙병원</a:t>
                      </a:r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안산중앙병원 영상의학과 과장</a:t>
                      </a:r>
                      <a:endParaRPr lang="en-US" altLang="ko-KR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근로복지공단 직업환경연구원 임상연구팀 책임연구원</a:t>
                      </a:r>
                      <a:endParaRPr lang="en-US" altLang="ko-KR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00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base" latinLnBrk="1"/>
                      <a:r>
                        <a:rPr lang="en-US" altLang="ko-KR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&lt;</a:t>
                      </a:r>
                      <a:r>
                        <a:rPr lang="ko-KR" altLang="en-US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관심분야</a:t>
                      </a:r>
                      <a:r>
                        <a:rPr lang="en-US" altLang="ko-KR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&gt;</a:t>
                      </a:r>
                    </a:p>
                    <a:p>
                      <a:pPr algn="ctr" fontAlgn="base" latinLnBrk="1"/>
                      <a:r>
                        <a:rPr lang="ko-KR" altLang="en-US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방사선치료학</a:t>
                      </a:r>
                      <a:r>
                        <a:rPr lang="en-US" altLang="ko-KR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방사선생물학</a:t>
                      </a:r>
                      <a:r>
                        <a:rPr lang="en-US" altLang="ko-KR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의료관계법규</a:t>
                      </a:r>
                      <a:r>
                        <a:rPr lang="en-US" altLang="ko-KR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연구방법론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798FD0-836E-6541-9C4B-C61FB0465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017" y="2407274"/>
            <a:ext cx="2132147" cy="2585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586BA1E-E5A4-4051-80B4-9CD883DFB8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3" y="2251521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37EB753-6013-4775-B7DF-A2344EFA71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3" y="2831175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4836CDB0-7D7E-4523-A8A4-6E3822111C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3" y="3457124"/>
            <a:ext cx="459049" cy="45904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5D73894D-E0FA-4D39-87BE-AC11B98292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62" y="4088720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A63E1CFA-854E-44ED-9421-515EF706F6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365" y="4652877"/>
            <a:ext cx="520841" cy="52084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D603442-0F37-4617-AECB-CF3FC8A64B0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99" y="1381111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43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91452"/>
              </p:ext>
            </p:extLst>
          </p:nvPr>
        </p:nvGraphicFramePr>
        <p:xfrm>
          <a:off x="338575" y="1726590"/>
          <a:ext cx="11632948" cy="4905321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     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송 월 수</a:t>
                      </a:r>
                      <a:endParaRPr lang="en-US" altLang="ko-KR" sz="25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1" i="0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i="0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 방사선과 </a:t>
                      </a:r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</a:t>
                      </a:r>
                    </a:p>
                    <a:p>
                      <a:pPr fontAlgn="base" latinLnBrk="0"/>
                      <a:endParaRPr lang="ko-KR" altLang="en-US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한밭대학교 화학공학과</a:t>
                      </a:r>
                      <a:endParaRPr lang="en-US" altLang="ko-KR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고려대학교 사회복지 대학원 석사</a:t>
                      </a:r>
                      <a:endParaRPr lang="en-US" altLang="ko-KR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en-US" altLang="ko-KR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대구한의대 보건학 박사</a:t>
                      </a:r>
                      <a:endParaRPr lang="en-US" altLang="ko-KR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000" b="1" i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fontAlgn="base" latinLnBrk="1"/>
                      <a:endParaRPr lang="en-US" altLang="ko-KR" sz="2000" b="1" i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&lt;</a:t>
                      </a:r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관심분야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&gt;</a:t>
                      </a:r>
                    </a:p>
                    <a:p>
                      <a:pPr algn="ctr" fontAlgn="base" latinLnBrk="1"/>
                      <a:r>
                        <a:rPr lang="ko-KR" altLang="en-US" sz="2000" b="1" i="0" kern="120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사람해부학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</a:t>
                      </a:r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사람생리학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i="0" kern="120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혈관조영학</a:t>
                      </a:r>
                      <a:r>
                        <a:rPr lang="en-US" altLang="ko-KR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i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투시조영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E217C8A-3102-49FF-ADB8-6B616CE487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74" t="22406" r="7622" b="16288"/>
          <a:stretch/>
        </p:blipFill>
        <p:spPr>
          <a:xfrm>
            <a:off x="1062252" y="2517344"/>
            <a:ext cx="1959626" cy="28261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87B3A2A-7A5C-4D41-8B46-668893FDCD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82" y="2479912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AF379DB-381E-4EEE-84D6-BFB1B3412F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82" y="3058851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ECE088F-0073-447C-AFC8-B00C9B0932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81" y="3637790"/>
            <a:ext cx="459049" cy="45904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7E83780-8FE9-465C-A6A0-1469EEA42C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81" y="4216729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64BD6CD-24A9-4E69-949F-2208857F02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86" y="4784836"/>
            <a:ext cx="558637" cy="55863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E8FBC42-A550-4A90-8566-2D52946D68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301" y="1563661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1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60717"/>
              </p:ext>
            </p:extLst>
          </p:nvPr>
        </p:nvGraphicFramePr>
        <p:xfrm>
          <a:off x="412798" y="1498388"/>
          <a:ext cx="11632948" cy="5100255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     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전 민 철</a:t>
                      </a:r>
                      <a:endParaRPr lang="en-US" sz="25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충남대학교 의공학과 공학석사</a:t>
                      </a: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충남대학교 의공학과 공학박사</a:t>
                      </a: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충남대학교병원 영상의학과 근무</a:t>
                      </a: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대전보건대학교 방사선</a:t>
                      </a: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</a:t>
                      </a: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과 교수</a:t>
                      </a:r>
                      <a:endParaRPr lang="en-US" altLang="ko-KR" sz="2000" b="1" strike="noStrike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&lt;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관심분야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&gt;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방사선영상학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000" b="1" kern="0" spc="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전산화단층촬영학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000" b="1" kern="0" spc="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영상해부학</a:t>
                      </a:r>
                      <a:endParaRPr lang="ko-KR" altLang="en-US" sz="2000" b="1" kern="0" spc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92696528">
            <a:extLst>
              <a:ext uri="{FF2B5EF4-FFF2-40B4-BE49-F238E27FC236}">
                <a16:creationId xmlns:a16="http://schemas.microsoft.com/office/drawing/2014/main" id="{EFD6EA84-52E9-4751-B247-141CAB36B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703" y="2558943"/>
            <a:ext cx="1840114" cy="24511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27BD843-3A9B-4D66-8CA0-1C88B61653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72" y="2601651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2481E5B-77A7-4871-AF35-65E011C533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72" y="3180590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5E82F1A-B116-495E-BE75-D3D2578D76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71" y="3797301"/>
            <a:ext cx="459049" cy="45904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D159F2D9-6C6F-415D-9FA0-55BCC376DD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586" y="4376240"/>
            <a:ext cx="558637" cy="558637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12D1DA2-8867-4143-ABE2-A7866B030C1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409" y="1640176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8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85242"/>
              </p:ext>
            </p:extLst>
          </p:nvPr>
        </p:nvGraphicFramePr>
        <p:xfrm>
          <a:off x="559052" y="1318147"/>
          <a:ext cx="11632948" cy="5405055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0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                Professor. </a:t>
                      </a:r>
                      <a:r>
                        <a:rPr lang="ko-KR" altLang="en-US" sz="2500" b="0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김 성 호</a:t>
                      </a:r>
                      <a:endParaRPr lang="en-US" sz="2500" b="0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lvl="0" indent="-10414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0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09550" marR="0" lvl="0" indent="-10414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0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0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건국대학교 물리교육학과 석사</a:t>
                      </a:r>
                      <a:endParaRPr lang="en-US" altLang="ko-KR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ko-KR" altLang="en-US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</a:t>
                      </a:r>
                      <a:r>
                        <a:rPr lang="ko-KR" altLang="en-US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고려대학교 의학물리학과 이학 박사</a:t>
                      </a:r>
                      <a:endParaRPr lang="en-US" altLang="ko-KR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en-US" altLang="ko-KR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indent="0" fontAlgn="base" latinLnBrk="0">
                        <a:buFont typeface="Arial" panose="020B0604020202020204" pitchFamily="34" charset="0"/>
                        <a:buNone/>
                      </a:pPr>
                      <a:r>
                        <a:rPr lang="ko-KR" altLang="en-US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건국대학교병원 영상의학과 근무</a:t>
                      </a:r>
                      <a:endParaRPr lang="en-US" altLang="ko-KR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en-US" altLang="ko-KR" sz="2000" b="0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ko-KR" altLang="en-US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현</a:t>
                      </a:r>
                      <a:r>
                        <a:rPr lang="en-US" altLang="ko-KR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000" b="0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0" kern="0" spc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base" latinLnBrk="1"/>
                      <a:endParaRPr lang="en-US" altLang="ko-KR" sz="2000" b="0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endParaRPr lang="en-US" altLang="ko-KR" sz="2000" b="0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&lt;</a:t>
                      </a:r>
                      <a:r>
                        <a:rPr lang="ko-KR" altLang="en-US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관심분야</a:t>
                      </a:r>
                      <a:r>
                        <a:rPr lang="en-US" altLang="ko-KR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&gt;</a:t>
                      </a:r>
                    </a:p>
                    <a:p>
                      <a:pPr algn="ctr" fontAlgn="base" latinLnBrk="1"/>
                      <a:endParaRPr lang="ko-KR" altLang="en-US" sz="2000" b="0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ko-KR" altLang="en-US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자기공명영상학</a:t>
                      </a:r>
                      <a:r>
                        <a:rPr lang="en-US" altLang="ko-KR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의학물리</a:t>
                      </a:r>
                      <a:r>
                        <a:rPr lang="en-US" altLang="ko-KR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0" kern="120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핵의학</a:t>
                      </a:r>
                      <a:r>
                        <a:rPr lang="en-US" altLang="ko-KR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0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방사선물리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1B5FE1B-7980-0E76-5729-D93D3C8672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4" t="1512"/>
          <a:stretch/>
        </p:blipFill>
        <p:spPr>
          <a:xfrm>
            <a:off x="1167775" y="2337847"/>
            <a:ext cx="1910404" cy="25160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34D6979-3BDD-40B0-BE44-C1E4463808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06" y="2337847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D0FFB31-1A3D-471B-9591-C3E300084D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06" y="2916786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21DF7C7-D93E-4F36-BB1C-F993185581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405" y="3563589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275CD4B7-CE60-420B-9CC9-78E84A34E8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065" y="4114024"/>
            <a:ext cx="558637" cy="55863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15BF9041-B62A-403F-BFA1-85A2E397AB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513" y="1372560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47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617897"/>
              </p:ext>
            </p:extLst>
          </p:nvPr>
        </p:nvGraphicFramePr>
        <p:xfrm>
          <a:off x="412798" y="1605292"/>
          <a:ext cx="11632948" cy="5328475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      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김 재 석</a:t>
                      </a:r>
                      <a:endParaRPr lang="en-US" altLang="ko-KR" sz="25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아주대학교 의용공학과 공학박사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경기대학교 의학물리학과 이학석사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indent="0" fontAlgn="base" latinLnBrk="0">
                        <a:lnSpc>
                          <a:spcPct val="2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분당서울대학교병원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영상의학과 근무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indent="0" fontAlgn="base" latinLnBrk="0">
                        <a:lnSpc>
                          <a:spcPct val="2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아주대학교병원 영상의학과 근무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indent="0" fontAlgn="base" latinLnBrk="0">
                        <a:lnSpc>
                          <a:spcPct val="2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&lt;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관심분야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&gt;</a:t>
                      </a:r>
                    </a:p>
                    <a:p>
                      <a:pPr algn="ctr" fontAlgn="base" latinLnBrk="1">
                        <a:lnSpc>
                          <a:spcPct val="150000"/>
                        </a:lnSpc>
                      </a:pP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방사선학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공중보건학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kern="1200" dirty="0" err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인터벤션영상의학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의학용어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투시조영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E314979A-A6E7-4892-B5D8-5114A1908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891" y="2835440"/>
            <a:ext cx="1979721" cy="26396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714BF72-26B5-4085-AE36-6E2DC573A6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149" y="2753039"/>
            <a:ext cx="459049" cy="45904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DC8ED59-3FAA-456C-B311-FCD5D0665A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149" y="3319738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16D582B-C7C7-4627-8C6A-880D3109DC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149" y="3922121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5039FA3-B6C2-4107-A54A-8010CDBD4A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437" y="4553997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B6CED660-87F2-496B-9866-F7D5652209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72" y="5195750"/>
            <a:ext cx="558637" cy="55863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59036EA1-47E4-4E4D-BBC2-8C3254611F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513" y="1661584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42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695529"/>
              </p:ext>
            </p:extLst>
          </p:nvPr>
        </p:nvGraphicFramePr>
        <p:xfrm>
          <a:off x="412798" y="1341974"/>
          <a:ext cx="11632948" cy="5155146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676874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                      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 지 원 </a:t>
                      </a:r>
                      <a:endParaRPr lang="en-US" altLang="ko-KR" sz="25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3178518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kern="0" spc="-5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충남대학교 </a:t>
                      </a:r>
                      <a:r>
                        <a:rPr lang="ko-KR" altLang="en-US" sz="2000" b="1" kern="120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의공학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석사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충남대학교 </a:t>
                      </a:r>
                      <a:r>
                        <a:rPr lang="ko-KR" altLang="en-US" sz="2000" b="1" kern="120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의공학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박사</a:t>
                      </a:r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㈜</a:t>
                      </a:r>
                      <a:r>
                        <a:rPr lang="ko-KR" altLang="en-US" sz="2000" b="1" kern="120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메스코리아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1"/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속편한김대수내과의원</a:t>
                      </a:r>
                      <a:endParaRPr lang="en-US" altLang="ko-KR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1"/>
                      <a:endParaRPr lang="ko-KR" altLang="en-US" sz="2000" b="1" kern="12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2000" b="1" kern="120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18164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fontAlgn="base" latinLnBrk="1"/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&lt;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관심분야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&gt;</a:t>
                      </a:r>
                    </a:p>
                    <a:p>
                      <a:pPr algn="ctr" fontAlgn="base" latinLnBrk="1"/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초음파 이론 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(2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학년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), 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복부초음파 실습 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(2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학년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), </a:t>
                      </a:r>
                    </a:p>
                    <a:p>
                      <a:pPr algn="ctr" fontAlgn="base" latinLnBrk="1"/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심장 및 근골격계 초음파실습 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(3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학년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),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복부 초음파 진단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(4</a:t>
                      </a:r>
                      <a:r>
                        <a:rPr lang="ko-KR" altLang="en-US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학년</a:t>
                      </a:r>
                      <a:r>
                        <a:rPr lang="en-US" altLang="ko-KR" sz="20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),</a:t>
                      </a:r>
                      <a:endParaRPr lang="ko-KR" altLang="en-US" sz="2000" b="1" kern="12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2D62DA5-B4C6-44C2-8CF2-645B3DD4A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7" y="2265627"/>
            <a:ext cx="1988189" cy="2776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A9B8E04-2E23-45D5-BA40-A13E561769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8" y="2231493"/>
            <a:ext cx="459049" cy="45904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6C0D890-286D-4F8D-A816-9A6B304F9A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9" y="2806921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01056C2-2E52-4DC7-AD74-63704731FF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01" y="3422412"/>
            <a:ext cx="459049" cy="459049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53C25781-16C2-422F-A3D5-A98079B3F8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310" y="4029390"/>
            <a:ext cx="459049" cy="45904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9881B60-0A82-491C-B7EF-E102C6F9F7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01" y="4656191"/>
            <a:ext cx="453560" cy="45356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97D38229-38BF-4D8C-8363-943B3FE8CB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950" y="1341971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53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82665"/>
              </p:ext>
            </p:extLst>
          </p:nvPr>
        </p:nvGraphicFramePr>
        <p:xfrm>
          <a:off x="412798" y="1614806"/>
          <a:ext cx="11632948" cy="5286321"/>
        </p:xfrm>
        <a:graphic>
          <a:graphicData uri="http://schemas.openxmlformats.org/drawingml/2006/table">
            <a:tbl>
              <a:tblPr/>
              <a:tblGrid>
                <a:gridCol w="3466497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8166451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                              Professor. </a:t>
                      </a:r>
                      <a:r>
                        <a:rPr lang="ko-KR" altLang="en-US" sz="24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정 상 복</a:t>
                      </a:r>
                      <a:endParaRPr lang="en-US" altLang="ko-KR" sz="24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4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200" b="1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200" b="1" strike="noStrike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0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관심분야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 계측학</a:t>
                      </a:r>
                      <a:r>
                        <a:rPr lang="en-US" altLang="ko-KR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아날로그영상</a:t>
                      </a:r>
                      <a:r>
                        <a:rPr lang="en-US" altLang="ko-KR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방사선관리학</a:t>
                      </a:r>
                      <a:endParaRPr lang="en-US" altLang="ko-KR" sz="2000" b="1" kern="0" spc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 descr="https://www.hit.ac.kr/_files/university_personnel/20231011/071f3d481dffe8f74ba09c2af5e25df4.jpg">
            <a:extLst>
              <a:ext uri="{FF2B5EF4-FFF2-40B4-BE49-F238E27FC236}">
                <a16:creationId xmlns:a16="http://schemas.microsoft.com/office/drawing/2014/main" id="{A5EB7C58-BBB5-4FC5-80CB-B2233537E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181" y="2592288"/>
            <a:ext cx="1988180" cy="26509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6B6C104E-DCAA-43E5-9384-1D6F8FD52D5B}"/>
              </a:ext>
            </a:extLst>
          </p:cNvPr>
          <p:cNvGrpSpPr/>
          <p:nvPr/>
        </p:nvGrpSpPr>
        <p:grpSpPr>
          <a:xfrm>
            <a:off x="3777819" y="2333071"/>
            <a:ext cx="7336944" cy="3118793"/>
            <a:chOff x="3720973" y="2009450"/>
            <a:chExt cx="7336944" cy="3118793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81D64E16-F387-4DB0-8612-98E8E3C511EE}"/>
                </a:ext>
              </a:extLst>
            </p:cNvPr>
            <p:cNvSpPr/>
            <p:nvPr/>
          </p:nvSpPr>
          <p:spPr>
            <a:xfrm>
              <a:off x="3974765" y="2009450"/>
              <a:ext cx="7083152" cy="30597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대전선병원 방사선안전관리자</a:t>
              </a:r>
              <a:endParaRPr lang="en-US" altLang="ko-K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    (</a:t>
              </a: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주</a:t>
              </a:r>
              <a:r>
                <a:rPr lang="en-US" altLang="ko-KR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대전세종 </a:t>
              </a:r>
              <a:r>
                <a:rPr lang="ko-KR" altLang="en-US" sz="20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둔산간호학원</a:t>
              </a: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대표이사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    </a:t>
              </a:r>
              <a:r>
                <a:rPr lang="ko-KR" altLang="en-US" sz="20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둔산간호학원부설</a:t>
              </a: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응급처치교육원 대표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    대전교도소 감염병예방 및 응급처치 위촉강사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     현) 대전보건대학교 방사선과 교수</a:t>
              </a:r>
            </a:p>
          </p:txBody>
        </p:sp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D68EC32A-2C73-4325-927C-95EE5E7EB7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6406" y="2189461"/>
              <a:ext cx="459049" cy="459049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A30661DA-524E-4957-A932-B405A2B33D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1911" y="2828521"/>
              <a:ext cx="459049" cy="459049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16D1DEA7-8A9C-4C9F-A154-8ED776B0D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3674" y="3429000"/>
              <a:ext cx="459049" cy="459049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79706023-C0C1-4EEA-A3DA-2DAA2CCD62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0766" y="4028443"/>
              <a:ext cx="459049" cy="459049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DD0AB450-2634-434F-88FF-22ED31567B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0973" y="4569606"/>
              <a:ext cx="558637" cy="558637"/>
            </a:xfrm>
            <a:prstGeom prst="rect">
              <a:avLst/>
            </a:prstGeom>
          </p:spPr>
        </p:pic>
      </p:grpSp>
      <p:pic>
        <p:nvPicPr>
          <p:cNvPr id="26" name="그림 25">
            <a:extLst>
              <a:ext uri="{FF2B5EF4-FFF2-40B4-BE49-F238E27FC236}">
                <a16:creationId xmlns:a16="http://schemas.microsoft.com/office/drawing/2014/main" id="{49446D81-0B45-4A22-84D0-4129841FCF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098" y="1538139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4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김정호사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53" y="2557503"/>
            <a:ext cx="1992423" cy="2532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교수님 약력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66CB154-1462-4CBB-B174-BECE5EC54F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179844"/>
              </p:ext>
            </p:extLst>
          </p:nvPr>
        </p:nvGraphicFramePr>
        <p:xfrm>
          <a:off x="3603208" y="1494245"/>
          <a:ext cx="8211868" cy="5023027"/>
        </p:xfrm>
        <a:graphic>
          <a:graphicData uri="http://schemas.openxmlformats.org/drawingml/2006/table">
            <a:tbl>
              <a:tblPr/>
              <a:tblGrid>
                <a:gridCol w="299294">
                  <a:extLst>
                    <a:ext uri="{9D8B030D-6E8A-4147-A177-3AD203B41FA5}">
                      <a16:colId xmlns:a16="http://schemas.microsoft.com/office/drawing/2014/main" val="516538828"/>
                    </a:ext>
                  </a:extLst>
                </a:gridCol>
                <a:gridCol w="7912574">
                  <a:extLst>
                    <a:ext uri="{9D8B030D-6E8A-4147-A177-3AD203B41FA5}">
                      <a16:colId xmlns:a16="http://schemas.microsoft.com/office/drawing/2014/main" val="870719095"/>
                    </a:ext>
                  </a:extLst>
                </a:gridCol>
              </a:tblGrid>
              <a:tr h="702615"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          Professor. </a:t>
                      </a:r>
                      <a:r>
                        <a:rPr lang="ko-KR" altLang="en-US" sz="2500" b="1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김 정 호</a:t>
                      </a:r>
                      <a:endParaRPr lang="en-US" sz="2500" b="1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032281"/>
                  </a:ext>
                </a:extLst>
              </a:tr>
              <a:tr h="2837826">
                <a:tc>
                  <a:txBody>
                    <a:bodyPr/>
                    <a:lstStyle/>
                    <a:p>
                      <a:pPr marL="209550" marR="0" indent="-10414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kern="0" spc="-5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전북대학교 방사선과학기술학과 이학석사</a:t>
                      </a: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전북대학교 방사선과학기술학과 이학박사</a:t>
                      </a:r>
                      <a:endParaRPr lang="en-US" altLang="ko-KR" sz="2000" b="1" strike="noStrike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2000" b="1" strike="noStrike" kern="0" spc="0" dirty="0" err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삼성서울병원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근무</a:t>
                      </a:r>
                      <a:endParaRPr lang="en-US" altLang="ko-KR" sz="2000" b="1" strike="noStrike" kern="0" spc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건양대학교병원 근무</a:t>
                      </a:r>
                    </a:p>
                    <a:p>
                      <a:pPr marL="0" marR="0" indent="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현</a:t>
                      </a:r>
                      <a:r>
                        <a:rPr lang="en-US" altLang="ko-KR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 </a:t>
                      </a:r>
                      <a:r>
                        <a:rPr lang="ko-KR" altLang="en-US" sz="2000" b="1" strike="noStrike" kern="0" spc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대전보건대학교 방사선과 교수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537614"/>
                  </a:ext>
                </a:extLst>
              </a:tr>
              <a:tr h="13458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&lt;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관심분야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&gt;</a:t>
                      </a: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방사선학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방사선과학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전산시뮬레이션</a:t>
                      </a:r>
                      <a:r>
                        <a:rPr lang="en-US" altLang="ko-KR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2000" b="1" kern="0" spc="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방사선보건학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68636"/>
                  </a:ext>
                </a:extLst>
              </a:tr>
            </a:tbl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7AC82628-D90A-4F5E-B0A7-A58A970CD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8513" y="3060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618E16A-7ACB-4D46-BF1F-FE7E6EF5A2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502" y="2391197"/>
            <a:ext cx="459049" cy="45904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C63B45B-1B64-493D-8BFC-5606A4A1E9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373" y="3004492"/>
            <a:ext cx="459049" cy="45904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B59D3AC-441C-44C8-B212-EA9CAC07BF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503" y="3594070"/>
            <a:ext cx="459049" cy="45904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2D15790-B14C-45B8-A026-B3CC08140A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87" y="4231083"/>
            <a:ext cx="459049" cy="459049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B9CCF9F6-4BA9-47AB-935A-01941070CD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294" y="4791681"/>
            <a:ext cx="558637" cy="558637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EDA01818-509A-440A-A794-CC3C266C745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887" y="1592579"/>
            <a:ext cx="773563" cy="7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7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방사선학과 연혁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DAA594E-5EFB-46F7-B1D9-43969AA24585}"/>
              </a:ext>
            </a:extLst>
          </p:cNvPr>
          <p:cNvSpPr/>
          <p:nvPr/>
        </p:nvSpPr>
        <p:spPr>
          <a:xfrm>
            <a:off x="5784979" y="1280287"/>
            <a:ext cx="65315" cy="24631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19E457AF-23F6-49B5-A5A2-5A55DA7641A0}"/>
              </a:ext>
            </a:extLst>
          </p:cNvPr>
          <p:cNvSpPr/>
          <p:nvPr/>
        </p:nvSpPr>
        <p:spPr>
          <a:xfrm>
            <a:off x="5738326" y="1373760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2735CB4-C753-4E41-BEC7-C7F163B6CD5B}"/>
              </a:ext>
            </a:extLst>
          </p:cNvPr>
          <p:cNvSpPr txBox="1"/>
          <p:nvPr/>
        </p:nvSpPr>
        <p:spPr>
          <a:xfrm>
            <a:off x="5951805" y="1339113"/>
            <a:ext cx="500194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1978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대전보건전문학교 개교와 더불어 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개설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입학정원 </a:t>
            </a:r>
            <a:r>
              <a:rPr lang="en-US" altLang="ko-KR" sz="1200" b="1" dirty="0">
                <a:latin typeface="+mj-lt"/>
              </a:rPr>
              <a:t>80</a:t>
            </a:r>
            <a:r>
              <a:rPr lang="ko-KR" altLang="en-US" sz="1200" b="1" dirty="0">
                <a:latin typeface="+mj-lt"/>
              </a:rPr>
              <a:t>명</a:t>
            </a:r>
            <a:r>
              <a:rPr lang="en-US" altLang="ko-KR" sz="1200" b="1" dirty="0">
                <a:latin typeface="+mj-lt"/>
              </a:rPr>
              <a:t>) </a:t>
            </a:r>
            <a:r>
              <a:rPr lang="ko-KR" altLang="en-US" sz="1200" b="1" dirty="0">
                <a:latin typeface="+mj-lt"/>
              </a:rPr>
              <a:t>대전보건전문학교 </a:t>
            </a:r>
            <a:r>
              <a:rPr lang="en-US" altLang="ko-KR" sz="1200" b="1" dirty="0">
                <a:latin typeface="+mj-lt"/>
              </a:rPr>
              <a:t>1</a:t>
            </a:r>
            <a:r>
              <a:rPr lang="ko-KR" altLang="en-US" sz="1200" b="1" dirty="0">
                <a:latin typeface="+mj-lt"/>
              </a:rPr>
              <a:t>회 입학식</a:t>
            </a: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8E3CF172-BC8C-43D2-B2B3-C8EBF1A358FA}"/>
              </a:ext>
            </a:extLst>
          </p:cNvPr>
          <p:cNvSpPr/>
          <p:nvPr/>
        </p:nvSpPr>
        <p:spPr>
          <a:xfrm>
            <a:off x="5738326" y="2306892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B85C474-D3A0-4048-A6EB-98CD9B9BD040}"/>
              </a:ext>
            </a:extLst>
          </p:cNvPr>
          <p:cNvSpPr txBox="1"/>
          <p:nvPr/>
        </p:nvSpPr>
        <p:spPr>
          <a:xfrm>
            <a:off x="1692513" y="2266136"/>
            <a:ext cx="40931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+mj-lt"/>
              </a:rPr>
              <a:t>                                                      </a:t>
            </a:r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1980</a:t>
            </a:r>
          </a:p>
          <a:p>
            <a:endParaRPr lang="en-US" altLang="ko-KR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대전보건전문대학 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</a:t>
            </a:r>
            <a:r>
              <a:rPr lang="en-US" altLang="ko-KR" sz="1200" b="1" dirty="0">
                <a:latin typeface="+mj-lt"/>
              </a:rPr>
              <a:t>1</a:t>
            </a:r>
            <a:r>
              <a:rPr lang="ko-KR" altLang="en-US" sz="1200" b="1" dirty="0">
                <a:latin typeface="+mj-lt"/>
              </a:rPr>
              <a:t>회 졸업</a:t>
            </a:r>
          </a:p>
        </p:txBody>
      </p:sp>
      <p:sp>
        <p:nvSpPr>
          <p:cNvPr id="83" name="타원 82">
            <a:extLst>
              <a:ext uri="{FF2B5EF4-FFF2-40B4-BE49-F238E27FC236}">
                <a16:creationId xmlns:a16="http://schemas.microsoft.com/office/drawing/2014/main" id="{0FC7D5E7-3938-40F5-B7FC-CF98292E31E7}"/>
              </a:ext>
            </a:extLst>
          </p:cNvPr>
          <p:cNvSpPr/>
          <p:nvPr/>
        </p:nvSpPr>
        <p:spPr>
          <a:xfrm>
            <a:off x="5738326" y="3059781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DAD9809-3671-4A44-A4C4-B9128AB04584}"/>
              </a:ext>
            </a:extLst>
          </p:cNvPr>
          <p:cNvSpPr txBox="1"/>
          <p:nvPr/>
        </p:nvSpPr>
        <p:spPr>
          <a:xfrm>
            <a:off x="5951805" y="3035577"/>
            <a:ext cx="3633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1983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동문회 조직</a:t>
            </a: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FBCF6BA1-3603-4350-B69B-22DB2DB4BD4F}"/>
              </a:ext>
            </a:extLst>
          </p:cNvPr>
          <p:cNvSpPr/>
          <p:nvPr/>
        </p:nvSpPr>
        <p:spPr>
          <a:xfrm>
            <a:off x="5784979" y="3839779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7" name="타원 86">
            <a:extLst>
              <a:ext uri="{FF2B5EF4-FFF2-40B4-BE49-F238E27FC236}">
                <a16:creationId xmlns:a16="http://schemas.microsoft.com/office/drawing/2014/main" id="{22501A35-AF72-4828-A7EB-37B4E61B51CB}"/>
              </a:ext>
            </a:extLst>
          </p:cNvPr>
          <p:cNvSpPr/>
          <p:nvPr/>
        </p:nvSpPr>
        <p:spPr>
          <a:xfrm>
            <a:off x="5784979" y="4038715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FF8B20CF-B4D9-4558-B781-218E6426E30B}"/>
              </a:ext>
            </a:extLst>
          </p:cNvPr>
          <p:cNvSpPr/>
          <p:nvPr/>
        </p:nvSpPr>
        <p:spPr>
          <a:xfrm>
            <a:off x="5784785" y="4265752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81970AAC-6628-4ECC-A958-421F4DC86057}"/>
              </a:ext>
            </a:extLst>
          </p:cNvPr>
          <p:cNvSpPr/>
          <p:nvPr/>
        </p:nvSpPr>
        <p:spPr>
          <a:xfrm>
            <a:off x="5784979" y="4505631"/>
            <a:ext cx="67046" cy="22009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타원 89">
            <a:extLst>
              <a:ext uri="{FF2B5EF4-FFF2-40B4-BE49-F238E27FC236}">
                <a16:creationId xmlns:a16="http://schemas.microsoft.com/office/drawing/2014/main" id="{E50C4F41-8D46-40FC-95F5-AC1EDF447D71}"/>
              </a:ext>
            </a:extLst>
          </p:cNvPr>
          <p:cNvSpPr/>
          <p:nvPr/>
        </p:nvSpPr>
        <p:spPr>
          <a:xfrm>
            <a:off x="5725610" y="4557912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6FFF19C-2B00-4379-9A7D-B904EFF279CF}"/>
              </a:ext>
            </a:extLst>
          </p:cNvPr>
          <p:cNvSpPr txBox="1"/>
          <p:nvPr/>
        </p:nvSpPr>
        <p:spPr>
          <a:xfrm>
            <a:off x="-411547" y="4319011"/>
            <a:ext cx="619652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+mj-lt"/>
              </a:rPr>
              <a:t>                                                                                        </a:t>
            </a:r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2020</a:t>
            </a:r>
          </a:p>
          <a:p>
            <a:endParaRPr lang="en-US" altLang="ko-KR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중구의료소비자 생활협동 </a:t>
            </a:r>
            <a:r>
              <a:rPr lang="ko-KR" altLang="en-US" sz="1200" b="1" dirty="0" err="1">
                <a:latin typeface="+mj-lt"/>
              </a:rPr>
              <a:t>조합보문산</a:t>
            </a:r>
            <a:r>
              <a:rPr lang="ko-KR" altLang="en-US" sz="1200" b="1" dirty="0">
                <a:latin typeface="+mj-lt"/>
              </a:rPr>
              <a:t> 생태요양병원</a:t>
            </a:r>
            <a:r>
              <a:rPr lang="en-US" altLang="ko-KR" sz="1200" b="1" dirty="0">
                <a:latin typeface="+mj-lt"/>
              </a:rPr>
              <a:t>, </a:t>
            </a:r>
          </a:p>
          <a:p>
            <a:pPr algn="r"/>
            <a:r>
              <a:rPr lang="ko-KR" altLang="en-US" sz="1200" b="1" dirty="0">
                <a:latin typeface="+mj-lt"/>
              </a:rPr>
              <a:t>대전대학교 청주한방병원 </a:t>
            </a:r>
            <a:r>
              <a:rPr lang="en-US" altLang="ko-KR" sz="1200" b="1" dirty="0">
                <a:latin typeface="+mj-lt"/>
              </a:rPr>
              <a:t>MOU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en-US" altLang="ko-KR" sz="1200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나은병원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청주자생병원 </a:t>
            </a:r>
            <a:r>
              <a:rPr lang="en-US" altLang="ko-KR" sz="1200" b="1" dirty="0">
                <a:latin typeface="+mj-lt"/>
              </a:rPr>
              <a:t>MOU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en-US" altLang="ko-KR" sz="1200" b="1" dirty="0">
              <a:latin typeface="+mj-lt"/>
            </a:endParaRPr>
          </a:p>
          <a:p>
            <a:pPr algn="r"/>
            <a:r>
              <a:rPr lang="ko-KR" altLang="en-US" sz="1200" b="1" dirty="0" err="1">
                <a:latin typeface="+mj-lt"/>
              </a:rPr>
              <a:t>김영태신경외과의원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필한방병원 </a:t>
            </a:r>
            <a:r>
              <a:rPr lang="ko-KR" altLang="en-US" sz="1200" b="1" dirty="0" err="1">
                <a:latin typeface="+mj-lt"/>
              </a:rPr>
              <a:t>오산한국병원</a:t>
            </a:r>
            <a:r>
              <a:rPr lang="ko-KR" altLang="en-US" sz="1200" b="1" dirty="0">
                <a:latin typeface="+mj-lt"/>
              </a:rPr>
              <a:t> </a:t>
            </a:r>
            <a:r>
              <a:rPr lang="en-US" altLang="ko-KR" sz="1200" b="1" dirty="0">
                <a:latin typeface="+mj-lt"/>
              </a:rPr>
              <a:t>MOU 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ko-KR" altLang="en-US" sz="1200" b="1" dirty="0">
              <a:latin typeface="+mj-lt"/>
            </a:endParaRPr>
          </a:p>
        </p:txBody>
      </p:sp>
      <p:sp>
        <p:nvSpPr>
          <p:cNvPr id="92" name="타원 91">
            <a:extLst>
              <a:ext uri="{FF2B5EF4-FFF2-40B4-BE49-F238E27FC236}">
                <a16:creationId xmlns:a16="http://schemas.microsoft.com/office/drawing/2014/main" id="{D72D18E5-1A7D-4833-811B-DACEA04DFF64}"/>
              </a:ext>
            </a:extLst>
          </p:cNvPr>
          <p:cNvSpPr/>
          <p:nvPr/>
        </p:nvSpPr>
        <p:spPr>
          <a:xfrm>
            <a:off x="5725610" y="6114490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665D4E7-D95C-4B03-A75A-DC41CA3EF404}"/>
              </a:ext>
            </a:extLst>
          </p:cNvPr>
          <p:cNvSpPr txBox="1"/>
          <p:nvPr/>
        </p:nvSpPr>
        <p:spPr>
          <a:xfrm>
            <a:off x="5951805" y="5965448"/>
            <a:ext cx="54005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2024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방사선과 </a:t>
            </a:r>
            <a:r>
              <a:rPr lang="en-US" altLang="ko-KR" sz="1200" b="1" dirty="0">
                <a:latin typeface="+mj-lt"/>
              </a:rPr>
              <a:t>45</a:t>
            </a:r>
            <a:r>
              <a:rPr lang="ko-KR" altLang="en-US" sz="1200" b="1" dirty="0">
                <a:latin typeface="+mj-lt"/>
              </a:rPr>
              <a:t>회 졸업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방사선학과 </a:t>
            </a:r>
            <a:r>
              <a:rPr lang="en-US" altLang="ko-KR" sz="1200" b="1" dirty="0">
                <a:latin typeface="+mj-lt"/>
              </a:rPr>
              <a:t>17</a:t>
            </a:r>
            <a:r>
              <a:rPr lang="ko-KR" altLang="en-US" sz="1200" b="1" dirty="0">
                <a:latin typeface="+mj-lt"/>
              </a:rPr>
              <a:t>회 학사학위 전공심화과정 졸업</a:t>
            </a:r>
            <a:endParaRPr lang="en-US" altLang="ko-KR" sz="1200" b="1" dirty="0">
              <a:latin typeface="+mj-lt"/>
            </a:endParaRPr>
          </a:p>
          <a:p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2023 </a:t>
            </a:r>
            <a:r>
              <a:rPr lang="ko-KR" altLang="en-US" sz="1200" b="1" dirty="0" err="1">
                <a:highlight>
                  <a:srgbClr val="FFFF00"/>
                </a:highlight>
                <a:latin typeface="+mj-lt"/>
              </a:rPr>
              <a:t>마이스터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 전문기술석사 과정 인가 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(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정원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 5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명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) . 2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기 출범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(2024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년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)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406017F-4028-4F1A-9FE9-2194485C7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5576" y="3356649"/>
            <a:ext cx="2180715" cy="187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1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방사선과 외부활동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01407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F83C0B9-EAA8-4C65-BD10-C2AB65D4CA1D}"/>
              </a:ext>
            </a:extLst>
          </p:cNvPr>
          <p:cNvSpPr txBox="1"/>
          <p:nvPr/>
        </p:nvSpPr>
        <p:spPr>
          <a:xfrm>
            <a:off x="83975" y="1044612"/>
            <a:ext cx="121080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400" b="1" i="0" dirty="0">
              <a:solidFill>
                <a:srgbClr val="4B4B4B"/>
              </a:solidFill>
              <a:effectLst/>
              <a:latin typeface="+mj-lt"/>
            </a:endParaRPr>
          </a:p>
          <a:p>
            <a:r>
              <a:rPr lang="en-US" altLang="ko-KR" b="1" dirty="0">
                <a:solidFill>
                  <a:srgbClr val="4B4B4B"/>
                </a:solidFill>
                <a:latin typeface="+mj-lt"/>
              </a:rPr>
              <a:t>2014</a:t>
            </a:r>
            <a:r>
              <a:rPr lang="ko-KR" altLang="en-US" b="1" dirty="0">
                <a:solidFill>
                  <a:srgbClr val="4B4B4B"/>
                </a:solidFill>
                <a:latin typeface="+mj-lt"/>
              </a:rPr>
              <a:t>년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endParaRPr lang="en-US" altLang="ko-KR" sz="1800" b="1" i="0" dirty="0">
              <a:solidFill>
                <a:srgbClr val="4B4B4B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대전</a:t>
            </a:r>
            <a:r>
              <a:rPr lang="en-US" altLang="ko-KR" sz="1400" b="1" i="0" dirty="0">
                <a:solidFill>
                  <a:srgbClr val="666666"/>
                </a:solidFill>
                <a:effectLst/>
                <a:latin typeface="+mj-lt"/>
              </a:rPr>
              <a:t>·</a:t>
            </a:r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세종</a:t>
            </a:r>
            <a:r>
              <a:rPr lang="en-US" altLang="ko-KR" sz="1400" b="1" i="0" dirty="0">
                <a:solidFill>
                  <a:srgbClr val="666666"/>
                </a:solidFill>
                <a:effectLst/>
                <a:latin typeface="+mj-lt"/>
              </a:rPr>
              <a:t>·</a:t>
            </a:r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충남지사에서 주관하는 </a:t>
            </a:r>
            <a:endParaRPr lang="en-US" altLang="ko-KR" sz="1400" b="1" i="0" dirty="0">
              <a:solidFill>
                <a:srgbClr val="666666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제</a:t>
            </a:r>
            <a:r>
              <a:rPr lang="en-US" altLang="ko-KR" sz="1400" b="1" i="0" dirty="0">
                <a:solidFill>
                  <a:srgbClr val="666666"/>
                </a:solidFill>
                <a:effectLst/>
                <a:latin typeface="+mj-lt"/>
              </a:rPr>
              <a:t>50</a:t>
            </a:r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회 응급처치법 경연대회에서 </a:t>
            </a:r>
            <a:endParaRPr lang="en-US" altLang="ko-KR" sz="1400" b="1" i="0" dirty="0">
              <a:solidFill>
                <a:srgbClr val="666666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대전보건대학교 방사선과에서 </a:t>
            </a:r>
            <a:endParaRPr lang="en-US" altLang="ko-KR" sz="1400" b="1" i="0" dirty="0">
              <a:solidFill>
                <a:srgbClr val="666666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666666"/>
                </a:solidFill>
                <a:effectLst/>
                <a:latin typeface="+mj-lt"/>
              </a:rPr>
              <a:t>금상과 은상을 수상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endParaRPr lang="en-US" altLang="ko-KR" sz="1400" b="1" i="0" dirty="0">
              <a:solidFill>
                <a:srgbClr val="666666"/>
              </a:solidFill>
              <a:effectLst/>
              <a:latin typeface="+mj-lt"/>
            </a:endParaRPr>
          </a:p>
          <a:p>
            <a:r>
              <a:rPr lang="en-US" altLang="ko-KR" b="1" i="0" dirty="0">
                <a:solidFill>
                  <a:srgbClr val="4B4B4B"/>
                </a:solidFill>
                <a:effectLst/>
                <a:latin typeface="+mj-lt"/>
              </a:rPr>
              <a:t>2018</a:t>
            </a:r>
            <a:r>
              <a:rPr lang="ko-KR" altLang="en-US" b="1" i="0" dirty="0">
                <a:solidFill>
                  <a:srgbClr val="4B4B4B"/>
                </a:solidFill>
                <a:effectLst/>
                <a:latin typeface="+mj-lt"/>
              </a:rPr>
              <a:t>년</a:t>
            </a:r>
            <a:endParaRPr lang="en-US" altLang="ko-KR" b="1" i="0" dirty="0">
              <a:solidFill>
                <a:srgbClr val="4B4B4B"/>
              </a:solidFill>
              <a:effectLst/>
              <a:latin typeface="+mj-lt"/>
            </a:endParaRPr>
          </a:p>
          <a:p>
            <a:endParaRPr lang="en-US" altLang="ko-KR" sz="1800" b="1" i="0" dirty="0">
              <a:solidFill>
                <a:srgbClr val="4B4B4B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제</a:t>
            </a:r>
            <a:r>
              <a:rPr lang="en-US" altLang="ko-KR" sz="1400" b="1" i="0" spc="0" dirty="0">
                <a:solidFill>
                  <a:srgbClr val="4B4B4B"/>
                </a:solidFill>
                <a:effectLst/>
                <a:latin typeface="+mj-lt"/>
              </a:rPr>
              <a:t>53</a:t>
            </a:r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차 대한방사선사학술대회 및 국제학술대회에서 </a:t>
            </a:r>
            <a:endParaRPr lang="en-US" altLang="ko-KR" sz="1400" b="1" i="0" dirty="0">
              <a:solidFill>
                <a:srgbClr val="4B4B4B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최우수 연구상 </a:t>
            </a:r>
            <a:r>
              <a:rPr lang="en-US" altLang="ko-KR" sz="1400" b="1" i="0" spc="0" dirty="0">
                <a:solidFill>
                  <a:srgbClr val="4B4B4B"/>
                </a:solidFill>
                <a:effectLst/>
                <a:latin typeface="+mj-lt"/>
              </a:rPr>
              <a:t>1</a:t>
            </a:r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편을 수상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충청방사선사연합회가 주관한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제</a:t>
            </a:r>
            <a:r>
              <a:rPr lang="en-US" altLang="ko-KR" sz="1400" b="1" i="0" spc="0" dirty="0">
                <a:solidFill>
                  <a:srgbClr val="4B4B4B"/>
                </a:solidFill>
                <a:effectLst/>
                <a:latin typeface="+mj-lt"/>
              </a:rPr>
              <a:t>9</a:t>
            </a:r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차 </a:t>
            </a:r>
            <a:r>
              <a:rPr lang="ko-KR" altLang="en-US" sz="1400" b="1" i="0" dirty="0" err="1">
                <a:solidFill>
                  <a:srgbClr val="4B4B4B"/>
                </a:solidFill>
                <a:effectLst/>
                <a:latin typeface="+mj-lt"/>
              </a:rPr>
              <a:t>충청방사선사연합학술대회에서</a:t>
            </a:r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 </a:t>
            </a:r>
            <a:endParaRPr lang="en-US" altLang="ko-KR" sz="1400" b="1" i="0" dirty="0">
              <a:solidFill>
                <a:srgbClr val="4B4B4B"/>
              </a:solidFill>
              <a:effectLst/>
              <a:latin typeface="+mj-lt"/>
            </a:endParaRPr>
          </a:p>
          <a:p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우수 논문상 </a:t>
            </a:r>
            <a:r>
              <a:rPr lang="en-US" altLang="ko-KR" sz="1400" b="1" i="0" spc="0" dirty="0">
                <a:solidFill>
                  <a:srgbClr val="4B4B4B"/>
                </a:solidFill>
                <a:effectLst/>
                <a:latin typeface="+mj-lt"/>
              </a:rPr>
              <a:t>1</a:t>
            </a:r>
            <a:r>
              <a:rPr lang="ko-KR" altLang="en-US" sz="1400" b="1" i="0" dirty="0">
                <a:solidFill>
                  <a:srgbClr val="4B4B4B"/>
                </a:solidFill>
                <a:effectLst/>
                <a:latin typeface="+mj-lt"/>
              </a:rPr>
              <a:t>편을 수상</a:t>
            </a:r>
            <a:endParaRPr lang="en-US" altLang="ko-KR" sz="1400" b="1" i="0" dirty="0">
              <a:solidFill>
                <a:srgbClr val="4B4B4B"/>
              </a:solidFill>
              <a:effectLst/>
              <a:latin typeface="+mj-lt"/>
            </a:endParaRPr>
          </a:p>
          <a:p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en-US" altLang="ko-KR" b="1" dirty="0">
                <a:solidFill>
                  <a:srgbClr val="4B4B4B"/>
                </a:solidFill>
                <a:latin typeface="+mj-lt"/>
              </a:rPr>
              <a:t>2023</a:t>
            </a:r>
            <a:r>
              <a:rPr lang="ko-KR" altLang="en-US" b="1" dirty="0">
                <a:solidFill>
                  <a:srgbClr val="4B4B4B"/>
                </a:solidFill>
                <a:latin typeface="+mj-lt"/>
              </a:rPr>
              <a:t>년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b="1" dirty="0">
                <a:solidFill>
                  <a:srgbClr val="4B4B4B"/>
                </a:solidFill>
                <a:latin typeface="+mj-lt"/>
              </a:rPr>
              <a:t> 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한국방사선학회 우수상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(2023.11.11 </a:t>
            </a:r>
            <a:r>
              <a:rPr lang="ko-KR" altLang="en-US" sz="1400" b="1" dirty="0" err="1">
                <a:solidFill>
                  <a:srgbClr val="4B4B4B"/>
                </a:solidFill>
                <a:latin typeface="+mj-lt"/>
              </a:rPr>
              <a:t>이병갑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 외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3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명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)</a:t>
            </a:r>
          </a:p>
          <a:p>
            <a:r>
              <a:rPr lang="ko-KR" altLang="en-US" sz="1400" b="1" dirty="0" err="1">
                <a:solidFill>
                  <a:srgbClr val="4B4B4B"/>
                </a:solidFill>
                <a:latin typeface="+mj-lt"/>
              </a:rPr>
              <a:t>충청방사선사연합학술제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 우수논문상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(2023.10.14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윤건영 외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3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명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)</a:t>
            </a: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김성호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,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김재석 교수님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SCI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논문 등재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2023.12.31 Correlation of Image Quality according to the Distance of the Magnetic Isocenter) 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en-US" altLang="ko-KR" sz="1400" b="1" dirty="0" err="1">
                <a:solidFill>
                  <a:srgbClr val="4B4B4B"/>
                </a:solidFill>
                <a:latin typeface="+mj-lt"/>
              </a:rPr>
              <a:t>ICCT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 2023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국제학술대회 우수상 수상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(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구원희 외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3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명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,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지도교수 </a:t>
            </a:r>
            <a:r>
              <a:rPr lang="ko-KR" altLang="en-US" sz="1400" b="1" dirty="0" err="1">
                <a:solidFill>
                  <a:srgbClr val="4B4B4B"/>
                </a:solidFill>
                <a:latin typeface="+mj-lt"/>
              </a:rPr>
              <a:t>전민철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)</a:t>
            </a: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대한방사선사협회 춘계학술대회 학술포스터상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( </a:t>
            </a:r>
            <a:r>
              <a:rPr lang="ko-KR" altLang="en-US" sz="1400" b="1" dirty="0" err="1">
                <a:solidFill>
                  <a:srgbClr val="4B4B4B"/>
                </a:solidFill>
                <a:latin typeface="+mj-lt"/>
              </a:rPr>
              <a:t>유하린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 외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3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명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)</a:t>
            </a:r>
          </a:p>
        </p:txBody>
      </p:sp>
      <p:pic>
        <p:nvPicPr>
          <p:cNvPr id="4098" name="Picture 2" descr="https://www.hit.ac.kr/_files/board/20231211/75125eb895c297b3c15b556f7bdb9b45.jpg">
            <a:extLst>
              <a:ext uri="{FF2B5EF4-FFF2-40B4-BE49-F238E27FC236}">
                <a16:creationId xmlns:a16="http://schemas.microsoft.com/office/drawing/2014/main" id="{CD0E2A3F-4E36-4782-83BD-FF4AED397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90" y="1366803"/>
            <a:ext cx="5627123" cy="412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88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134177" y="1347213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의료현장에서 방사선 및 방사성동위원소를 이용한 진단 및 치료에 종사하는 의료기술전문요원을 배출하며 방사선사의 업무 수행에 필요한 심오한 전문교육을 시행하여 양질의 의료서비스를 제공하기 위한 의료팀의 일원으로 교육한다</a:t>
            </a:r>
            <a:r>
              <a:rPr lang="en-US" altLang="ko-KR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67960" y="2567406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031EAA8-7308-4E74-8262-71B80C3528EA}"/>
              </a:ext>
            </a:extLst>
          </p:cNvPr>
          <p:cNvSpPr txBox="1"/>
          <p:nvPr/>
        </p:nvSpPr>
        <p:spPr>
          <a:xfrm>
            <a:off x="1199100" y="2934073"/>
            <a:ext cx="3540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93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2400" b="1" dirty="0">
                <a:solidFill>
                  <a:srgbClr val="FF93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개강 및 총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MT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F6F8A-9F10-4FBC-ABA6-3BB9057F6724}"/>
              </a:ext>
            </a:extLst>
          </p:cNvPr>
          <p:cNvSpPr txBox="1"/>
          <p:nvPr/>
        </p:nvSpPr>
        <p:spPr>
          <a:xfrm>
            <a:off x="1206752" y="3480096"/>
            <a:ext cx="3521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sz="24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중간고사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A5DE431-BDD9-42E4-926E-555C3F221951}"/>
              </a:ext>
            </a:extLst>
          </p:cNvPr>
          <p:cNvSpPr txBox="1"/>
          <p:nvPr/>
        </p:nvSpPr>
        <p:spPr>
          <a:xfrm>
            <a:off x="1180521" y="4041470"/>
            <a:ext cx="3715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체육대회 및 축제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C103895-1DB3-401F-8184-49774250EF10}"/>
              </a:ext>
            </a:extLst>
          </p:cNvPr>
          <p:cNvSpPr txBox="1"/>
          <p:nvPr/>
        </p:nvSpPr>
        <p:spPr>
          <a:xfrm>
            <a:off x="1176844" y="4593402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1F91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ko-KR" altLang="en-US" sz="2400" b="1" dirty="0">
                <a:solidFill>
                  <a:srgbClr val="1F91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기말고사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DCC9E36-1B2A-4514-BA9A-BAF80590BAF0}"/>
              </a:ext>
            </a:extLst>
          </p:cNvPr>
          <p:cNvSpPr txBox="1"/>
          <p:nvPr/>
        </p:nvSpPr>
        <p:spPr>
          <a:xfrm>
            <a:off x="1191110" y="5155174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ko-KR" alt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하계 방학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4085867-0E53-42AF-97D1-22EEA41C09E3}"/>
              </a:ext>
            </a:extLst>
          </p:cNvPr>
          <p:cNvSpPr txBox="1"/>
          <p:nvPr/>
        </p:nvSpPr>
        <p:spPr>
          <a:xfrm>
            <a:off x="6843444" y="2934856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ko-KR" alt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하계 방학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49AF21-ED59-49C0-B9F7-2272C29DEA80}"/>
              </a:ext>
            </a:extLst>
          </p:cNvPr>
          <p:cNvSpPr txBox="1"/>
          <p:nvPr/>
        </p:nvSpPr>
        <p:spPr>
          <a:xfrm>
            <a:off x="6843444" y="3474415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ko-KR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개강 및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FC35B92-1141-4900-9064-86B6EE4190C2}"/>
              </a:ext>
            </a:extLst>
          </p:cNvPr>
          <p:cNvSpPr txBox="1"/>
          <p:nvPr/>
        </p:nvSpPr>
        <p:spPr>
          <a:xfrm>
            <a:off x="6826971" y="4039961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ko-KR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2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중간고사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FFD596E-DC8A-4E83-A7AC-A6F9794CE238}"/>
              </a:ext>
            </a:extLst>
          </p:cNvPr>
          <p:cNvSpPr txBox="1"/>
          <p:nvPr/>
        </p:nvSpPr>
        <p:spPr>
          <a:xfrm>
            <a:off x="6843444" y="4660305"/>
            <a:ext cx="371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ko-KR" altLang="en-US" sz="24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학술제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3DB5303-A6C9-454D-936F-170DB2163DB8}"/>
              </a:ext>
            </a:extLst>
          </p:cNvPr>
          <p:cNvSpPr txBox="1"/>
          <p:nvPr/>
        </p:nvSpPr>
        <p:spPr>
          <a:xfrm>
            <a:off x="6913984" y="5218065"/>
            <a:ext cx="40869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2</a:t>
            </a:r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기말고사</a:t>
            </a:r>
            <a:endParaRPr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2</a:t>
            </a:r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동계 임상실습</a:t>
            </a:r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</a:p>
          <a:p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3</a:t>
            </a:r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국가고시</a:t>
            </a:r>
            <a:endParaRPr lang="en-US" altLang="ko-KR" sz="2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2400" dirty="0"/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872A6D6-DDBC-4275-A4D0-3EF7C3B93EF2}"/>
              </a:ext>
            </a:extLst>
          </p:cNvPr>
          <p:cNvSpPr/>
          <p:nvPr/>
        </p:nvSpPr>
        <p:spPr>
          <a:xfrm>
            <a:off x="2106752" y="2911530"/>
            <a:ext cx="2346914" cy="445916"/>
          </a:xfrm>
          <a:prstGeom prst="round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B941FEB2-B197-4904-B7E4-6907A5EC141F}"/>
              </a:ext>
            </a:extLst>
          </p:cNvPr>
          <p:cNvSpPr/>
          <p:nvPr/>
        </p:nvSpPr>
        <p:spPr>
          <a:xfrm>
            <a:off x="2106752" y="3473359"/>
            <a:ext cx="2346914" cy="445916"/>
          </a:xfrm>
          <a:prstGeom prst="round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793141C7-9FA5-4D17-9AD2-22ADD3B2BE06}"/>
              </a:ext>
            </a:extLst>
          </p:cNvPr>
          <p:cNvSpPr/>
          <p:nvPr/>
        </p:nvSpPr>
        <p:spPr>
          <a:xfrm>
            <a:off x="2106752" y="4064965"/>
            <a:ext cx="2346914" cy="445916"/>
          </a:xfrm>
          <a:prstGeom prst="round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54C1A554-E7E8-4757-9B3C-3A0D3ADEE246}"/>
              </a:ext>
            </a:extLst>
          </p:cNvPr>
          <p:cNvSpPr/>
          <p:nvPr/>
        </p:nvSpPr>
        <p:spPr>
          <a:xfrm>
            <a:off x="2022484" y="4593402"/>
            <a:ext cx="2346914" cy="445916"/>
          </a:xfrm>
          <a:prstGeom prst="round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BFFFDD19-A42A-4815-848D-905485345513}"/>
              </a:ext>
            </a:extLst>
          </p:cNvPr>
          <p:cNvSpPr/>
          <p:nvPr/>
        </p:nvSpPr>
        <p:spPr>
          <a:xfrm>
            <a:off x="2022484" y="5167090"/>
            <a:ext cx="1755335" cy="445916"/>
          </a:xfrm>
          <a:prstGeom prst="roundRect">
            <a:avLst/>
          </a:prstGeom>
          <a:solidFill>
            <a:srgbClr val="FFFF00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41A58175-29E7-4E0D-9D9A-72329BA1CCFE}"/>
              </a:ext>
            </a:extLst>
          </p:cNvPr>
          <p:cNvSpPr/>
          <p:nvPr/>
        </p:nvSpPr>
        <p:spPr>
          <a:xfrm>
            <a:off x="6826971" y="2956376"/>
            <a:ext cx="2532182" cy="445916"/>
          </a:xfrm>
          <a:prstGeom prst="roundRect">
            <a:avLst/>
          </a:prstGeom>
          <a:solidFill>
            <a:srgbClr val="FF3399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8193B64D-7252-4EB4-A783-564A9592DEAD}"/>
              </a:ext>
            </a:extLst>
          </p:cNvPr>
          <p:cNvSpPr/>
          <p:nvPr/>
        </p:nvSpPr>
        <p:spPr>
          <a:xfrm>
            <a:off x="6860601" y="3497950"/>
            <a:ext cx="2679996" cy="445916"/>
          </a:xfrm>
          <a:prstGeom prst="roundRect">
            <a:avLst/>
          </a:prstGeom>
          <a:solidFill>
            <a:srgbClr val="FF3399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686B5644-88F4-495D-9DFC-B82A3E91F1CF}"/>
              </a:ext>
            </a:extLst>
          </p:cNvPr>
          <p:cNvSpPr/>
          <p:nvPr/>
        </p:nvSpPr>
        <p:spPr>
          <a:xfrm>
            <a:off x="6860600" y="4030004"/>
            <a:ext cx="3285859" cy="445916"/>
          </a:xfrm>
          <a:prstGeom prst="roundRect">
            <a:avLst/>
          </a:prstGeom>
          <a:solidFill>
            <a:srgbClr val="FF3399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5734C223-9ECD-4207-A29E-90AEB46C5140}"/>
              </a:ext>
            </a:extLst>
          </p:cNvPr>
          <p:cNvSpPr/>
          <p:nvPr/>
        </p:nvSpPr>
        <p:spPr>
          <a:xfrm>
            <a:off x="6810291" y="4556153"/>
            <a:ext cx="3685331" cy="1741311"/>
          </a:xfrm>
          <a:prstGeom prst="roundRect">
            <a:avLst/>
          </a:prstGeom>
          <a:solidFill>
            <a:srgbClr val="FF3399">
              <a:alpha val="4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222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7" grpId="0" animBg="1"/>
      <p:bldP spid="33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134177" y="1347213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창의적 사고 중심의</a:t>
            </a:r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 방사선 인재 양성</a:t>
            </a:r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3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b="1" dirty="0">
                <a:solidFill>
                  <a:schemeClr val="bg2">
                    <a:lumMod val="50000"/>
                  </a:schemeClr>
                </a:solidFill>
              </a:rPr>
              <a:t>첨단화된 의료현장에서 방사선 기술을 수행할 수 있는 차별화된 지식과 기술력을 갖춘</a:t>
            </a:r>
            <a:br>
              <a:rPr lang="ko-KR" altLang="en-US" sz="32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ko-KR" altLang="en-US" b="1" dirty="0">
                <a:solidFill>
                  <a:schemeClr val="bg2">
                    <a:lumMod val="50000"/>
                  </a:schemeClr>
                </a:solidFill>
              </a:rPr>
              <a:t>방사선사 양성을 위해 의료현장에서 요구되는 전문기술을 집중교육하고</a:t>
            </a:r>
            <a:br>
              <a:rPr lang="ko-KR" altLang="en-US" sz="32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ko-KR" altLang="en-US" b="1" dirty="0">
                <a:solidFill>
                  <a:schemeClr val="bg2">
                    <a:lumMod val="50000"/>
                  </a:schemeClr>
                </a:solidFill>
              </a:rPr>
              <a:t>창의성과 </a:t>
            </a:r>
            <a:r>
              <a:rPr lang="ko-KR" altLang="en-US" b="1" dirty="0" err="1">
                <a:solidFill>
                  <a:schemeClr val="bg2">
                    <a:lumMod val="50000"/>
                  </a:schemeClr>
                </a:solidFill>
              </a:rPr>
              <a:t>응용성</a:t>
            </a:r>
            <a:r>
              <a:rPr lang="ko-KR" altLang="en-US" b="1" dirty="0">
                <a:solidFill>
                  <a:schemeClr val="bg2">
                    <a:lumMod val="50000"/>
                  </a:schemeClr>
                </a:solidFill>
              </a:rPr>
              <a:t> 중심의 현장 적응력이 높은 특성화된 방사선사를 양성한다</a:t>
            </a:r>
            <a:r>
              <a:rPr lang="en-US" altLang="ko-KR" b="1" dirty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ko-KR" altLang="en-US" sz="3200" dirty="0">
              <a:solidFill>
                <a:schemeClr val="bg2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53813" y="1800203"/>
            <a:ext cx="9227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방사선과 </a:t>
            </a:r>
            <a:r>
              <a:rPr lang="en-US" altLang="ko-KR" sz="28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(Dept. of Radiological Technology)</a:t>
            </a:r>
            <a:endParaRPr lang="ko-KR" altLang="en-US" sz="28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67960" y="2567406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8084736B-FCBD-4F64-9CAA-E7AB1883C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2556" y="2885652"/>
            <a:ext cx="1883375" cy="1886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5097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032478" y="1525943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F6F8A-9F10-4FBC-ABA6-3BB9057F6724}"/>
              </a:ext>
            </a:extLst>
          </p:cNvPr>
          <p:cNvSpPr txBox="1"/>
          <p:nvPr/>
        </p:nvSpPr>
        <p:spPr>
          <a:xfrm>
            <a:off x="3559161" y="2893460"/>
            <a:ext cx="18899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393</a:t>
            </a:r>
            <a:r>
              <a:rPr lang="ko-KR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  </a:t>
            </a:r>
            <a:endParaRPr lang="en-US" altLang="ko-KR" sz="4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C103895-1DB3-401F-8184-49774250EF10}"/>
              </a:ext>
            </a:extLst>
          </p:cNvPr>
          <p:cNvSpPr txBox="1"/>
          <p:nvPr/>
        </p:nvSpPr>
        <p:spPr>
          <a:xfrm>
            <a:off x="3787095" y="4864123"/>
            <a:ext cx="126969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4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ko-KR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</a:t>
            </a:r>
            <a:endParaRPr lang="en-US" altLang="ko-KR" sz="44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DCC9E36-1B2A-4514-BA9A-BAF80590BAF0}"/>
              </a:ext>
            </a:extLst>
          </p:cNvPr>
          <p:cNvSpPr txBox="1"/>
          <p:nvPr/>
        </p:nvSpPr>
        <p:spPr>
          <a:xfrm>
            <a:off x="8742165" y="4997469"/>
            <a:ext cx="21233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89%</a:t>
            </a:r>
          </a:p>
          <a:p>
            <a:pPr marL="457200" indent="-457200">
              <a:buAutoNum type="arabicPlain" startAt="2023"/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84%</a:t>
            </a:r>
          </a:p>
          <a:p>
            <a:pPr marL="457200" indent="-457200">
              <a:buAutoNum type="arabicPlain" startAt="2023"/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89%</a:t>
            </a:r>
          </a:p>
          <a:p>
            <a:endParaRPr lang="ko-KR" alt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AE13E7C-598A-417C-8F95-1838938184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025" y="2526123"/>
            <a:ext cx="1379071" cy="137907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AE3EF7D-A6BC-490F-A788-9498734AA7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818" y="1908496"/>
            <a:ext cx="2123390" cy="21233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4E1EE0-D144-4A3E-9E46-BF6F5880F863}"/>
              </a:ext>
            </a:extLst>
          </p:cNvPr>
          <p:cNvSpPr txBox="1"/>
          <p:nvPr/>
        </p:nvSpPr>
        <p:spPr>
          <a:xfrm>
            <a:off x="8259640" y="2662011"/>
            <a:ext cx="2645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5734</a:t>
            </a:r>
            <a:r>
              <a:rPr lang="ko-KR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438601F-794C-47E4-B72C-CA8B312B52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388" y="4482615"/>
            <a:ext cx="1705446" cy="17054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FF645D4-0393-49DA-A919-DB95579D49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122" y="4541461"/>
            <a:ext cx="1946782" cy="194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23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134177" y="1347213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국가기술 면허증</a:t>
            </a: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67960" y="2567406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3" name="그래픽 2" descr="모니터">
            <a:extLst>
              <a:ext uri="{FF2B5EF4-FFF2-40B4-BE49-F238E27FC236}">
                <a16:creationId xmlns:a16="http://schemas.microsoft.com/office/drawing/2014/main" id="{B7B1E8AA-9BE5-4DBC-8F15-B37CB2FE3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54714" y="2916023"/>
            <a:ext cx="2994540" cy="2994540"/>
          </a:xfrm>
          <a:prstGeom prst="rect">
            <a:avLst/>
          </a:prstGeom>
        </p:spPr>
      </p:pic>
      <p:pic>
        <p:nvPicPr>
          <p:cNvPr id="26" name="그래픽 25" descr="모니터">
            <a:extLst>
              <a:ext uri="{FF2B5EF4-FFF2-40B4-BE49-F238E27FC236}">
                <a16:creationId xmlns:a16="http://schemas.microsoft.com/office/drawing/2014/main" id="{251EAE23-2789-49B5-80F0-FC748C49D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92910" y="2885652"/>
            <a:ext cx="2994540" cy="2994540"/>
          </a:xfrm>
          <a:prstGeom prst="rect">
            <a:avLst/>
          </a:prstGeom>
        </p:spPr>
      </p:pic>
      <p:pic>
        <p:nvPicPr>
          <p:cNvPr id="27" name="그래픽 26" descr="모니터">
            <a:extLst>
              <a:ext uri="{FF2B5EF4-FFF2-40B4-BE49-F238E27FC236}">
                <a16:creationId xmlns:a16="http://schemas.microsoft.com/office/drawing/2014/main" id="{0BDC3892-AFDE-4A18-91BF-91E737B19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54832" y="2855207"/>
            <a:ext cx="2994540" cy="299454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3CCB85B-FF2C-4404-83C5-4A317959C377}"/>
              </a:ext>
            </a:extLst>
          </p:cNvPr>
          <p:cNvSpPr/>
          <p:nvPr/>
        </p:nvSpPr>
        <p:spPr>
          <a:xfrm>
            <a:off x="1913242" y="4043961"/>
            <a:ext cx="1877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>
                <a:solidFill>
                  <a:srgbClr val="00B0F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방사선사 면허증</a:t>
            </a:r>
            <a:endParaRPr lang="ko-KR" altLang="en-US" dirty="0">
              <a:solidFill>
                <a:srgbClr val="00B0F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287602D7-FBDA-41D2-8160-99E4538D3A33}"/>
              </a:ext>
            </a:extLst>
          </p:cNvPr>
          <p:cNvSpPr/>
          <p:nvPr/>
        </p:nvSpPr>
        <p:spPr>
          <a:xfrm>
            <a:off x="5120360" y="3766962"/>
            <a:ext cx="18774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F49624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방사성동위원소 취급자 일반면허 및 감독자 면허</a:t>
            </a:r>
            <a:endParaRPr lang="ko-KR" altLang="en-US" dirty="0">
              <a:solidFill>
                <a:srgbClr val="F49624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386DC9CF-4727-4287-B011-920152964CE0}"/>
              </a:ext>
            </a:extLst>
          </p:cNvPr>
          <p:cNvSpPr/>
          <p:nvPr/>
        </p:nvSpPr>
        <p:spPr>
          <a:xfrm>
            <a:off x="8701885" y="3757417"/>
            <a:ext cx="15768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방사선 </a:t>
            </a:r>
            <a:endParaRPr lang="en-US" altLang="ko-KR" b="1" dirty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b="1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비파괴검사 </a:t>
            </a:r>
            <a:endParaRPr lang="en-US" altLang="ko-KR" b="1" dirty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b="1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산업기사</a:t>
            </a:r>
            <a:endParaRPr lang="ko-KR" altLang="en-US" dirty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C7324FAE-5638-41DC-A66F-8468E17F50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880" y="1557337"/>
            <a:ext cx="7664964" cy="459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83976" y="1480633"/>
            <a:ext cx="12108023" cy="53027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커리어 패스</a:t>
            </a: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67960" y="2567406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F5B34A31-8A74-47F9-A876-25350405C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80" y="3063782"/>
            <a:ext cx="11835644" cy="335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92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83976" y="1480633"/>
            <a:ext cx="12108023" cy="53027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커리어 패스</a:t>
            </a: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67960" y="2567406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EC4AD4C7-AC81-46E3-BB48-E9666447D5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26" y="3241026"/>
            <a:ext cx="11856097" cy="286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5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98350" y="4726153"/>
            <a:ext cx="11773173" cy="22057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홈페이지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https://www.hit.ac.kr/radiation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45393" y="2863083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5EC18E07-2BA7-4A2D-811F-C3366BF4B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50" y="3067616"/>
            <a:ext cx="11993649" cy="65731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75E9E301-BB46-4087-9DFD-0A1E69C1E376}"/>
              </a:ext>
            </a:extLst>
          </p:cNvPr>
          <p:cNvSpPr/>
          <p:nvPr/>
        </p:nvSpPr>
        <p:spPr>
          <a:xfrm>
            <a:off x="276809" y="3958945"/>
            <a:ext cx="75329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학과 미디어 입니다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 (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여러분들의 세상입니다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.)</a:t>
            </a:r>
            <a:endParaRPr lang="en-US" altLang="ko-KR" sz="2400" b="0" i="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hlinkClick r:id="rId4"/>
            <a:extLst>
              <a:ext uri="{FF2B5EF4-FFF2-40B4-BE49-F238E27FC236}">
                <a16:creationId xmlns:a16="http://schemas.microsoft.com/office/drawing/2014/main" id="{CFF4C48D-A496-449E-9B61-04A04A1985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211"/>
          <a:stretch/>
        </p:blipFill>
        <p:spPr>
          <a:xfrm>
            <a:off x="746790" y="5152729"/>
            <a:ext cx="4479300" cy="881947"/>
          </a:xfrm>
          <a:prstGeom prst="rect">
            <a:avLst/>
          </a:prstGeom>
        </p:spPr>
      </p:pic>
      <p:pic>
        <p:nvPicPr>
          <p:cNvPr id="7" name="그림 6">
            <a:hlinkClick r:id="rId6"/>
            <a:extLst>
              <a:ext uri="{FF2B5EF4-FFF2-40B4-BE49-F238E27FC236}">
                <a16:creationId xmlns:a16="http://schemas.microsoft.com/office/drawing/2014/main" id="{3643C91E-D870-41B3-9B8D-269C1F7124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6969" y="5234259"/>
            <a:ext cx="5025385" cy="676304"/>
          </a:xfrm>
          <a:prstGeom prst="rect">
            <a:avLst/>
          </a:prstGeom>
        </p:spPr>
      </p:pic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58D442E2-CE2E-4563-B0B5-189BBA659B27}"/>
              </a:ext>
            </a:extLst>
          </p:cNvPr>
          <p:cNvSpPr/>
          <p:nvPr/>
        </p:nvSpPr>
        <p:spPr>
          <a:xfrm>
            <a:off x="7035283" y="5347917"/>
            <a:ext cx="242596" cy="3997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B546E9-3A91-4695-844D-99A06464E997}"/>
              </a:ext>
            </a:extLst>
          </p:cNvPr>
          <p:cNvSpPr txBox="1"/>
          <p:nvPr/>
        </p:nvSpPr>
        <p:spPr>
          <a:xfrm>
            <a:off x="6932647" y="5251001"/>
            <a:ext cx="363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3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6285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41162" y="1500717"/>
            <a:ext cx="12108023" cy="53027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633275"/>
            <a:ext cx="9227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홈페이지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https://www.hit.ac.kr/radiation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45393" y="2863083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5EC18E07-2BA7-4A2D-811F-C3366BF4B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350" y="3067616"/>
            <a:ext cx="11993649" cy="65731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4B21F09-831D-4C82-9A35-15F1B8314F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287"/>
          <a:stretch/>
        </p:blipFill>
        <p:spPr>
          <a:xfrm>
            <a:off x="292053" y="4152076"/>
            <a:ext cx="3323828" cy="971686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9A0243C-5D1D-4E19-8968-2EE61609B942}"/>
              </a:ext>
            </a:extLst>
          </p:cNvPr>
          <p:cNvSpPr/>
          <p:nvPr/>
        </p:nvSpPr>
        <p:spPr>
          <a:xfrm>
            <a:off x="1656752" y="3981858"/>
            <a:ext cx="1875454" cy="1141904"/>
          </a:xfrm>
          <a:prstGeom prst="roundRect">
            <a:avLst/>
          </a:prstGeom>
          <a:noFill/>
          <a:ln w="7620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AA21A3C-9332-49F1-9B86-CA21D6A845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6772" y="3929465"/>
            <a:ext cx="3647733" cy="274399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B10F43B-12A1-4944-B6BB-9E1F37469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8835" y="3958945"/>
            <a:ext cx="2601998" cy="281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855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17353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 및 행사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5090" y="1555282"/>
            <a:ext cx="12108023" cy="53027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45393" y="1524370"/>
            <a:ext cx="9227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홈페이지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https://www.hit.ac.kr/radiation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445393" y="2863083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5EC18E07-2BA7-4A2D-811F-C3366BF4B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350" y="3067616"/>
            <a:ext cx="11993649" cy="657317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9A0243C-5D1D-4E19-8968-2EE61609B942}"/>
              </a:ext>
            </a:extLst>
          </p:cNvPr>
          <p:cNvSpPr/>
          <p:nvPr/>
        </p:nvSpPr>
        <p:spPr>
          <a:xfrm>
            <a:off x="243166" y="3919970"/>
            <a:ext cx="3459406" cy="746613"/>
          </a:xfrm>
          <a:prstGeom prst="roundRect">
            <a:avLst/>
          </a:prstGeom>
          <a:noFill/>
          <a:ln w="7620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72F6A52-71A3-4E07-BD26-E16D15F967DB}"/>
              </a:ext>
            </a:extLst>
          </p:cNvPr>
          <p:cNvSpPr/>
          <p:nvPr/>
        </p:nvSpPr>
        <p:spPr>
          <a:xfrm>
            <a:off x="395511" y="3998845"/>
            <a:ext cx="3154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갤러리</a:t>
            </a:r>
          </a:p>
          <a:p>
            <a:r>
              <a:rPr lang="ko-KR" altLang="en-US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학과의 주요행사 및 모습입니다</a:t>
            </a:r>
            <a:r>
              <a:rPr lang="en-US" altLang="ko-KR" sz="16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en-US" altLang="ko-KR" sz="1600" b="0" i="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0B07002-CFFD-4DD4-8963-2CCE1E231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4917" y="3826829"/>
            <a:ext cx="4037025" cy="25151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2E29BC4-1C37-45DE-8357-E6C837295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2402" y="4375417"/>
            <a:ext cx="3826432" cy="197976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5739DAC-D264-425F-951C-A033D0C2D3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2402" y="3865983"/>
            <a:ext cx="3826432" cy="46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39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및 학생회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홍보영상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C19060B-5A67-4C0C-8777-14698BBAB28E}"/>
              </a:ext>
            </a:extLst>
          </p:cNvPr>
          <p:cNvSpPr/>
          <p:nvPr/>
        </p:nvSpPr>
        <p:spPr>
          <a:xfrm>
            <a:off x="1097280" y="1318147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9FF7D365-C98C-4A88-8918-F1EEA07513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599" y="1673533"/>
            <a:ext cx="6715007" cy="438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070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학생회장 인사말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60583" y="4220307"/>
            <a:ext cx="1310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0">
              <a:defRPr/>
            </a:pPr>
            <a:r>
              <a:rPr lang="ko-KR" altLang="en-US" sz="2000" b="1" kern="0" dirty="0"/>
              <a:t>황 희 수</a:t>
            </a:r>
            <a:endParaRPr lang="en-US" altLang="ko-KR" sz="2000" kern="0" dirty="0"/>
          </a:p>
        </p:txBody>
      </p:sp>
      <p:pic>
        <p:nvPicPr>
          <p:cNvPr id="12" name="그림 11" descr="KakaoTalk_20240205_2059550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1308" y="1600201"/>
            <a:ext cx="1954209" cy="243546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09192" y="1556244"/>
            <a:ext cx="8774723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latin typeface="+mj-lt"/>
              </a:rPr>
              <a:t>안녕하십니까</a:t>
            </a:r>
            <a:r>
              <a:rPr lang="en-US" altLang="ko-KR" sz="1500" b="1" dirty="0">
                <a:latin typeface="+mj-lt"/>
              </a:rPr>
              <a:t> 2024</a:t>
            </a:r>
            <a:r>
              <a:rPr lang="ko-KR" altLang="en-US" sz="1500" b="1" dirty="0">
                <a:latin typeface="+mj-lt"/>
              </a:rPr>
              <a:t>학년도</a:t>
            </a:r>
            <a:r>
              <a:rPr lang="en-US" altLang="ko-KR" sz="1500" b="1" dirty="0">
                <a:latin typeface="+mj-lt"/>
              </a:rPr>
              <a:t> </a:t>
            </a:r>
            <a:r>
              <a:rPr lang="ko-KR" altLang="en-US" sz="1500" b="1" dirty="0">
                <a:latin typeface="+mj-lt"/>
              </a:rPr>
              <a:t>신입생 여러분들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저는 </a:t>
            </a:r>
            <a:r>
              <a:rPr lang="en-US" altLang="ko-KR" sz="1500" b="1" dirty="0">
                <a:latin typeface="+mj-lt"/>
              </a:rPr>
              <a:t>2023</a:t>
            </a:r>
            <a:r>
              <a:rPr lang="ko-KR" altLang="en-US" sz="1500" b="1" dirty="0">
                <a:latin typeface="+mj-lt"/>
              </a:rPr>
              <a:t>학년도</a:t>
            </a:r>
            <a:r>
              <a:rPr lang="en-US" altLang="ko-KR" sz="1500" b="1" dirty="0">
                <a:latin typeface="+mj-lt"/>
              </a:rPr>
              <a:t> </a:t>
            </a:r>
            <a:r>
              <a:rPr lang="ko-KR" altLang="en-US" sz="1500" b="1" dirty="0">
                <a:latin typeface="+mj-lt"/>
              </a:rPr>
              <a:t>대전보건대학교 방사선의과학대학 방사선</a:t>
            </a:r>
            <a:r>
              <a:rPr lang="en-US" altLang="ko-KR" sz="1500" b="1" dirty="0">
                <a:latin typeface="+mj-lt"/>
              </a:rPr>
              <a:t>(</a:t>
            </a:r>
            <a:r>
              <a:rPr lang="ko-KR" altLang="en-US" sz="1500" b="1" dirty="0">
                <a:latin typeface="+mj-lt"/>
              </a:rPr>
              <a:t>학</a:t>
            </a:r>
            <a:r>
              <a:rPr lang="en-US" altLang="ko-KR" sz="1500" b="1" dirty="0">
                <a:latin typeface="+mj-lt"/>
              </a:rPr>
              <a:t>)</a:t>
            </a:r>
            <a:r>
              <a:rPr lang="ko-KR" altLang="en-US" sz="1500" b="1" dirty="0">
                <a:latin typeface="+mj-lt"/>
              </a:rPr>
              <a:t>과 학생회장 황희수입니다</a:t>
            </a:r>
            <a:r>
              <a:rPr lang="en-US" altLang="ko-KR" sz="1500" b="1" dirty="0">
                <a:latin typeface="+mj-lt"/>
              </a:rPr>
              <a:t>.</a:t>
            </a: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우선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중부권 최초 마이스터 기술석사과정을 정식 승인 받은 혁신과 비전을 가진 대전보건대학교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방사선의과학대학 방사선</a:t>
            </a:r>
            <a:r>
              <a:rPr lang="en-US" altLang="ko-KR" sz="1500" b="1" dirty="0">
                <a:latin typeface="+mj-lt"/>
              </a:rPr>
              <a:t>(</a:t>
            </a:r>
            <a:r>
              <a:rPr lang="ko-KR" altLang="en-US" sz="1500" b="1" dirty="0">
                <a:latin typeface="+mj-lt"/>
              </a:rPr>
              <a:t>학</a:t>
            </a:r>
            <a:r>
              <a:rPr lang="en-US" altLang="ko-KR" sz="1500" b="1" dirty="0">
                <a:latin typeface="+mj-lt"/>
              </a:rPr>
              <a:t>)</a:t>
            </a:r>
            <a:r>
              <a:rPr lang="ko-KR" altLang="en-US" sz="1500" b="1" dirty="0">
                <a:latin typeface="+mj-lt"/>
              </a:rPr>
              <a:t>과에 입학하신 신입생 여러분들에게</a:t>
            </a:r>
            <a:r>
              <a:rPr lang="en-US" altLang="ko-KR" sz="1500" b="1" dirty="0">
                <a:latin typeface="+mj-lt"/>
              </a:rPr>
              <a:t> </a:t>
            </a:r>
            <a:r>
              <a:rPr lang="ko-KR" altLang="en-US" sz="1500" b="1" dirty="0">
                <a:latin typeface="+mj-lt"/>
              </a:rPr>
              <a:t>축하와 환영의 인사말을 전합니다</a:t>
            </a:r>
            <a:r>
              <a:rPr lang="en-US" altLang="ko-KR" sz="1500" b="1" dirty="0">
                <a:latin typeface="+mj-lt"/>
              </a:rPr>
              <a:t>.</a:t>
            </a: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대학 생활은 도전의 시작입니다</a:t>
            </a:r>
            <a:r>
              <a:rPr lang="en-US" altLang="ko-KR" sz="1500" b="1" dirty="0">
                <a:latin typeface="+mj-lt"/>
              </a:rPr>
              <a:t>. </a:t>
            </a:r>
            <a:r>
              <a:rPr lang="ko-KR" altLang="en-US" sz="1500" b="1" dirty="0">
                <a:latin typeface="+mj-lt"/>
              </a:rPr>
              <a:t>새로운 지식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새로운 환경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새로운 관계를 통해 즐거움과 소중한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추억을 쌓아가실 수 있을 것입니다</a:t>
            </a:r>
            <a:r>
              <a:rPr lang="en-US" altLang="ko-KR" sz="1500" b="1" dirty="0">
                <a:latin typeface="+mj-lt"/>
              </a:rPr>
              <a:t>. </a:t>
            </a:r>
            <a:r>
              <a:rPr lang="ko-KR" altLang="en-US" sz="1500" b="1" dirty="0">
                <a:latin typeface="+mj-lt"/>
              </a:rPr>
              <a:t>새로운 도전을 두려워하지 말고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열린 마음으로 다가가 주시기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바랍니다</a:t>
            </a:r>
            <a:r>
              <a:rPr lang="en-US" altLang="ko-KR" sz="1500" b="1" dirty="0">
                <a:latin typeface="+mj-lt"/>
              </a:rPr>
              <a:t>. </a:t>
            </a:r>
            <a:r>
              <a:rPr lang="ko-KR" altLang="en-US" sz="1500" b="1" dirty="0">
                <a:latin typeface="+mj-lt"/>
              </a:rPr>
              <a:t>대전보건대학교 방사선의과학대학 방사선</a:t>
            </a:r>
            <a:r>
              <a:rPr lang="en-US" altLang="ko-KR" sz="1500" b="1" dirty="0">
                <a:latin typeface="+mj-lt"/>
              </a:rPr>
              <a:t>(</a:t>
            </a:r>
            <a:r>
              <a:rPr lang="ko-KR" altLang="en-US" sz="1500" b="1" dirty="0">
                <a:latin typeface="+mj-lt"/>
              </a:rPr>
              <a:t>학</a:t>
            </a:r>
            <a:r>
              <a:rPr lang="en-US" altLang="ko-KR" sz="1500" b="1" dirty="0">
                <a:latin typeface="+mj-lt"/>
              </a:rPr>
              <a:t>)</a:t>
            </a:r>
            <a:r>
              <a:rPr lang="ko-KR" altLang="en-US" sz="1500" b="1" dirty="0">
                <a:latin typeface="+mj-lt"/>
              </a:rPr>
              <a:t>과는혁신적인 교육과 함께 풍부한 경험을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제공하는 곳이며</a:t>
            </a:r>
            <a:r>
              <a:rPr lang="en-US" altLang="ko-KR" sz="1500" b="1" dirty="0">
                <a:latin typeface="+mj-lt"/>
              </a:rPr>
              <a:t>,</a:t>
            </a:r>
            <a:r>
              <a:rPr lang="ko-KR" altLang="en-US" sz="1500" b="1" dirty="0">
                <a:latin typeface="+mj-lt"/>
              </a:rPr>
              <a:t> 여러분이 이 곳에서 꿈과 목표를 향해 나아갈</a:t>
            </a:r>
            <a:r>
              <a:rPr lang="en-US" altLang="ko-KR" sz="1500" b="1" dirty="0">
                <a:latin typeface="+mj-lt"/>
              </a:rPr>
              <a:t> </a:t>
            </a:r>
            <a:r>
              <a:rPr lang="ko-KR" altLang="en-US" sz="1500" b="1" dirty="0">
                <a:latin typeface="+mj-lt"/>
              </a:rPr>
              <a:t>때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학생회는 여러분을 지원하고 함께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성장할 동반자가 되겠습니다</a:t>
            </a:r>
            <a:r>
              <a:rPr lang="en-US" altLang="ko-KR" sz="1500" b="1" dirty="0">
                <a:latin typeface="+mj-lt"/>
              </a:rPr>
              <a:t>. </a:t>
            </a:r>
            <a:r>
              <a:rPr lang="ko-KR" altLang="en-US" sz="1500" b="1" dirty="0">
                <a:latin typeface="+mj-lt"/>
              </a:rPr>
              <a:t>신입생 여러분의 대학 생활이 풍요롭고 의미있는 시간으로 가득하길 </a:t>
            </a:r>
            <a:endParaRPr lang="en-US" altLang="ko-KR" sz="1500" b="1" dirty="0">
              <a:latin typeface="+mj-lt"/>
            </a:endParaRPr>
          </a:p>
          <a:p>
            <a:endParaRPr lang="en-US" altLang="ko-KR" sz="1500" b="1" dirty="0">
              <a:latin typeface="+mj-lt"/>
            </a:endParaRPr>
          </a:p>
          <a:p>
            <a:r>
              <a:rPr lang="ko-KR" altLang="en-US" sz="1500" b="1" dirty="0">
                <a:latin typeface="+mj-lt"/>
              </a:rPr>
              <a:t>기원하며</a:t>
            </a:r>
            <a:r>
              <a:rPr lang="en-US" altLang="ko-KR" sz="1500" b="1" dirty="0">
                <a:latin typeface="+mj-lt"/>
              </a:rPr>
              <a:t>, </a:t>
            </a:r>
            <a:r>
              <a:rPr lang="ko-KR" altLang="en-US" sz="1500" b="1" dirty="0">
                <a:latin typeface="+mj-lt"/>
              </a:rPr>
              <a:t>대전보건대학교 방사선의과학대학 방사선</a:t>
            </a:r>
            <a:r>
              <a:rPr lang="en-US" altLang="ko-KR" sz="1500" b="1" dirty="0">
                <a:latin typeface="+mj-lt"/>
              </a:rPr>
              <a:t>(</a:t>
            </a:r>
            <a:r>
              <a:rPr lang="ko-KR" altLang="en-US" sz="1500" b="1" dirty="0">
                <a:latin typeface="+mj-lt"/>
              </a:rPr>
              <a:t>학</a:t>
            </a:r>
            <a:r>
              <a:rPr lang="en-US" altLang="ko-KR" sz="1500" b="1" dirty="0">
                <a:latin typeface="+mj-lt"/>
              </a:rPr>
              <a:t>)</a:t>
            </a:r>
            <a:r>
              <a:rPr lang="ko-KR" altLang="en-US" sz="1500" b="1" dirty="0">
                <a:latin typeface="+mj-lt"/>
              </a:rPr>
              <a:t>과의 입학을 진심으로 환영합니다</a:t>
            </a:r>
            <a:r>
              <a:rPr lang="en-US" altLang="ko-KR" sz="1500" b="1" dirty="0">
                <a:latin typeface="+mj-l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9329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학과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1105699" y="1454157"/>
            <a:ext cx="9923646" cy="509914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CDC20-6078-451C-9947-F369B6CBB0EC}"/>
              </a:ext>
            </a:extLst>
          </p:cNvPr>
          <p:cNvSpPr txBox="1"/>
          <p:nvPr/>
        </p:nvSpPr>
        <p:spPr>
          <a:xfrm>
            <a:off x="1453813" y="1602549"/>
            <a:ext cx="9227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♥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학생회 임원들의 역할</a:t>
            </a:r>
            <a:r>
              <a: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♥</a:t>
            </a: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F97637D-6240-4A79-9834-D8C1BAF1E4EA}"/>
              </a:ext>
            </a:extLst>
          </p:cNvPr>
          <p:cNvCxnSpPr>
            <a:cxnSpLocks/>
          </p:cNvCxnSpPr>
          <p:nvPr/>
        </p:nvCxnSpPr>
        <p:spPr>
          <a:xfrm>
            <a:off x="1341079" y="2172770"/>
            <a:ext cx="9204852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031EAA8-7308-4E74-8262-71B80C3528EA}"/>
              </a:ext>
            </a:extLst>
          </p:cNvPr>
          <p:cNvSpPr txBox="1"/>
          <p:nvPr/>
        </p:nvSpPr>
        <p:spPr>
          <a:xfrm>
            <a:off x="1692513" y="2592859"/>
            <a:ext cx="45689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학회장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학과의 모든 일을 총괄하며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학생들의 귀여운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부학회장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학회장 다음으로 심심할 때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부려먹는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총무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돈 걷고 돈 쓰고 돈 정리하고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돈 계산하는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학술부장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학술제를 위해 논문편집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학술제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전체 진행 준비 등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학술제를 위한 진심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3DB5303-A6C9-454D-936F-170DB2163DB8}"/>
              </a:ext>
            </a:extLst>
          </p:cNvPr>
          <p:cNvSpPr txBox="1"/>
          <p:nvPr/>
        </p:nvSpPr>
        <p:spPr>
          <a:xfrm>
            <a:off x="6112267" y="2846820"/>
            <a:ext cx="45689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홍보부장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방사선과 홍보에 최선을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다하며 사진 찍고 영상을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만드는 미디어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사회부장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학과 행사에 사회를 도맡아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진행하는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비쥬얼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체육부장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체육대회를 주관하며 체력이                              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좋고 술도 잘 먹는 노가다 노예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7146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3256430" y="1246376"/>
            <a:ext cx="59614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r>
              <a:rPr lang="en-US" altLang="ko-KR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Hit-Radiography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E3C7D09-E666-4449-B5DF-F2442F889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198" y="2614401"/>
            <a:ext cx="4095921" cy="3908481"/>
          </a:xfrm>
          <a:prstGeom prst="rect">
            <a:avLst/>
          </a:prstGeom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9" y="2254294"/>
            <a:ext cx="5597202" cy="42685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679024" y="2421709"/>
            <a:ext cx="55190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kern="0" spc="0" dirty="0">
                <a:solidFill>
                  <a:srgbClr val="000000"/>
                </a:solidFill>
                <a:effectLst/>
                <a:latin typeface="+mn-ea"/>
              </a:rPr>
              <a:t>X-ray, CT, MRI, </a:t>
            </a:r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초음파 등 낯설고 어려운</a:t>
            </a:r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 </a:t>
            </a:r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영상의학을 창의적인 시각으로 접근하여 </a:t>
            </a:r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보다 쉽고 재미있게 바라볼 수 있습니다</a:t>
            </a:r>
            <a:r>
              <a:rPr lang="en-US" altLang="ko-KR" sz="2000" b="1" kern="0" spc="0" dirty="0">
                <a:solidFill>
                  <a:srgbClr val="000000"/>
                </a:solidFill>
                <a:effectLst/>
                <a:latin typeface="+mn-ea"/>
              </a:rPr>
              <a:t>.</a:t>
            </a:r>
          </a:p>
          <a:p>
            <a:pPr algn="ctr"/>
            <a:r>
              <a:rPr lang="en-US" altLang="ko-KR" sz="2000" b="1" kern="0" spc="0" dirty="0">
                <a:solidFill>
                  <a:srgbClr val="000000"/>
                </a:solidFill>
                <a:effectLst/>
                <a:latin typeface="+mn-ea"/>
              </a:rPr>
              <a:t> </a:t>
            </a: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또한 이러한 영상의학에</a:t>
            </a:r>
            <a:r>
              <a:rPr lang="en-US" altLang="ko-KR" sz="2000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대해 공부할 수 </a:t>
            </a:r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있도록 산업체에 방문하여 방사선사 선생님께</a:t>
            </a:r>
            <a:endParaRPr lang="en-US" altLang="ko-KR" sz="2000" b="1" kern="0" dirty="0">
              <a:solidFill>
                <a:srgbClr val="000000"/>
              </a:solidFill>
              <a:latin typeface="+mn-ea"/>
            </a:endParaRP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+mn-ea"/>
              </a:rPr>
              <a:t> 직접 지도를 받을 수 있습니다</a:t>
            </a:r>
            <a:r>
              <a:rPr lang="en-US" altLang="ko-KR" sz="2000" b="1" kern="0" spc="0" dirty="0">
                <a:solidFill>
                  <a:srgbClr val="000000"/>
                </a:solidFill>
                <a:effectLst/>
                <a:latin typeface="+mn-ea"/>
              </a:rPr>
              <a:t>.</a:t>
            </a: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담당교수님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이원정 교수님</a:t>
            </a: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A22205C-7845-47B5-981C-EB153EB42EB2}"/>
              </a:ext>
            </a:extLst>
          </p:cNvPr>
          <p:cNvSpPr/>
          <p:nvPr/>
        </p:nvSpPr>
        <p:spPr>
          <a:xfrm>
            <a:off x="7599285" y="4305670"/>
            <a:ext cx="2618913" cy="275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6502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4331190" y="1191455"/>
            <a:ext cx="3472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 </a:t>
            </a:r>
            <a:r>
              <a:rPr lang="en-US" altLang="ko-KR" sz="4800" b="1" kern="0" dirty="0">
                <a:solidFill>
                  <a:srgbClr val="E7B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Brain </a:t>
            </a:r>
            <a:r>
              <a:rPr lang="en-US" altLang="ko-KR" sz="48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800" b="1" kern="0" spc="0" dirty="0">
              <a:solidFill>
                <a:srgbClr val="E7B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9" y="2184939"/>
            <a:ext cx="10912062" cy="433794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1340337" y="2300188"/>
            <a:ext cx="9511326" cy="422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졸업 필수 요건인 사회봉사 이수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실제 병원으로 이동 후 봉사활동 진행</a:t>
            </a:r>
            <a:endParaRPr lang="en-US" altLang="ko-KR" sz="2000" b="1" u="sng" kern="0" spc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졸업 조건에서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1,2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학기마다 사회봉사 각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(15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시간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) /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총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30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시간을 필수로 이수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!</a:t>
            </a: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그렇기에 동아리를 통해 원하는 사람들과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원하는 날짜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및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시간에 봉사를 할 수 있다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[</a:t>
            </a:r>
            <a:r>
              <a:rPr lang="ko-KR" altLang="en-US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장점</a:t>
            </a:r>
            <a:r>
              <a:rPr lang="en-US" altLang="ko-KR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]</a:t>
            </a: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0" dirty="0">
                <a:effectLst/>
                <a:highlight>
                  <a:srgbClr val="FFFF00"/>
                </a:highlight>
                <a:latin typeface="+mn-ea"/>
              </a:rPr>
              <a:t>- </a:t>
            </a:r>
            <a:r>
              <a:rPr lang="ko-KR" altLang="en-US" sz="1800" b="1" kern="0" spc="0" dirty="0">
                <a:effectLst/>
                <a:highlight>
                  <a:srgbClr val="FFFF00"/>
                </a:highlight>
                <a:latin typeface="+mn-ea"/>
              </a:rPr>
              <a:t>주로 병원에서 봉사를 하다 보니 이력서에 좋은 봉사내역으로 남습니다</a:t>
            </a:r>
            <a:r>
              <a:rPr lang="en-US" altLang="ko-KR" sz="1800" b="1" kern="0" spc="0" dirty="0">
                <a:effectLst/>
                <a:highlight>
                  <a:srgbClr val="FFFF00"/>
                </a:highlight>
                <a:latin typeface="+mn-ea"/>
              </a:rPr>
              <a:t>.</a:t>
            </a:r>
            <a:endParaRPr lang="ko-KR" altLang="en-US" sz="1800" b="1" kern="0" spc="0" dirty="0">
              <a:effectLst/>
              <a:highlight>
                <a:srgbClr val="FFFF00"/>
              </a:highlight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0" dirty="0">
                <a:effectLst/>
                <a:highlight>
                  <a:srgbClr val="FFFF00"/>
                </a:highlight>
                <a:latin typeface="+mn-ea"/>
              </a:rPr>
              <a:t>- </a:t>
            </a:r>
            <a:r>
              <a:rPr lang="ko-KR" altLang="en-US" sz="1800" b="1" kern="0" spc="0" dirty="0">
                <a:effectLst/>
                <a:highlight>
                  <a:srgbClr val="FFFF00"/>
                </a:highlight>
                <a:latin typeface="+mn-ea"/>
              </a:rPr>
              <a:t>필수 봉사시간을 채우기 쉬우며 나아가 봉사 장학금을 노릴 수 있습니다</a:t>
            </a:r>
            <a:r>
              <a:rPr lang="en-US" altLang="ko-KR" sz="1800" b="1" kern="0" spc="0" dirty="0">
                <a:effectLst/>
                <a:highlight>
                  <a:srgbClr val="FFFF00"/>
                </a:highlight>
                <a:latin typeface="+mn-ea"/>
              </a:rPr>
              <a:t>.</a:t>
            </a:r>
            <a:endParaRPr lang="ko-KR" altLang="en-US" sz="1800" b="1" kern="0" spc="0" dirty="0">
              <a:effectLst/>
              <a:highlight>
                <a:srgbClr val="FFFF00"/>
              </a:highlight>
              <a:latin typeface="+mn-ea"/>
            </a:endParaRPr>
          </a:p>
          <a:p>
            <a:pPr algn="ctr"/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r"/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담당교수님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+mn-ea"/>
              </a:rPr>
              <a:t>선종률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 교수님</a:t>
            </a:r>
          </a:p>
          <a:p>
            <a:pPr algn="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94538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2919062" y="1181468"/>
            <a:ext cx="648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 </a:t>
            </a:r>
            <a:r>
              <a:rPr lang="en-US" altLang="ko-KR" sz="4400" b="1" kern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HIT-Presentation</a:t>
            </a:r>
            <a:r>
              <a:rPr lang="en-US" altLang="ko-KR" sz="44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4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400" b="1" kern="0" spc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9" y="2184939"/>
            <a:ext cx="10912062" cy="433794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802870" y="2407874"/>
            <a:ext cx="10586260" cy="4287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Presentation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강의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실습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구술 방법에 대한 강의 및 면접 또는 학술대회 발표 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PPT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제작방법</a:t>
            </a: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600" b="1" u="sng" kern="0" dirty="0">
              <a:solidFill>
                <a:srgbClr val="000000"/>
              </a:solidFill>
              <a:latin typeface="+mn-ea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이미 병원 및 기업은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License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이외의 여러 가지 항목으로 정량적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정성적으로 신입직원을 </a:t>
            </a:r>
            <a:endParaRPr lang="en-US" altLang="ko-KR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채용하고 있습니다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그 중에서도 가장 중요한 것이 면접이며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면접과정에서 가장 중요</a:t>
            </a:r>
            <a:r>
              <a:rPr lang="ko-KR" altLang="en-US" b="1" kern="0" dirty="0">
                <a:solidFill>
                  <a:srgbClr val="000000"/>
                </a:solidFill>
                <a:highlight>
                  <a:srgbClr val="FFFF00"/>
                </a:highlight>
                <a:latin typeface="+mn-ea"/>
              </a:rPr>
              <a:t>한</a:t>
            </a:r>
            <a:endParaRPr lang="en-US" altLang="ko-KR" b="1" kern="0" dirty="0">
              <a:solidFill>
                <a:srgbClr val="000000"/>
              </a:solidFill>
              <a:highlight>
                <a:srgbClr val="FFFF00"/>
              </a:highlight>
              <a:latin typeface="+mn-ea"/>
            </a:endParaRPr>
          </a:p>
          <a:p>
            <a:pPr algn="ctr" fontAlgn="base">
              <a:lnSpc>
                <a:spcPct val="160000"/>
              </a:lnSpc>
            </a:pPr>
            <a:r>
              <a:rPr lang="en-US" altLang="ko-KR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presentation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과 구술 능력의 향상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은 취업에 있어서 무엇보다도 중요한 항목이라고 생각되어 </a:t>
            </a:r>
            <a:endParaRPr lang="en-US" altLang="ko-KR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구성된 동아리입니다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</a:p>
          <a:p>
            <a:pPr algn="ctr" fontAlgn="base">
              <a:lnSpc>
                <a:spcPct val="160000"/>
              </a:lnSpc>
            </a:pPr>
            <a:endParaRPr lang="en-US" altLang="ko-KR" sz="16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r" fontAlgn="base">
              <a:lnSpc>
                <a:spcPct val="160000"/>
              </a:lnSpc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담당교수님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김성호 교수님</a:t>
            </a:r>
          </a:p>
          <a:p>
            <a:pPr algn="ctr" fontAlgn="base">
              <a:lnSpc>
                <a:spcPct val="160000"/>
              </a:lnSpc>
            </a:pPr>
            <a:endParaRPr lang="ko-KR" altLang="en-US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marL="0" marR="0" indent="0" algn="ctr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1200" b="1" kern="0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65307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4343918" y="1206159"/>
            <a:ext cx="3786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 </a:t>
            </a:r>
            <a:r>
              <a:rPr lang="en-US" altLang="ko-KR" sz="4000" b="1" kern="0" dirty="0">
                <a:solidFill>
                  <a:srgbClr val="F496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RI </a:t>
            </a:r>
            <a:r>
              <a:rPr lang="ko-KR" altLang="en-US" sz="4000" b="1" kern="0" dirty="0">
                <a:solidFill>
                  <a:srgbClr val="F496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동아리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9" y="2254294"/>
            <a:ext cx="5597202" cy="42685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856002" y="2625165"/>
            <a:ext cx="532572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RI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자격증이란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방사성동위원소취급 일반면허로 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marL="0" marR="0" indent="0" algn="ctr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이후 방사성동위원소를 취급하는 시설에 종사하기 위해 필요한 자격증입니다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동아리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+mn-ea"/>
              </a:rPr>
              <a:t>부원들과의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 정기적인 모임과 외부 초청 강사진들의 특강 등을 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marL="0" marR="0" indent="0" algn="ctr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계획 중 이며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,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 이를 통해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RI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자격증 취득을 위한 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marL="0" marR="0" indent="0" algn="ctr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대비를 하고자 하는 것이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RI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+mn-ea"/>
              </a:rPr>
              <a:t>동아리의 목적입니다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+mn-ea"/>
              </a:rPr>
              <a:t>.</a:t>
            </a:r>
            <a:endParaRPr lang="ko-KR" altLang="en-US" sz="1800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/>
            <a:endParaRPr lang="en-US" altLang="ko-KR" sz="20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21113E3-3E15-4DBE-928E-66361038A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547" y="2254294"/>
            <a:ext cx="4561807" cy="4167048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A75AB3FA-2DF2-4C73-BDEC-EA75E9F93106}"/>
              </a:ext>
            </a:extLst>
          </p:cNvPr>
          <p:cNvSpPr/>
          <p:nvPr/>
        </p:nvSpPr>
        <p:spPr>
          <a:xfrm>
            <a:off x="7386221" y="4234649"/>
            <a:ext cx="2228296" cy="204186"/>
          </a:xfrm>
          <a:prstGeom prst="rect">
            <a:avLst/>
          </a:prstGeom>
          <a:solidFill>
            <a:srgbClr val="F49624"/>
          </a:solidFill>
          <a:ln>
            <a:solidFill>
              <a:srgbClr val="F49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4541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3920109" y="1246923"/>
            <a:ext cx="4634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r>
              <a:rPr lang="en-US" altLang="ko-KR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000" b="1" kern="0" spc="0" dirty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X-ray ART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8" y="2254294"/>
            <a:ext cx="10825921" cy="44444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950710" y="2285434"/>
            <a:ext cx="1020443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X-ray ART 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작품 기획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제작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대회 참여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학술제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발표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친목도모</a:t>
            </a:r>
            <a:r>
              <a:rPr lang="en-US" altLang="ko-KR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u="sng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취업 정보 공유</a:t>
            </a:r>
            <a:endParaRPr lang="en-US" altLang="ko-KR" sz="2000" b="1" u="sng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lnSpc>
                <a:spcPct val="200000"/>
              </a:lnSpc>
            </a:pPr>
            <a:endParaRPr lang="en-US" altLang="ko-KR" sz="500" b="1" u="sng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X-ray ART ’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동아리는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X-ray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를 이용하여 사람 인체를 제외한 다양한 사물을 대상으로 촬영하여 영상을 획득합니다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기존 영상과 다른 창의적인 영상을 얻어 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X-ray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의 예술적인 측면을 보여주</a:t>
            </a:r>
            <a:r>
              <a:rPr lang="ko-KR" altLang="en-US" b="1" kern="0" dirty="0">
                <a:solidFill>
                  <a:srgbClr val="000000"/>
                </a:solidFill>
                <a:highlight>
                  <a:srgbClr val="FFFF00"/>
                </a:highlight>
                <a:latin typeface="+mn-ea"/>
              </a:rPr>
              <a:t>어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+mn-ea"/>
              </a:rPr>
              <a:t>   대중화 시키는데 목적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을 하는 동아리 입니다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 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저희 학교 뿐 만 아니라 여러 학교에서도 활동을 </a:t>
            </a:r>
            <a:endParaRPr lang="en-US" altLang="ko-KR" b="1" kern="0" spc="0" dirty="0">
              <a:solidFill>
                <a:srgbClr val="000000"/>
              </a:solidFill>
              <a:effectLst/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하고 있기에 다른 학교 ‘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X-ray ART ’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동아리들과 여러 학술제를 통해 교류하고 있습니다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</a:p>
          <a:p>
            <a:pPr algn="ctr">
              <a:lnSpc>
                <a:spcPct val="200000"/>
              </a:lnSpc>
            </a:pP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또한 각종 학술제에서 최우수상을 수상한 이력이 있으며  취업에도 도움이 될 수 있습니다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.</a:t>
            </a:r>
          </a:p>
          <a:p>
            <a:pPr algn="ctr">
              <a:lnSpc>
                <a:spcPct val="200000"/>
              </a:lnSpc>
            </a:pPr>
            <a:endParaRPr lang="en-US" altLang="ko-KR" sz="900" b="1" kern="0" dirty="0">
              <a:solidFill>
                <a:srgbClr val="000000"/>
              </a:solidFill>
              <a:latin typeface="+mn-ea"/>
            </a:endParaRPr>
          </a:p>
          <a:p>
            <a:pPr algn="r"/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담당교수님 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+mn-ea"/>
              </a:rPr>
              <a:t>: </a:t>
            </a:r>
            <a:r>
              <a:rPr lang="ko-KR" altLang="en-US" b="1" kern="0" spc="0" dirty="0" err="1">
                <a:solidFill>
                  <a:srgbClr val="000000"/>
                </a:solidFill>
                <a:effectLst/>
                <a:latin typeface="+mn-ea"/>
              </a:rPr>
              <a:t>전민철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+mn-ea"/>
              </a:rPr>
              <a:t> 교수님</a:t>
            </a:r>
            <a:endParaRPr lang="en-US" altLang="ko-KR" b="1" kern="0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0276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3420434" y="1219366"/>
            <a:ext cx="5264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r>
              <a:rPr lang="en-US" altLang="ko-KR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000" b="1" kern="0" spc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X-ray ART </a:t>
            </a:r>
            <a:r>
              <a:rPr lang="ko-KR" altLang="en-US" sz="4000" b="1" kern="0" spc="0" dirty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사진</a:t>
            </a:r>
            <a:r>
              <a:rPr lang="en-US" altLang="ko-KR" sz="4000" b="1" kern="0" spc="0" dirty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8" y="2254294"/>
            <a:ext cx="10825921" cy="44444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 descr="텍스트, 사람, 실내, 천장이(가) 표시된 사진&#10;&#10;자동 생성된 설명">
            <a:extLst>
              <a:ext uri="{FF2B5EF4-FFF2-40B4-BE49-F238E27FC236}">
                <a16:creationId xmlns:a16="http://schemas.microsoft.com/office/drawing/2014/main" id="{6E241555-D901-4A08-9F8C-CABB83EF8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23" y="2605585"/>
            <a:ext cx="4953711" cy="3811708"/>
          </a:xfrm>
          <a:prstGeom prst="rect">
            <a:avLst/>
          </a:prstGeom>
        </p:spPr>
      </p:pic>
      <p:pic>
        <p:nvPicPr>
          <p:cNvPr id="5" name="그림 4" descr="텍스트, 실내, 천장, 벽이(가) 표시된 사진&#10;&#10;자동 생성된 설명">
            <a:extLst>
              <a:ext uri="{FF2B5EF4-FFF2-40B4-BE49-F238E27FC236}">
                <a16:creationId xmlns:a16="http://schemas.microsoft.com/office/drawing/2014/main" id="{D3816146-A04A-4EC0-96B9-47B13C97D9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442" y="2605585"/>
            <a:ext cx="4953711" cy="38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6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2610702" y="1287688"/>
            <a:ext cx="7029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r>
              <a:rPr lang="en-US" altLang="ko-KR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TDS: </a:t>
            </a:r>
            <a:r>
              <a:rPr lang="ko-KR" altLang="en-US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방사선 방호 동아리</a:t>
            </a:r>
            <a:r>
              <a:rPr lang="en-US" altLang="ko-KR" sz="4000" b="1" kern="0" spc="0" dirty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8" y="2254294"/>
            <a:ext cx="10825921" cy="44444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FED145E-8E0F-4963-A0E2-0D2C52977ACD}"/>
              </a:ext>
            </a:extLst>
          </p:cNvPr>
          <p:cNvSpPr/>
          <p:nvPr/>
        </p:nvSpPr>
        <p:spPr>
          <a:xfrm>
            <a:off x="883188" y="2922155"/>
            <a:ext cx="10033627" cy="3504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algn="just" fontAlgn="base">
              <a:lnSpc>
                <a:spcPct val="250000"/>
              </a:lnSpc>
            </a:pP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국제 방사선 방어 위원호</a:t>
            </a:r>
            <a:r>
              <a:rPr lang="en-US" altLang="ko-KR" b="1" kern="0" dirty="0">
                <a:solidFill>
                  <a:srgbClr val="000000"/>
                </a:solidFill>
                <a:highlight>
                  <a:srgbClr val="FFFF00"/>
                </a:highlight>
                <a:latin typeface="한양중고딕"/>
                <a:ea typeface="한양중고딕"/>
              </a:rPr>
              <a:t>(</a:t>
            </a:r>
            <a:r>
              <a:rPr lang="en-US" altLang="ko-KR" b="1" kern="0" dirty="0" err="1">
                <a:solidFill>
                  <a:srgbClr val="000000"/>
                </a:solidFill>
                <a:highlight>
                  <a:srgbClr val="FFFF00"/>
                </a:highlight>
                <a:latin typeface="한양중고딕"/>
                <a:ea typeface="한양중고딕"/>
              </a:rPr>
              <a:t>ICRP</a:t>
            </a:r>
            <a:r>
              <a:rPr lang="en-US" altLang="ko-KR" b="1" kern="0" dirty="0">
                <a:solidFill>
                  <a:srgbClr val="000000"/>
                </a:solidFill>
                <a:highlight>
                  <a:srgbClr val="FFFF00"/>
                </a:highlight>
                <a:latin typeface="한양중고딕"/>
                <a:ea typeface="한양중고딕"/>
              </a:rPr>
              <a:t>)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에서는 방사선 방어에 관한 많은 권고를 하는데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,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방사선학과 학생들이 전공 공부를 하는데 있어 외부피폭의 기본 원칙인 </a:t>
            </a:r>
            <a:r>
              <a:rPr lang="ko-KR" altLang="en-US" b="1" kern="0" dirty="0">
                <a:solidFill>
                  <a:srgbClr val="FF3399"/>
                </a:solidFill>
                <a:latin typeface="한양중고딕"/>
                <a:ea typeface="한양중고딕"/>
              </a:rPr>
              <a:t>시간 거리 차폐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를 준수하여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,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임상에서도 </a:t>
            </a:r>
            <a:r>
              <a:rPr lang="ko-KR" altLang="en-US" b="1" kern="0" dirty="0">
                <a:solidFill>
                  <a:srgbClr val="7030A0"/>
                </a:solidFill>
                <a:latin typeface="한양중고딕"/>
                <a:ea typeface="한양중고딕"/>
              </a:rPr>
              <a:t>행위의 정당화와 방어의 최적화</a:t>
            </a:r>
            <a:r>
              <a:rPr lang="en-US" altLang="ko-KR" b="1" kern="0" dirty="0">
                <a:solidFill>
                  <a:srgbClr val="7030A0"/>
                </a:solidFill>
                <a:latin typeface="한양중고딕"/>
                <a:ea typeface="한양중고딕"/>
              </a:rPr>
              <a:t>, </a:t>
            </a:r>
            <a:r>
              <a:rPr lang="ko-KR" altLang="en-US" b="1" kern="0" dirty="0">
                <a:solidFill>
                  <a:srgbClr val="7030A0"/>
                </a:solidFill>
                <a:latin typeface="한양중고딕"/>
                <a:ea typeface="한양중고딕"/>
              </a:rPr>
              <a:t>개인 선량한도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의를 준수하기 위한 훈련방법을 동아리 활동을 통하여 좀 더 자세히 공부하고자 한다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  <a:ea typeface="한양중고딕"/>
              </a:rPr>
              <a:t>.</a:t>
            </a:r>
          </a:p>
          <a:p>
            <a:pPr marL="190500" algn="just" fontAlgn="base">
              <a:lnSpc>
                <a:spcPct val="250000"/>
              </a:lnSpc>
            </a:pPr>
            <a:r>
              <a:rPr lang="en-US" altLang="ko-KR" sz="2000" b="1" kern="0" spc="0" dirty="0">
                <a:solidFill>
                  <a:srgbClr val="000000"/>
                </a:solidFill>
                <a:effectLst/>
                <a:latin typeface="한양중고딕"/>
              </a:rPr>
              <a:t>                                                                                                                   </a:t>
            </a:r>
            <a:r>
              <a:rPr lang="ko-KR" altLang="en-US" sz="2000" b="1" kern="0" dirty="0">
                <a:solidFill>
                  <a:srgbClr val="000000"/>
                </a:solidFill>
                <a:latin typeface="한양중고딕"/>
              </a:rPr>
              <a:t>담당교수님</a:t>
            </a:r>
            <a:r>
              <a:rPr lang="en-US" altLang="ko-KR" sz="2000" b="1" kern="0" dirty="0">
                <a:solidFill>
                  <a:srgbClr val="000000"/>
                </a:solidFill>
                <a:latin typeface="한양중고딕"/>
              </a:rPr>
              <a:t>: </a:t>
            </a:r>
            <a:r>
              <a:rPr lang="ko-KR" altLang="en-US" sz="2000" b="1" kern="0" spc="0" dirty="0">
                <a:solidFill>
                  <a:srgbClr val="000000"/>
                </a:solidFill>
                <a:effectLst/>
                <a:latin typeface="한양중고딕"/>
              </a:rPr>
              <a:t> 김재석 교수님</a:t>
            </a:r>
            <a:endParaRPr lang="en-US" altLang="ko-KR" sz="2000" b="1" kern="0" spc="0" dirty="0">
              <a:solidFill>
                <a:srgbClr val="000000"/>
              </a:solidFill>
              <a:effectLst/>
              <a:latin typeface="한양중고딕"/>
            </a:endParaRPr>
          </a:p>
        </p:txBody>
      </p:sp>
    </p:spTree>
    <p:extLst>
      <p:ext uri="{BB962C8B-B14F-4D97-AF65-F5344CB8AC3E}">
        <p14:creationId xmlns:p14="http://schemas.microsoft.com/office/powerpoint/2010/main" val="3540781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2610702" y="1287688"/>
            <a:ext cx="7029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r>
              <a:rPr lang="en-US" altLang="ko-KR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TDS: </a:t>
            </a:r>
            <a:r>
              <a:rPr lang="ko-KR" altLang="en-US" sz="4000" b="1" kern="0" spc="0" dirty="0">
                <a:solidFill>
                  <a:srgbClr val="0E89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방사선 방호 동아리</a:t>
            </a:r>
            <a:r>
              <a:rPr lang="en-US" altLang="ko-KR" sz="4000" b="1" kern="0" spc="0" dirty="0">
                <a:solidFill>
                  <a:srgbClr val="43B1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639968" y="2254294"/>
            <a:ext cx="10825921" cy="44444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E565B5B-DA16-443D-9458-D2A176155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55" y="2335820"/>
            <a:ext cx="2910458" cy="423521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C44FDCB-647A-47DA-800F-C28FF64F9A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096" y="2823230"/>
            <a:ext cx="6516210" cy="37478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FC83B-1719-469A-9CC6-BD8B5B6825A5}"/>
              </a:ext>
            </a:extLst>
          </p:cNvPr>
          <p:cNvSpPr txBox="1"/>
          <p:nvPr/>
        </p:nvSpPr>
        <p:spPr>
          <a:xfrm>
            <a:off x="4529347" y="2379844"/>
            <a:ext cx="5965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대한영상의학기술학회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춘계학술대회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발표작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400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동아리 소개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4F66D2C-EC53-4E73-820A-08B85EDBD8B2}"/>
              </a:ext>
            </a:extLst>
          </p:cNvPr>
          <p:cNvSpPr/>
          <p:nvPr/>
        </p:nvSpPr>
        <p:spPr>
          <a:xfrm>
            <a:off x="77119" y="2254294"/>
            <a:ext cx="6995710" cy="42685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46CD77-657C-40C5-83CC-0C0B8C51DAEF}"/>
              </a:ext>
            </a:extLst>
          </p:cNvPr>
          <p:cNvSpPr txBox="1"/>
          <p:nvPr/>
        </p:nvSpPr>
        <p:spPr>
          <a:xfrm>
            <a:off x="195536" y="2589208"/>
            <a:ext cx="67230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초음파 동아리는 의료 초음파 기술에 관심이 있는 학생들이 모여 활동하는 동아리입니다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.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초음파 기술의 이론과 실무를 학습하고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,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초음파 장비를 활용한 실습이나 워크샵을 통해 동아리 회원들의 기술적 역량을 향상시킵니다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.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전문가의 특강으로 </a:t>
            </a:r>
            <a:r>
              <a:rPr lang="ko-KR" altLang="en-US" b="1" kern="0" dirty="0" err="1">
                <a:solidFill>
                  <a:srgbClr val="000000"/>
                </a:solidFill>
                <a:latin typeface="한양중고딕"/>
              </a:rPr>
              <a:t>미국초음파자격증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 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(ARDMS) 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관련된 정보를 제공하고 학생들에게 초음파 분야에서의 지식을 쌓을 수 있는 기회를 제공합니다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C28057-3C48-480E-9755-1CDF064BCD2D}"/>
              </a:ext>
            </a:extLst>
          </p:cNvPr>
          <p:cNvSpPr txBox="1"/>
          <p:nvPr/>
        </p:nvSpPr>
        <p:spPr>
          <a:xfrm>
            <a:off x="4065931" y="1144445"/>
            <a:ext cx="5604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 </a:t>
            </a:r>
            <a:r>
              <a:rPr lang="ko-KR" altLang="en-US" sz="4000" b="1" kern="0" dirty="0">
                <a:solidFill>
                  <a:srgbClr val="F496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초음파</a:t>
            </a:r>
            <a:r>
              <a:rPr lang="en-US" altLang="ko-KR" sz="4000" b="1" kern="0" dirty="0">
                <a:solidFill>
                  <a:srgbClr val="F496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 </a:t>
            </a:r>
            <a:r>
              <a:rPr lang="ko-KR" altLang="en-US" sz="4000" b="1" kern="0" dirty="0">
                <a:solidFill>
                  <a:srgbClr val="F496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동아리 </a:t>
            </a:r>
            <a:r>
              <a:rPr lang="en-US" altLang="ko-KR" sz="4000" b="1" kern="0" spc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함초롬바탕" panose="02030604000101010101" pitchFamily="18" charset="-127"/>
              </a:rPr>
              <a:t>♥</a:t>
            </a:r>
            <a:endParaRPr lang="en-US" altLang="ko-KR" sz="4000" b="1" kern="0" spc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337" y="2149420"/>
            <a:ext cx="4351662" cy="429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393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실습실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 descr="텍스트, 바닥, 실내, 벽이(가) 표시된 사진&#10;&#10;자동 생성된 설명">
            <a:extLst>
              <a:ext uri="{FF2B5EF4-FFF2-40B4-BE49-F238E27FC236}">
                <a16:creationId xmlns:a16="http://schemas.microsoft.com/office/drawing/2014/main" id="{011C3A5B-42D5-42EE-B4EB-8BFE479F2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14" y="2326360"/>
            <a:ext cx="5626813" cy="38865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243564-B71A-414A-9EB7-BD073C3F5B75}"/>
              </a:ext>
            </a:extLst>
          </p:cNvPr>
          <p:cNvSpPr txBox="1"/>
          <p:nvPr/>
        </p:nvSpPr>
        <p:spPr>
          <a:xfrm>
            <a:off x="2644334" y="1591489"/>
            <a:ext cx="211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조정실</a:t>
            </a:r>
          </a:p>
        </p:txBody>
      </p:sp>
      <p:pic>
        <p:nvPicPr>
          <p:cNvPr id="7" name="그림 6" descr="실내, 바닥, 벽, 욕실이(가) 표시된 사진&#10;&#10;자동 생성된 설명">
            <a:extLst>
              <a:ext uri="{FF2B5EF4-FFF2-40B4-BE49-F238E27FC236}">
                <a16:creationId xmlns:a16="http://schemas.microsoft.com/office/drawing/2014/main" id="{8EED2F47-CC50-4F51-AA90-6E317F77B3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81" y="2326360"/>
            <a:ext cx="4847853" cy="388655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F36FEE1-8A9D-42B2-85AA-12D2F8854BC3}"/>
              </a:ext>
            </a:extLst>
          </p:cNvPr>
          <p:cNvSpPr txBox="1"/>
          <p:nvPr/>
        </p:nvSpPr>
        <p:spPr>
          <a:xfrm>
            <a:off x="8090408" y="1590484"/>
            <a:ext cx="211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실습실</a:t>
            </a:r>
          </a:p>
        </p:txBody>
      </p:sp>
    </p:spTree>
    <p:extLst>
      <p:ext uri="{BB962C8B-B14F-4D97-AF65-F5344CB8AC3E}">
        <p14:creationId xmlns:p14="http://schemas.microsoft.com/office/powerpoint/2010/main" val="4005782167"/>
      </p:ext>
    </p:extLst>
  </p:cSld>
  <p:clrMapOvr>
    <a:masterClrMapping/>
  </p:clrMapOvr>
  <p:transition spd="med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실습실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243564-B71A-414A-9EB7-BD073C3F5B75}"/>
              </a:ext>
            </a:extLst>
          </p:cNvPr>
          <p:cNvSpPr txBox="1"/>
          <p:nvPr/>
        </p:nvSpPr>
        <p:spPr>
          <a:xfrm>
            <a:off x="2386234" y="1588474"/>
            <a:ext cx="211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PACS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F36FEE1-8A9D-42B2-85AA-12D2F8854BC3}"/>
              </a:ext>
            </a:extLst>
          </p:cNvPr>
          <p:cNvSpPr txBox="1"/>
          <p:nvPr/>
        </p:nvSpPr>
        <p:spPr>
          <a:xfrm>
            <a:off x="8090408" y="1590484"/>
            <a:ext cx="2116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PACS 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 </a:t>
            </a:r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그림 2" descr="텍스트, 바닥, 컴퓨터이(가) 표시된 사진&#10;&#10;자동 생성된 설명">
            <a:extLst>
              <a:ext uri="{FF2B5EF4-FFF2-40B4-BE49-F238E27FC236}">
                <a16:creationId xmlns:a16="http://schemas.microsoft.com/office/drawing/2014/main" id="{7B829BB3-85AA-4351-BCC0-EEA1B1CC8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42" y="2326361"/>
            <a:ext cx="5328860" cy="3886554"/>
          </a:xfrm>
          <a:prstGeom prst="rect">
            <a:avLst/>
          </a:prstGeom>
        </p:spPr>
      </p:pic>
      <p:pic>
        <p:nvPicPr>
          <p:cNvPr id="8" name="그림 7" descr="실내, 천장, 바닥, 가구이(가) 표시된 사진&#10;&#10;자동 생성된 설명">
            <a:extLst>
              <a:ext uri="{FF2B5EF4-FFF2-40B4-BE49-F238E27FC236}">
                <a16:creationId xmlns:a16="http://schemas.microsoft.com/office/drawing/2014/main" id="{EEE04E4D-16BF-40DD-B390-94643ADA20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781" y="2326362"/>
            <a:ext cx="5087002" cy="3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75075"/>
      </p:ext>
    </p:extLst>
  </p:cSld>
  <p:clrMapOvr>
    <a:masterClrMapping/>
  </p:clrMapOvr>
  <p:transition spd="med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실습실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243564-B71A-414A-9EB7-BD073C3F5B75}"/>
              </a:ext>
            </a:extLst>
          </p:cNvPr>
          <p:cNvSpPr txBox="1"/>
          <p:nvPr/>
        </p:nvSpPr>
        <p:spPr>
          <a:xfrm>
            <a:off x="1692513" y="1590483"/>
            <a:ext cx="360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유방촬영 실습실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F36FEE1-8A9D-42B2-85AA-12D2F8854BC3}"/>
              </a:ext>
            </a:extLst>
          </p:cNvPr>
          <p:cNvSpPr txBox="1"/>
          <p:nvPr/>
        </p:nvSpPr>
        <p:spPr>
          <a:xfrm>
            <a:off x="7283985" y="1590483"/>
            <a:ext cx="3261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일반촬영 실습실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 descr="실내, 벽, 바닥이(가) 표시된 사진&#10;&#10;자동 생성된 설명">
            <a:extLst>
              <a:ext uri="{FF2B5EF4-FFF2-40B4-BE49-F238E27FC236}">
                <a16:creationId xmlns:a16="http://schemas.microsoft.com/office/drawing/2014/main" id="{CEA0A2C6-42F8-4EE0-8D6F-8B3F6D196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35" y="2326363"/>
            <a:ext cx="4927385" cy="3886552"/>
          </a:xfrm>
          <a:prstGeom prst="rect">
            <a:avLst/>
          </a:prstGeom>
        </p:spPr>
      </p:pic>
      <p:pic>
        <p:nvPicPr>
          <p:cNvPr id="7" name="그림 6" descr="실내, 벽, 바닥이(가) 표시된 사진&#10;&#10;자동 생성된 설명">
            <a:extLst>
              <a:ext uri="{FF2B5EF4-FFF2-40B4-BE49-F238E27FC236}">
                <a16:creationId xmlns:a16="http://schemas.microsoft.com/office/drawing/2014/main" id="{E4BBA292-3C5F-4017-95E9-4C5C8CCB6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40" y="2325546"/>
            <a:ext cx="5182068" cy="388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80988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실습실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243564-B71A-414A-9EB7-BD073C3F5B75}"/>
              </a:ext>
            </a:extLst>
          </p:cNvPr>
          <p:cNvSpPr txBox="1"/>
          <p:nvPr/>
        </p:nvSpPr>
        <p:spPr>
          <a:xfrm>
            <a:off x="1976019" y="1590483"/>
            <a:ext cx="360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 </a:t>
            </a:r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DR 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실습실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F36FEE1-8A9D-42B2-85AA-12D2F8854BC3}"/>
              </a:ext>
            </a:extLst>
          </p:cNvPr>
          <p:cNvSpPr txBox="1"/>
          <p:nvPr/>
        </p:nvSpPr>
        <p:spPr>
          <a:xfrm>
            <a:off x="7283985" y="1590483"/>
            <a:ext cx="3261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초음파 실습실</a:t>
            </a:r>
          </a:p>
        </p:txBody>
      </p:sp>
      <p:pic>
        <p:nvPicPr>
          <p:cNvPr id="3" name="그림 2" descr="실내, 바닥, 벽, 싱크이(가) 표시된 사진&#10;&#10;자동 생성된 설명">
            <a:extLst>
              <a:ext uri="{FF2B5EF4-FFF2-40B4-BE49-F238E27FC236}">
                <a16:creationId xmlns:a16="http://schemas.microsoft.com/office/drawing/2014/main" id="{E973E17C-95D1-4F25-92BC-B91B79BDD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93" y="2331767"/>
            <a:ext cx="5182068" cy="3886551"/>
          </a:xfrm>
          <a:prstGeom prst="rect">
            <a:avLst/>
          </a:prstGeom>
        </p:spPr>
      </p:pic>
      <p:pic>
        <p:nvPicPr>
          <p:cNvPr id="8" name="그림 7" descr="실내, 바닥, 천장, 방이(가) 표시된 사진&#10;&#10;자동 생성된 설명">
            <a:extLst>
              <a:ext uri="{FF2B5EF4-FFF2-40B4-BE49-F238E27FC236}">
                <a16:creationId xmlns:a16="http://schemas.microsoft.com/office/drawing/2014/main" id="{7AA388C4-ED93-4A0D-91AA-D88C146F92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78" y="2331767"/>
            <a:ext cx="5314829" cy="38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60439"/>
      </p:ext>
    </p:extLst>
  </p:cSld>
  <p:clrMapOvr>
    <a:masterClrMapping/>
  </p:clrMapOvr>
  <p:transition spd="med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실습실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F36FEE1-8A9D-42B2-85AA-12D2F8854BC3}"/>
              </a:ext>
            </a:extLst>
          </p:cNvPr>
          <p:cNvSpPr txBox="1"/>
          <p:nvPr/>
        </p:nvSpPr>
        <p:spPr>
          <a:xfrm>
            <a:off x="4561333" y="1590483"/>
            <a:ext cx="3261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초음파 실습실 </a:t>
            </a:r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 descr="텍스트, 사람, 실내, 컴퓨터이(가) 표시된 사진&#10;&#10;자동 생성된 설명">
            <a:extLst>
              <a:ext uri="{FF2B5EF4-FFF2-40B4-BE49-F238E27FC236}">
                <a16:creationId xmlns:a16="http://schemas.microsoft.com/office/drawing/2014/main" id="{E3271166-CEC9-4122-B103-AB57BD9B7F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9" y="2386874"/>
            <a:ext cx="5931033" cy="395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24831"/>
      </p:ext>
    </p:extLst>
  </p:cSld>
  <p:clrMapOvr>
    <a:masterClrMapping/>
  </p:clrMapOvr>
  <p:transition spd="med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8132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 2024 </a:t>
            </a: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도입확정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3200" b="1" i="1" kern="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MRI,CT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5A6D772-AB59-4CC9-84CD-C5B055BAEC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9" b="11404"/>
          <a:stretch/>
        </p:blipFill>
        <p:spPr>
          <a:xfrm>
            <a:off x="598156" y="2011680"/>
            <a:ext cx="4998579" cy="373256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DA44CA0-20B5-4E75-9DC6-22EFDF6B58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57" b="3970"/>
          <a:stretch/>
        </p:blipFill>
        <p:spPr>
          <a:xfrm>
            <a:off x="6260951" y="2072724"/>
            <a:ext cx="5178739" cy="36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82041"/>
      </p:ext>
    </p:extLst>
  </p:cSld>
  <p:clrMapOvr>
    <a:masterClrMapping/>
  </p:clrMapOvr>
  <p:transition spd="med">
    <p:pull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0" y="335108"/>
            <a:ext cx="81368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 Smart Simulator(</a:t>
            </a:r>
            <a:r>
              <a:rPr lang="en-US" altLang="ko-KR" sz="3200" b="1" i="1" kern="0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CT.MRI</a:t>
            </a:r>
            <a:r>
              <a:rPr lang="en-US" altLang="ko-KR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86994" y="1253905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스마트 시뮬레이터">
            <a:extLst>
              <a:ext uri="{FF2B5EF4-FFF2-40B4-BE49-F238E27FC236}">
                <a16:creationId xmlns:a16="http://schemas.microsoft.com/office/drawing/2014/main" id="{95D47AA6-6BAE-4B55-B152-ADF8186C9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54" y="1775658"/>
            <a:ext cx="5790268" cy="434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AA026E43-A542-4E15-8440-438467C9A874}"/>
              </a:ext>
            </a:extLst>
          </p:cNvPr>
          <p:cNvSpPr/>
          <p:nvPr/>
        </p:nvSpPr>
        <p:spPr>
          <a:xfrm>
            <a:off x="6526582" y="2565707"/>
            <a:ext cx="535262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학생들이 대면 및 실습 교육 과정에서 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Siemens </a:t>
            </a:r>
            <a:r>
              <a:rPr lang="en-US" altLang="ko-KR" b="1" kern="0" dirty="0" err="1">
                <a:solidFill>
                  <a:srgbClr val="000000"/>
                </a:solidFill>
                <a:latin typeface="한양중고딕"/>
              </a:rPr>
              <a:t>Healthineers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의 의료 기기를 가상으로 교육</a:t>
            </a:r>
            <a:endParaRPr lang="en-US" altLang="ko-KR" b="1" kern="0" dirty="0">
              <a:solidFill>
                <a:srgbClr val="000000"/>
              </a:solidFill>
              <a:latin typeface="한양중고딕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b="1" kern="0" dirty="0">
              <a:solidFill>
                <a:srgbClr val="000000"/>
              </a:solidFill>
              <a:latin typeface="한양중고딕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일반 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PC(</a:t>
            </a:r>
            <a:r>
              <a:rPr lang="ko-KR" altLang="en-US" b="1" kern="0" dirty="0" err="1">
                <a:solidFill>
                  <a:srgbClr val="000000"/>
                </a:solidFill>
                <a:latin typeface="한양중고딕"/>
              </a:rPr>
              <a:t>클라우드기반</a:t>
            </a:r>
            <a:r>
              <a:rPr lang="en-US" altLang="ko-KR" b="1" kern="0" dirty="0">
                <a:solidFill>
                  <a:srgbClr val="000000"/>
                </a:solidFill>
                <a:latin typeface="한양중고딕"/>
              </a:rPr>
              <a:t>)</a:t>
            </a: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에서 의료 기기 인터페이스의 가상 시뮬레이션을 실행</a:t>
            </a:r>
            <a:endParaRPr lang="en-US" altLang="ko-KR" b="1" kern="0" dirty="0">
              <a:solidFill>
                <a:srgbClr val="000000"/>
              </a:solidFill>
              <a:latin typeface="한양중고딕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b="1" kern="0" dirty="0">
              <a:solidFill>
                <a:srgbClr val="000000"/>
              </a:solidFill>
              <a:latin typeface="한양중고딕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rgbClr val="000000"/>
                </a:solidFill>
                <a:latin typeface="한양중고딕"/>
              </a:rPr>
              <a:t> 장비 및 최신 이미징 응용 프로그램에 대한 포괄적인 지식을 습득하여 시스템 사용에 대한 자신감 고취</a:t>
            </a:r>
          </a:p>
        </p:txBody>
      </p:sp>
    </p:spTree>
    <p:extLst>
      <p:ext uri="{BB962C8B-B14F-4D97-AF65-F5344CB8AC3E}">
        <p14:creationId xmlns:p14="http://schemas.microsoft.com/office/powerpoint/2010/main" val="1375534102"/>
      </p:ext>
    </p:extLst>
  </p:cSld>
  <p:clrMapOvr>
    <a:masterClrMapping/>
  </p:clrMapOvr>
  <p:transition spd="med">
    <p:pull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9797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 </a:t>
            </a:r>
            <a:r>
              <a:rPr lang="ko-KR" altLang="en-US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방사선 치료 계획 </a:t>
            </a:r>
            <a:r>
              <a:rPr lang="en-US" altLang="ko-KR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Work Station</a:t>
            </a:r>
            <a:endParaRPr lang="en-US" altLang="ko-KR" sz="3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10B25D7-599B-40BD-84F0-ED110AD2A2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8" t="4390" r="2090" b="1275"/>
          <a:stretch/>
        </p:blipFill>
        <p:spPr>
          <a:xfrm>
            <a:off x="2106752" y="1454169"/>
            <a:ext cx="8025324" cy="503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05507"/>
      </p:ext>
    </p:extLst>
  </p:cSld>
  <p:clrMapOvr>
    <a:masterClrMapping/>
  </p:clrMapOvr>
  <p:transition spd="med">
    <p:pull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F827AB-0A7C-45AF-B6FE-A9F4B81D74A3}"/>
              </a:ext>
            </a:extLst>
          </p:cNvPr>
          <p:cNvSpPr/>
          <p:nvPr/>
        </p:nvSpPr>
        <p:spPr>
          <a:xfrm>
            <a:off x="412798" y="1318147"/>
            <a:ext cx="11392209" cy="52351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C79C622-5FED-4019-97F1-0A64B6EFF6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9" t="551"/>
          <a:stretch/>
        </p:blipFill>
        <p:spPr>
          <a:xfrm>
            <a:off x="2622809" y="1369262"/>
            <a:ext cx="6972185" cy="51536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6D86566-21C1-4F5D-B353-F4FC63017AC7}"/>
              </a:ext>
            </a:extLst>
          </p:cNvPr>
          <p:cNvSpPr txBox="1"/>
          <p:nvPr/>
        </p:nvSpPr>
        <p:spPr>
          <a:xfrm>
            <a:off x="4026135" y="381948"/>
            <a:ext cx="79797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대학생활 소개 </a:t>
            </a:r>
            <a:r>
              <a:rPr lang="en-US" altLang="ko-KR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 </a:t>
            </a:r>
            <a:r>
              <a:rPr lang="ko-KR" altLang="en-US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방사선 치료 계획 </a:t>
            </a:r>
            <a:r>
              <a:rPr lang="en-US" altLang="ko-KR" sz="24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Work Station</a:t>
            </a:r>
            <a:endParaRPr lang="en-US" altLang="ko-KR" sz="3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54622"/>
      </p:ext>
    </p:extLst>
  </p:cSld>
  <p:clrMapOvr>
    <a:masterClrMapping/>
  </p:clrMapOvr>
  <p:transition spd="med">
    <p:pull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A6B9065F-1F35-4D9D-A04F-4AE3FDC955C5}"/>
              </a:ext>
            </a:extLst>
          </p:cNvPr>
          <p:cNvSpPr/>
          <p:nvPr/>
        </p:nvSpPr>
        <p:spPr>
          <a:xfrm rot="16200000">
            <a:off x="566754" y="214985"/>
            <a:ext cx="578498" cy="886408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75000">
                <a:srgbClr val="FF7C80"/>
              </a:gs>
              <a:gs pos="75000">
                <a:srgbClr val="FF9999"/>
              </a:gs>
            </a:gsLst>
            <a:lin ang="0" scaled="0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" name="사각형: 둥근 위쪽 모서리 17">
            <a:extLst>
              <a:ext uri="{FF2B5EF4-FFF2-40B4-BE49-F238E27FC236}">
                <a16:creationId xmlns:a16="http://schemas.microsoft.com/office/drawing/2014/main" id="{9E92E005-03F1-4B0B-B380-72448EEB35E1}"/>
              </a:ext>
            </a:extLst>
          </p:cNvPr>
          <p:cNvSpPr/>
          <p:nvPr/>
        </p:nvSpPr>
        <p:spPr>
          <a:xfrm rot="16200000">
            <a:off x="2075403" y="-751506"/>
            <a:ext cx="434955" cy="281938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A00B2CC4-4CB8-4015-B45F-CB8866491A0F}"/>
              </a:ext>
            </a:extLst>
          </p:cNvPr>
          <p:cNvSpPr/>
          <p:nvPr/>
        </p:nvSpPr>
        <p:spPr>
          <a:xfrm rot="16200000">
            <a:off x="1984794" y="-845583"/>
            <a:ext cx="578509" cy="3007540"/>
          </a:xfrm>
          <a:custGeom>
            <a:avLst/>
            <a:gdLst>
              <a:gd name="connsiteX0" fmla="*/ 578509 w 578509"/>
              <a:gd name="connsiteY0" fmla="*/ 1622166 h 3007540"/>
              <a:gd name="connsiteX1" fmla="*/ 578508 w 578509"/>
              <a:gd name="connsiteY1" fmla="*/ 2952911 h 3007540"/>
              <a:gd name="connsiteX2" fmla="*/ 523880 w 578509"/>
              <a:gd name="connsiteY2" fmla="*/ 3007539 h 3007540"/>
              <a:gd name="connsiteX3" fmla="*/ 523881 w 578509"/>
              <a:gd name="connsiteY3" fmla="*/ 3007538 h 3007540"/>
              <a:gd name="connsiteX4" fmla="*/ 469253 w 578509"/>
              <a:gd name="connsiteY4" fmla="*/ 2952910 h 3007540"/>
              <a:gd name="connsiteX5" fmla="*/ 469253 w 578509"/>
              <a:gd name="connsiteY5" fmla="*/ 1622166 h 3007540"/>
              <a:gd name="connsiteX6" fmla="*/ 469253 w 578509"/>
              <a:gd name="connsiteY6" fmla="*/ 1622163 h 3007540"/>
              <a:gd name="connsiteX7" fmla="*/ 469253 w 578509"/>
              <a:gd name="connsiteY7" fmla="*/ 309540 h 3007540"/>
              <a:gd name="connsiteX8" fmla="*/ 289253 w 578509"/>
              <a:gd name="connsiteY8" fmla="*/ 129540 h 3007540"/>
              <a:gd name="connsiteX9" fmla="*/ 109253 w 578509"/>
              <a:gd name="connsiteY9" fmla="*/ 309540 h 3007540"/>
              <a:gd name="connsiteX10" fmla="*/ 109253 w 578509"/>
              <a:gd name="connsiteY10" fmla="*/ 1622149 h 3007540"/>
              <a:gd name="connsiteX11" fmla="*/ 109257 w 578509"/>
              <a:gd name="connsiteY11" fmla="*/ 1622167 h 3007540"/>
              <a:gd name="connsiteX12" fmla="*/ 109256 w 578509"/>
              <a:gd name="connsiteY12" fmla="*/ 2952912 h 3007540"/>
              <a:gd name="connsiteX13" fmla="*/ 54628 w 578509"/>
              <a:gd name="connsiteY13" fmla="*/ 3007540 h 3007540"/>
              <a:gd name="connsiteX14" fmla="*/ 54629 w 578509"/>
              <a:gd name="connsiteY14" fmla="*/ 3007539 h 3007540"/>
              <a:gd name="connsiteX15" fmla="*/ 0 w 578509"/>
              <a:gd name="connsiteY15" fmla="*/ 2952911 h 3007540"/>
              <a:gd name="connsiteX16" fmla="*/ 1 w 578509"/>
              <a:gd name="connsiteY16" fmla="*/ 1622167 h 3007540"/>
              <a:gd name="connsiteX17" fmla="*/ 3 w 578509"/>
              <a:gd name="connsiteY17" fmla="*/ 1622154 h 3007540"/>
              <a:gd name="connsiteX18" fmla="*/ 3 w 578509"/>
              <a:gd name="connsiteY18" fmla="*/ 289249 h 3007540"/>
              <a:gd name="connsiteX19" fmla="*/ 289252 w 578509"/>
              <a:gd name="connsiteY19" fmla="*/ 0 h 3007540"/>
              <a:gd name="connsiteX20" fmla="*/ 578501 w 578509"/>
              <a:gd name="connsiteY20" fmla="*/ 289249 h 3007540"/>
              <a:gd name="connsiteX21" fmla="*/ 578501 w 578509"/>
              <a:gd name="connsiteY21" fmla="*/ 1622128 h 300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78509" h="3007540">
                <a:moveTo>
                  <a:pt x="578509" y="1622166"/>
                </a:moveTo>
                <a:cubicBezTo>
                  <a:pt x="578509" y="2065748"/>
                  <a:pt x="578508" y="2509329"/>
                  <a:pt x="578508" y="2952911"/>
                </a:cubicBezTo>
                <a:cubicBezTo>
                  <a:pt x="578508" y="2983081"/>
                  <a:pt x="554050" y="3007539"/>
                  <a:pt x="523880" y="3007539"/>
                </a:cubicBezTo>
                <a:lnTo>
                  <a:pt x="523881" y="3007538"/>
                </a:lnTo>
                <a:cubicBezTo>
                  <a:pt x="493711" y="3007538"/>
                  <a:pt x="469253" y="2983080"/>
                  <a:pt x="469253" y="2952910"/>
                </a:cubicBezTo>
                <a:lnTo>
                  <a:pt x="469253" y="1622166"/>
                </a:lnTo>
                <a:lnTo>
                  <a:pt x="469253" y="1622163"/>
                </a:lnTo>
                <a:lnTo>
                  <a:pt x="469253" y="309540"/>
                </a:lnTo>
                <a:cubicBezTo>
                  <a:pt x="469253" y="210129"/>
                  <a:pt x="388664" y="129540"/>
                  <a:pt x="289253" y="129540"/>
                </a:cubicBezTo>
                <a:cubicBezTo>
                  <a:pt x="189842" y="129540"/>
                  <a:pt x="109253" y="210129"/>
                  <a:pt x="109253" y="309540"/>
                </a:cubicBezTo>
                <a:lnTo>
                  <a:pt x="109253" y="1622149"/>
                </a:lnTo>
                <a:lnTo>
                  <a:pt x="109257" y="1622167"/>
                </a:lnTo>
                <a:cubicBezTo>
                  <a:pt x="109257" y="2065749"/>
                  <a:pt x="109256" y="2509330"/>
                  <a:pt x="109256" y="2952912"/>
                </a:cubicBezTo>
                <a:cubicBezTo>
                  <a:pt x="109256" y="2983082"/>
                  <a:pt x="84798" y="3007540"/>
                  <a:pt x="54628" y="3007540"/>
                </a:cubicBezTo>
                <a:lnTo>
                  <a:pt x="54629" y="3007539"/>
                </a:lnTo>
                <a:cubicBezTo>
                  <a:pt x="24459" y="3007539"/>
                  <a:pt x="0" y="2983081"/>
                  <a:pt x="0" y="2952911"/>
                </a:cubicBezTo>
                <a:lnTo>
                  <a:pt x="1" y="1622167"/>
                </a:lnTo>
                <a:lnTo>
                  <a:pt x="3" y="1622154"/>
                </a:lnTo>
                <a:lnTo>
                  <a:pt x="3" y="289249"/>
                </a:lnTo>
                <a:cubicBezTo>
                  <a:pt x="3" y="129501"/>
                  <a:pt x="129504" y="0"/>
                  <a:pt x="289252" y="0"/>
                </a:cubicBezTo>
                <a:cubicBezTo>
                  <a:pt x="449000" y="0"/>
                  <a:pt x="578501" y="129501"/>
                  <a:pt x="578501" y="289249"/>
                </a:cubicBezTo>
                <a:lnTo>
                  <a:pt x="578501" y="1622128"/>
                </a:lnTo>
                <a:close/>
              </a:path>
            </a:pathLst>
          </a:custGeom>
          <a:solidFill>
            <a:srgbClr val="FF999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7D79E6C-F202-45E9-9842-FDE611A5693D}"/>
              </a:ext>
            </a:extLst>
          </p:cNvPr>
          <p:cNvCxnSpPr>
            <a:cxnSpLocks/>
          </p:cNvCxnSpPr>
          <p:nvPr/>
        </p:nvCxnSpPr>
        <p:spPr>
          <a:xfrm rot="16200000">
            <a:off x="2538513" y="-106358"/>
            <a:ext cx="0" cy="1692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D5C9A1E-18C3-4829-9A14-486C3EA691CD}"/>
              </a:ext>
            </a:extLst>
          </p:cNvPr>
          <p:cNvCxnSpPr>
            <a:cxnSpLocks/>
          </p:cNvCxnSpPr>
          <p:nvPr/>
        </p:nvCxnSpPr>
        <p:spPr>
          <a:xfrm rot="16200000">
            <a:off x="1656752" y="195087"/>
            <a:ext cx="0" cy="90000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842652C-BF6A-4979-951E-EE327AECEB9E}"/>
              </a:ext>
            </a:extLst>
          </p:cNvPr>
          <p:cNvCxnSpPr>
            <a:cxnSpLocks/>
          </p:cNvCxnSpPr>
          <p:nvPr/>
        </p:nvCxnSpPr>
        <p:spPr>
          <a:xfrm rot="16200000">
            <a:off x="6067523" y="-4956562"/>
            <a:ext cx="0" cy="11808000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사각형: 둥근 위쪽 모서리 29">
            <a:extLst>
              <a:ext uri="{FF2B5EF4-FFF2-40B4-BE49-F238E27FC236}">
                <a16:creationId xmlns:a16="http://schemas.microsoft.com/office/drawing/2014/main" id="{66010E50-731F-43E5-8CDD-061255B7B1F9}"/>
              </a:ext>
            </a:extLst>
          </p:cNvPr>
          <p:cNvSpPr/>
          <p:nvPr/>
        </p:nvSpPr>
        <p:spPr>
          <a:xfrm>
            <a:off x="1280948" y="645083"/>
            <a:ext cx="187012" cy="230569"/>
          </a:xfrm>
          <a:prstGeom prst="round2SameRect">
            <a:avLst>
              <a:gd name="adj1" fmla="val 0"/>
              <a:gd name="adj2" fmla="val 30644"/>
            </a:avLst>
          </a:prstGeom>
          <a:solidFill>
            <a:srgbClr val="FF5050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4065931" y="335108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질의응답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05570BC8-A4F1-469A-94BD-0C07A545AFD9}"/>
              </a:ext>
            </a:extLst>
          </p:cNvPr>
          <p:cNvCxnSpPr>
            <a:cxnSpLocks/>
          </p:cNvCxnSpPr>
          <p:nvPr/>
        </p:nvCxnSpPr>
        <p:spPr>
          <a:xfrm rot="16200000">
            <a:off x="7305931" y="-2211032"/>
            <a:ext cx="0" cy="648000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86C82C8-1303-4753-B2C9-A34FFD7FC55E}"/>
              </a:ext>
            </a:extLst>
          </p:cNvPr>
          <p:cNvSpPr txBox="1"/>
          <p:nvPr/>
        </p:nvSpPr>
        <p:spPr>
          <a:xfrm rot="2539687">
            <a:off x="9532572" y="1822494"/>
            <a:ext cx="180914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en-US" altLang="ko-K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1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1EBEF7C-849A-4323-A264-1F94223E0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033" y="2594858"/>
            <a:ext cx="7099379" cy="275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9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8DA22E99-D2FA-43A6-AB39-3694D725A31A}"/>
              </a:ext>
            </a:extLst>
          </p:cNvPr>
          <p:cNvSpPr txBox="1"/>
          <p:nvPr/>
        </p:nvSpPr>
        <p:spPr>
          <a:xfrm>
            <a:off x="1818575" y="4036845"/>
            <a:ext cx="8554849" cy="2250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lnSpc>
                <a:spcPct val="150000"/>
              </a:lnSpc>
              <a:defRPr/>
            </a:pPr>
            <a:r>
              <a:rPr lang="ko-KR" altLang="en-US" sz="3600" b="1" i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신입생 여러분</a:t>
            </a:r>
            <a:r>
              <a:rPr lang="en-US" altLang="ko-KR" sz="3600" b="1" i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algn="ctr" latinLnBrk="0">
              <a:lnSpc>
                <a:spcPct val="150000"/>
              </a:lnSpc>
              <a:defRPr/>
            </a:pPr>
            <a:r>
              <a:rPr lang="en-US" altLang="ko-KR" sz="6600" b="1" i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♥ </a:t>
            </a:r>
            <a:r>
              <a:rPr lang="ko-KR" altLang="en-US" sz="6600" b="1" i="1" kern="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환영합니다</a:t>
            </a:r>
            <a:r>
              <a:rPr lang="ko-KR" altLang="en-US" sz="6600" b="1" i="1" kern="0" dirty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6600" b="1" i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♥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C6494E-7DBC-4FA2-B845-6F58E4F92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570667"/>
            <a:ext cx="6064897" cy="304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8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2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3678</TotalTime>
  <Words>1869</Words>
  <Application>Microsoft Office PowerPoint</Application>
  <PresentationFormat>와이드스크린</PresentationFormat>
  <Paragraphs>420</Paragraphs>
  <Slides>49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55" baseType="lpstr">
      <vt:lpstr>Arial</vt:lpstr>
      <vt:lpstr>맑은 고딕</vt:lpstr>
      <vt:lpstr>한양중고딕</vt:lpstr>
      <vt:lpstr>HY견고딕</vt:lpstr>
      <vt:lpstr>함초롬바탕</vt:lpstr>
      <vt:lpstr>22_Office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조현석</dc:creator>
  <cp:lastModifiedBy>user007</cp:lastModifiedBy>
  <cp:revision>82</cp:revision>
  <dcterms:created xsi:type="dcterms:W3CDTF">2020-12-17T02:00:30Z</dcterms:created>
  <dcterms:modified xsi:type="dcterms:W3CDTF">2024-02-13T02:42:12Z</dcterms:modified>
</cp:coreProperties>
</file>