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4" r:id="rId4"/>
    <p:sldId id="277" r:id="rId5"/>
    <p:sldId id="278" r:id="rId6"/>
    <p:sldId id="279" r:id="rId7"/>
    <p:sldId id="298" r:id="rId8"/>
    <p:sldId id="280" r:id="rId9"/>
    <p:sldId id="281" r:id="rId10"/>
    <p:sldId id="282" r:id="rId11"/>
    <p:sldId id="283" r:id="rId12"/>
    <p:sldId id="284" r:id="rId13"/>
    <p:sldId id="285" r:id="rId14"/>
    <p:sldId id="288" r:id="rId15"/>
    <p:sldId id="289" r:id="rId16"/>
    <p:sldId id="286" r:id="rId17"/>
    <p:sldId id="287" r:id="rId18"/>
    <p:sldId id="290" r:id="rId19"/>
    <p:sldId id="301" r:id="rId20"/>
    <p:sldId id="291" r:id="rId21"/>
    <p:sldId id="292" r:id="rId22"/>
    <p:sldId id="293" r:id="rId23"/>
    <p:sldId id="303" r:id="rId24"/>
    <p:sldId id="296" r:id="rId25"/>
    <p:sldId id="294" r:id="rId26"/>
    <p:sldId id="300" r:id="rId27"/>
    <p:sldId id="295" r:id="rId28"/>
    <p:sldId id="297" r:id="rId29"/>
    <p:sldId id="304" r:id="rId30"/>
    <p:sldId id="305" r:id="rId31"/>
    <p:sldId id="299" r:id="rId32"/>
    <p:sldId id="306" r:id="rId33"/>
    <p:sldId id="302" r:id="rId34"/>
    <p:sldId id="263" r:id="rId35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03" d="100"/>
          <a:sy n="103" d="100"/>
        </p:scale>
        <p:origin x="138" y="3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ableStyles" Target="tableStyles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209E6602-8F4C-4249-929D-CF1A0DC65CB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A677FB22-A18C-4C0C-AED1-6C243CCE95D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/>
              <a:t>클릭하여 마스터 부제목 스타일 편집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549930B9-0874-48C0-A838-02C77AC9FE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FDB93E-8126-49C2-BD0F-B8EFC03766FE}" type="datetimeFigureOut">
              <a:rPr lang="ko-KR" altLang="en-US" smtClean="0"/>
              <a:t>2023-12-18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79AE0FC7-40EB-402B-9EB4-30E889135D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EF05BFAE-49D0-469C-B1A2-46F9EEE81C3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5CA129-3159-4ACC-A1E7-A595A8DBF4F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81191805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FE6A4647-9D95-4F66-8FEB-565050B826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F87B7503-3A5B-4FA6-A08E-C918A95BAB6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BDA87986-ED7D-4BA9-88DE-0697466965F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FDB93E-8126-49C2-BD0F-B8EFC03766FE}" type="datetimeFigureOut">
              <a:rPr lang="ko-KR" altLang="en-US" smtClean="0"/>
              <a:t>2023-12-18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A2881CCF-D3F9-46CE-8E8F-DEEEF90C510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C8622548-0767-4174-A501-5DF0674C94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5CA129-3159-4ACC-A1E7-A595A8DBF4F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9695409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6498DF0E-B9C8-4E40-85CD-E304A376E06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D264A917-3595-450D-AAA9-89C1F2E535F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B8290698-5468-4DCE-8CEA-8ADD7944E32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FDB93E-8126-49C2-BD0F-B8EFC03766FE}" type="datetimeFigureOut">
              <a:rPr lang="ko-KR" altLang="en-US" smtClean="0"/>
              <a:t>2023-12-18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A12E5972-19EF-4FC9-B733-F574F344CFC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E164D5FE-1422-4923-B148-7C4FF3D5DF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5CA129-3159-4ACC-A1E7-A595A8DBF4F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6799370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288891BA-2735-4CF9-BCED-3CB2A3DDCC2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8EAD753A-8B22-4850-9F3E-9A12CF0CA11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CD1D804A-3856-4F96-9A16-7FB2436E37B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3A18295D-03CA-4949-A11F-F3ABEB7548A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FDB93E-8126-49C2-BD0F-B8EFC03766FE}" type="datetimeFigureOut">
              <a:rPr lang="ko-KR" altLang="en-US" smtClean="0"/>
              <a:t>2023-12-18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64D8CEF7-4956-4AD4-A023-BFECC6CEFB9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E5C078B3-F91D-46B5-9A1E-4AF60BD90E6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5CA129-3159-4ACC-A1E7-A595A8DBF4F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0762894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F15B4E83-4F5E-4FD6-A1D0-DDE45488801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005BD449-08C0-4A4A-B889-099A72971FF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FB8E776F-AD15-42DF-94DA-4EFEDD9A843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텍스트 개체 틀 4">
            <a:extLst>
              <a:ext uri="{FF2B5EF4-FFF2-40B4-BE49-F238E27FC236}">
                <a16:creationId xmlns:a16="http://schemas.microsoft.com/office/drawing/2014/main" id="{9E283AAC-16DB-4CCC-A40C-CECBA78FB46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6" name="내용 개체 틀 5">
            <a:extLst>
              <a:ext uri="{FF2B5EF4-FFF2-40B4-BE49-F238E27FC236}">
                <a16:creationId xmlns:a16="http://schemas.microsoft.com/office/drawing/2014/main" id="{84793B0E-B5B7-4C29-8153-D0E3BA792DC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7" name="날짜 개체 틀 6">
            <a:extLst>
              <a:ext uri="{FF2B5EF4-FFF2-40B4-BE49-F238E27FC236}">
                <a16:creationId xmlns:a16="http://schemas.microsoft.com/office/drawing/2014/main" id="{A24549AB-F08C-401B-A2C3-1462881C0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FDB93E-8126-49C2-BD0F-B8EFC03766FE}" type="datetimeFigureOut">
              <a:rPr lang="ko-KR" altLang="en-US" smtClean="0"/>
              <a:t>2023-12-18</a:t>
            </a:fld>
            <a:endParaRPr lang="ko-KR" altLang="en-US"/>
          </a:p>
        </p:txBody>
      </p:sp>
      <p:sp>
        <p:nvSpPr>
          <p:cNvPr id="8" name="바닥글 개체 틀 7">
            <a:extLst>
              <a:ext uri="{FF2B5EF4-FFF2-40B4-BE49-F238E27FC236}">
                <a16:creationId xmlns:a16="http://schemas.microsoft.com/office/drawing/2014/main" id="{30B1AF42-B997-4D50-B948-00A00BEAD31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>
            <a:extLst>
              <a:ext uri="{FF2B5EF4-FFF2-40B4-BE49-F238E27FC236}">
                <a16:creationId xmlns:a16="http://schemas.microsoft.com/office/drawing/2014/main" id="{A4198638-3369-4580-8734-D1E3E553544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5CA129-3159-4ACC-A1E7-A595A8DBF4F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0415521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E0E812A-5614-40B8-9793-F730DF733C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>
            <a:extLst>
              <a:ext uri="{FF2B5EF4-FFF2-40B4-BE49-F238E27FC236}">
                <a16:creationId xmlns:a16="http://schemas.microsoft.com/office/drawing/2014/main" id="{A5F0F37E-670B-4435-B6C3-6400EFF4D8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FDB93E-8126-49C2-BD0F-B8EFC03766FE}" type="datetimeFigureOut">
              <a:rPr lang="ko-KR" altLang="en-US" smtClean="0"/>
              <a:t>2023-12-18</a:t>
            </a:fld>
            <a:endParaRPr lang="ko-KR" altLang="en-US"/>
          </a:p>
        </p:txBody>
      </p:sp>
      <p:sp>
        <p:nvSpPr>
          <p:cNvPr id="4" name="바닥글 개체 틀 3">
            <a:extLst>
              <a:ext uri="{FF2B5EF4-FFF2-40B4-BE49-F238E27FC236}">
                <a16:creationId xmlns:a16="http://schemas.microsoft.com/office/drawing/2014/main" id="{AEF5CA5C-B19E-4E77-AD73-D93652EFC68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>
            <a:extLst>
              <a:ext uri="{FF2B5EF4-FFF2-40B4-BE49-F238E27FC236}">
                <a16:creationId xmlns:a16="http://schemas.microsoft.com/office/drawing/2014/main" id="{0B843C91-CD32-44D6-87B0-5B3792934B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5CA129-3159-4ACC-A1E7-A595A8DBF4F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82937406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>
            <a:extLst>
              <a:ext uri="{FF2B5EF4-FFF2-40B4-BE49-F238E27FC236}">
                <a16:creationId xmlns:a16="http://schemas.microsoft.com/office/drawing/2014/main" id="{06F0ED86-83FC-463C-A0E8-060AAFB2D07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FDB93E-8126-49C2-BD0F-B8EFC03766FE}" type="datetimeFigureOut">
              <a:rPr lang="ko-KR" altLang="en-US" smtClean="0"/>
              <a:t>2023-12-18</a:t>
            </a:fld>
            <a:endParaRPr lang="ko-KR" altLang="en-US"/>
          </a:p>
        </p:txBody>
      </p:sp>
      <p:sp>
        <p:nvSpPr>
          <p:cNvPr id="3" name="바닥글 개체 틀 2">
            <a:extLst>
              <a:ext uri="{FF2B5EF4-FFF2-40B4-BE49-F238E27FC236}">
                <a16:creationId xmlns:a16="http://schemas.microsoft.com/office/drawing/2014/main" id="{CE2E2484-4A35-47BE-8941-FB86AFCAA51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93BC9648-FFDD-4D63-9535-7211B8108F2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5CA129-3159-4ACC-A1E7-A595A8DBF4F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17723435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DFE13620-3E01-402F-B973-E8F2C318305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D5D1DEED-D7B6-40F2-979A-CCFD21FFAA5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CD466EE4-CD33-4599-B805-3AEF4A21F6A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70F876B7-C4C4-40E1-8F69-B0204529E63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FDB93E-8126-49C2-BD0F-B8EFC03766FE}" type="datetimeFigureOut">
              <a:rPr lang="ko-KR" altLang="en-US" smtClean="0"/>
              <a:t>2023-12-18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91D2D623-4BBE-4A0E-8195-5A88669EE52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BBFC4FAE-1DDD-4F1A-94C9-FA4D2A3A59B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5CA129-3159-4ACC-A1E7-A595A8DBF4F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7064882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94F5D341-4095-46FD-BA14-08E7A1D073F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>
            <a:extLst>
              <a:ext uri="{FF2B5EF4-FFF2-40B4-BE49-F238E27FC236}">
                <a16:creationId xmlns:a16="http://schemas.microsoft.com/office/drawing/2014/main" id="{96FACAB8-1B05-4891-BC7D-365EB633DF3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973005F6-4F43-46AD-8B17-396E21CE6F7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2C6538D4-C338-4C93-8FB5-53A89A9A0E6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FDB93E-8126-49C2-BD0F-B8EFC03766FE}" type="datetimeFigureOut">
              <a:rPr lang="ko-KR" altLang="en-US" smtClean="0"/>
              <a:t>2023-12-18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5F20322A-DF74-4D28-9005-0405C75C3D3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2C71AFD5-84A6-4B58-BD30-4FD5C54D7C2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5CA129-3159-4ACC-A1E7-A595A8DBF4F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8120903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0EBF0286-62DE-4FBB-A67D-FD5C3AFB28F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1FF45BA2-FBD9-4D2F-9C36-925F83454E8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16238F12-43DE-4A66-BA34-D31C1F69790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FDB93E-8126-49C2-BD0F-B8EFC03766FE}" type="datetimeFigureOut">
              <a:rPr lang="ko-KR" altLang="en-US" smtClean="0"/>
              <a:t>2023-12-18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3AB882F0-22BD-4229-AE9C-D1F4B093921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0E86267D-7A33-42F9-BFE3-39E768F1C03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5CA129-3159-4ACC-A1E7-A595A8DBF4F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0377150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>
            <a:extLst>
              <a:ext uri="{FF2B5EF4-FFF2-40B4-BE49-F238E27FC236}">
                <a16:creationId xmlns:a16="http://schemas.microsoft.com/office/drawing/2014/main" id="{B95D8ED7-0048-4044-AE28-8373421DE66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C4C07941-2454-4300-8C59-55C7E8F4C74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8B96361E-96FA-486A-BFE9-15FEFCC096E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FDB93E-8126-49C2-BD0F-B8EFC03766FE}" type="datetimeFigureOut">
              <a:rPr lang="ko-KR" altLang="en-US" smtClean="0"/>
              <a:t>2023-12-18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745F4981-55E8-4FAB-A768-C7C992E8647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A2549B78-0A8B-4F21-9DB1-73544FEE5F7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5CA129-3159-4ACC-A1E7-A595A8DBF4F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52914976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>
            <a:extLst>
              <a:ext uri="{FF2B5EF4-FFF2-40B4-BE49-F238E27FC236}">
                <a16:creationId xmlns:a16="http://schemas.microsoft.com/office/drawing/2014/main" id="{5B18B655-BB27-4442-BA02-0AC72C08D99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dirty="0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5FCE706B-611E-4CE8-A57C-7C97E9878D3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dirty="0"/>
              <a:t>마스터 텍스트 스타일 편집</a:t>
            </a:r>
          </a:p>
          <a:p>
            <a:pPr lvl="1"/>
            <a:r>
              <a:rPr lang="ko-KR" altLang="en-US" dirty="0"/>
              <a:t>둘째 수준</a:t>
            </a:r>
          </a:p>
          <a:p>
            <a:pPr lvl="2"/>
            <a:r>
              <a:rPr lang="ko-KR" altLang="en-US" dirty="0"/>
              <a:t>셋째 수준</a:t>
            </a:r>
          </a:p>
          <a:p>
            <a:pPr lvl="3"/>
            <a:r>
              <a:rPr lang="ko-KR" altLang="en-US" dirty="0"/>
              <a:t>넷째 수준</a:t>
            </a:r>
          </a:p>
          <a:p>
            <a:pPr lvl="4"/>
            <a:r>
              <a:rPr lang="ko-KR" altLang="en-US" dirty="0"/>
              <a:t>다섯째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FE9117B1-5C48-4649-9B4C-D7074C93F5F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latin typeface="나눔스퀘어_ac ExtraBold" panose="020B0600000101010101" pitchFamily="50" charset="-127"/>
                <a:ea typeface="나눔스퀘어_ac ExtraBold" panose="020B0600000101010101" pitchFamily="50" charset="-127"/>
              </a:defRPr>
            </a:lvl1pPr>
          </a:lstStyle>
          <a:p>
            <a:fld id="{8DFDB93E-8126-49C2-BD0F-B8EFC03766FE}" type="datetimeFigureOut">
              <a:rPr lang="ko-KR" altLang="en-US" smtClean="0"/>
              <a:pPr/>
              <a:t>2023-12-18</a:t>
            </a:fld>
            <a:endParaRPr lang="ko-KR" altLang="en-US" dirty="0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29407CE9-5323-42B8-B188-B68F14502FD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latin typeface="나눔스퀘어_ac ExtraBold" panose="020B0600000101010101" pitchFamily="50" charset="-127"/>
                <a:ea typeface="나눔스퀘어_ac ExtraBold" panose="020B0600000101010101" pitchFamily="50" charset="-127"/>
              </a:defRPr>
            </a:lvl1pPr>
          </a:lstStyle>
          <a:p>
            <a:endParaRPr lang="ko-KR" altLang="en-US" dirty="0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E76B6458-A092-484A-8905-BDE1D74AAE6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latin typeface="나눔스퀘어_ac ExtraBold" panose="020B0600000101010101" pitchFamily="50" charset="-127"/>
                <a:ea typeface="나눔스퀘어_ac ExtraBold" panose="020B0600000101010101" pitchFamily="50" charset="-127"/>
              </a:defRPr>
            </a:lvl1pPr>
          </a:lstStyle>
          <a:p>
            <a:fld id="{225CA129-3159-4ACC-A1E7-A595A8DBF4F8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45788414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나눔스퀘어_ac ExtraBold" panose="020B0600000101010101" pitchFamily="50" charset="-127"/>
          <a:ea typeface="나눔스퀘어_ac ExtraBold" panose="020B0600000101010101" pitchFamily="50" charset="-127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나눔스퀘어_ac ExtraBold" panose="020B0600000101010101" pitchFamily="50" charset="-127"/>
          <a:ea typeface="나눔스퀘어_ac ExtraBold" panose="020B0600000101010101" pitchFamily="50" charset="-127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나눔스퀘어_ac ExtraBold" panose="020B0600000101010101" pitchFamily="50" charset="-127"/>
          <a:ea typeface="나눔스퀘어_ac ExtraBold" panose="020B0600000101010101" pitchFamily="50" charset="-127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나눔스퀘어_ac ExtraBold" panose="020B0600000101010101" pitchFamily="50" charset="-127"/>
          <a:ea typeface="나눔스퀘어_ac ExtraBold" panose="020B0600000101010101" pitchFamily="50" charset="-127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나눔스퀘어_ac ExtraBold" panose="020B0600000101010101" pitchFamily="50" charset="-127"/>
          <a:ea typeface="나눔스퀘어_ac ExtraBold" panose="020B0600000101010101" pitchFamily="50" charset="-127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나눔스퀘어_ac ExtraBold" panose="020B0600000101010101" pitchFamily="50" charset="-127"/>
          <a:ea typeface="나눔스퀘어_ac ExtraBold" panose="020B0600000101010101" pitchFamily="50" charset="-127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3C5D0795-1D61-4A06-9434-A98289B27C6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250338"/>
            <a:ext cx="9144000" cy="2387600"/>
          </a:xfrm>
        </p:spPr>
        <p:txBody>
          <a:bodyPr>
            <a:normAutofit fontScale="90000"/>
          </a:bodyPr>
          <a:lstStyle/>
          <a:p>
            <a:r>
              <a:rPr lang="ko-KR" altLang="en-US" sz="19900" dirty="0">
                <a:latin typeface="나눔스퀘어_ac ExtraBold" panose="020B0600000101010101" pitchFamily="50" charset="-127"/>
                <a:ea typeface="나눔스퀘어_ac ExtraBold" panose="020B0600000101010101" pitchFamily="50" charset="-127"/>
              </a:rPr>
              <a:t>실습의 왕 </a:t>
            </a:r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723DC7E1-21D7-43D8-83CF-B5969A0AD7F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5067813"/>
            <a:ext cx="9144000" cy="929081"/>
          </a:xfrm>
        </p:spPr>
        <p:txBody>
          <a:bodyPr>
            <a:normAutofit/>
          </a:bodyPr>
          <a:lstStyle/>
          <a:p>
            <a:r>
              <a:rPr lang="ko-KR" altLang="en-US" sz="3200" dirty="0"/>
              <a:t>대전보건대학교 방사선의과학대학 김재석</a:t>
            </a:r>
          </a:p>
        </p:txBody>
      </p:sp>
    </p:spTree>
    <p:extLst>
      <p:ext uri="{BB962C8B-B14F-4D97-AF65-F5344CB8AC3E}">
        <p14:creationId xmlns:p14="http://schemas.microsoft.com/office/powerpoint/2010/main" val="59733907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ED4A34B1-6539-406E-85A4-AD9EB0CE10A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4527" y="26878"/>
            <a:ext cx="10515600" cy="1325563"/>
          </a:xfrm>
        </p:spPr>
        <p:txBody>
          <a:bodyPr>
            <a:normAutofit/>
          </a:bodyPr>
          <a:lstStyle/>
          <a:p>
            <a:r>
              <a:rPr lang="ko-KR" altLang="en-US" sz="3600" dirty="0"/>
              <a:t>본 질문사항은 충남대 충북대 병원 위주로 제작되었습니다</a:t>
            </a:r>
            <a:r>
              <a:rPr lang="en-US" altLang="ko-KR" sz="3600" dirty="0"/>
              <a:t>.</a:t>
            </a:r>
            <a:endParaRPr lang="ko-KR" altLang="en-US" sz="3600" dirty="0"/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779FE69F-4538-48C5-AEAF-0B64D34239A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69783" y="2885813"/>
            <a:ext cx="10884017" cy="3884103"/>
          </a:xfrm>
        </p:spPr>
        <p:txBody>
          <a:bodyPr>
            <a:normAutofit fontScale="92500" lnSpcReduction="20000"/>
          </a:bodyPr>
          <a:lstStyle/>
          <a:p>
            <a:pPr marL="514350" indent="-514350" fontAlgn="base">
              <a:buAutoNum type="arabicPeriod"/>
            </a:pPr>
            <a:r>
              <a:rPr lang="en-US" altLang="ko-KR" dirty="0" err="1"/>
              <a:t>MPR</a:t>
            </a:r>
            <a:r>
              <a:rPr lang="en-US" altLang="ko-KR" dirty="0"/>
              <a:t>?</a:t>
            </a:r>
          </a:p>
          <a:p>
            <a:pPr marL="514350" indent="-514350" fontAlgn="base">
              <a:buAutoNum type="arabicPeriod"/>
            </a:pPr>
            <a:endParaRPr lang="en-US" altLang="ko-KR" dirty="0"/>
          </a:p>
          <a:p>
            <a:pPr marL="0" indent="0" fontAlgn="base">
              <a:buNone/>
            </a:pPr>
            <a:r>
              <a:rPr lang="en-US" altLang="ko-KR" dirty="0"/>
              <a:t>2. </a:t>
            </a:r>
            <a:r>
              <a:rPr lang="en-US" altLang="ko-KR" dirty="0" err="1"/>
              <a:t>VRT</a:t>
            </a:r>
            <a:r>
              <a:rPr lang="en-US" altLang="ko-KR" dirty="0"/>
              <a:t>?</a:t>
            </a:r>
          </a:p>
          <a:p>
            <a:pPr marL="0" indent="0" fontAlgn="base">
              <a:buNone/>
            </a:pPr>
            <a:endParaRPr lang="en-US" altLang="ko-KR" dirty="0"/>
          </a:p>
          <a:p>
            <a:pPr marL="0" indent="0" fontAlgn="base">
              <a:buNone/>
            </a:pPr>
            <a:r>
              <a:rPr lang="en-US" altLang="ko-KR" dirty="0"/>
              <a:t>3. MIP</a:t>
            </a:r>
          </a:p>
          <a:p>
            <a:pPr marL="0" indent="0" fontAlgn="base">
              <a:buNone/>
            </a:pPr>
            <a:endParaRPr lang="en-US" altLang="ko-KR" dirty="0"/>
          </a:p>
          <a:p>
            <a:pPr marL="0" indent="0" fontAlgn="base">
              <a:buNone/>
            </a:pPr>
            <a:r>
              <a:rPr lang="en-US" altLang="ko-KR" dirty="0"/>
              <a:t>4. AC Joint </a:t>
            </a:r>
            <a:r>
              <a:rPr lang="ko-KR" altLang="en-US" dirty="0"/>
              <a:t>의 위치</a:t>
            </a:r>
            <a:endParaRPr lang="en-US" altLang="ko-KR" dirty="0"/>
          </a:p>
          <a:p>
            <a:pPr marL="0" indent="0" fontAlgn="base">
              <a:buNone/>
            </a:pPr>
            <a:endParaRPr lang="ko-KR" altLang="en-US" dirty="0"/>
          </a:p>
          <a:p>
            <a:pPr marL="0" indent="0" fontAlgn="base">
              <a:buNone/>
            </a:pPr>
            <a:r>
              <a:rPr lang="en-US" altLang="ko-KR" dirty="0"/>
              <a:t>5. </a:t>
            </a:r>
            <a:r>
              <a:rPr lang="en-US" altLang="ko-KR" dirty="0" err="1"/>
              <a:t>KUB</a:t>
            </a:r>
            <a:r>
              <a:rPr lang="en-US" altLang="ko-KR" dirty="0"/>
              <a:t>?</a:t>
            </a:r>
          </a:p>
          <a:p>
            <a:pPr marL="0" indent="0">
              <a:buNone/>
            </a:pPr>
            <a:endParaRPr lang="ko-KR" altLang="en-US" dirty="0"/>
          </a:p>
        </p:txBody>
      </p:sp>
      <p:sp>
        <p:nvSpPr>
          <p:cNvPr id="4" name="제목 1">
            <a:extLst>
              <a:ext uri="{FF2B5EF4-FFF2-40B4-BE49-F238E27FC236}">
                <a16:creationId xmlns:a16="http://schemas.microsoft.com/office/drawing/2014/main" id="{A4A6A777-7EEF-465F-8B05-0210FFB3A15F}"/>
              </a:ext>
            </a:extLst>
          </p:cNvPr>
          <p:cNvSpPr txBox="1">
            <a:spLocks/>
          </p:cNvSpPr>
          <p:nvPr/>
        </p:nvSpPr>
        <p:spPr>
          <a:xfrm>
            <a:off x="284527" y="1373203"/>
            <a:ext cx="2265726" cy="1059604"/>
          </a:xfrm>
          <a:prstGeom prst="rect">
            <a:avLst/>
          </a:prstGeom>
          <a:solidFill>
            <a:srgbClr val="00B050"/>
          </a:solidFill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나눔스퀘어_ac ExtraBold" panose="020B0600000101010101" pitchFamily="50" charset="-127"/>
                <a:ea typeface="나눔스퀘어_ac ExtraBold" panose="020B0600000101010101" pitchFamily="50" charset="-127"/>
                <a:cs typeface="+mj-cs"/>
              </a:defRPr>
            </a:lvl1pPr>
          </a:lstStyle>
          <a:p>
            <a:r>
              <a:rPr lang="ko-KR" altLang="en-US" sz="3600" dirty="0"/>
              <a:t>응급 </a:t>
            </a:r>
            <a:r>
              <a:rPr lang="en-US" altLang="ko-KR" sz="3600" dirty="0"/>
              <a:t>CT</a:t>
            </a:r>
            <a:r>
              <a:rPr lang="ko-KR" altLang="en-US" sz="3600" dirty="0"/>
              <a:t>실</a:t>
            </a:r>
          </a:p>
        </p:txBody>
      </p:sp>
    </p:spTree>
    <p:extLst>
      <p:ext uri="{BB962C8B-B14F-4D97-AF65-F5344CB8AC3E}">
        <p14:creationId xmlns:p14="http://schemas.microsoft.com/office/powerpoint/2010/main" val="390544728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779FE69F-4538-48C5-AEAF-0B64D34239A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84526" y="2158025"/>
            <a:ext cx="10884017" cy="3884103"/>
          </a:xfrm>
        </p:spPr>
        <p:txBody>
          <a:bodyPr>
            <a:normAutofit fontScale="92500" lnSpcReduction="20000"/>
          </a:bodyPr>
          <a:lstStyle/>
          <a:p>
            <a:pPr marL="514350" indent="-514350" fontAlgn="base">
              <a:buAutoNum type="arabicPeriod"/>
            </a:pPr>
            <a:r>
              <a:rPr lang="ko-KR" altLang="en-US" dirty="0"/>
              <a:t>조영제 사용 이유</a:t>
            </a:r>
            <a:endParaRPr lang="en-US" altLang="ko-KR" dirty="0"/>
          </a:p>
          <a:p>
            <a:pPr marL="514350" indent="-514350" fontAlgn="base">
              <a:buAutoNum type="arabicPeriod"/>
            </a:pPr>
            <a:endParaRPr lang="ko-KR" altLang="en-US" dirty="0"/>
          </a:p>
          <a:p>
            <a:pPr marL="0" indent="0" fontAlgn="base">
              <a:buNone/>
            </a:pPr>
            <a:r>
              <a:rPr lang="en-US" altLang="ko-KR" dirty="0"/>
              <a:t>2. </a:t>
            </a:r>
            <a:r>
              <a:rPr lang="ko-KR" altLang="en-US" dirty="0"/>
              <a:t>조영제 부작용</a:t>
            </a:r>
            <a:endParaRPr lang="en-US" altLang="ko-KR" dirty="0"/>
          </a:p>
          <a:p>
            <a:pPr marL="0" indent="0" fontAlgn="base">
              <a:buNone/>
            </a:pPr>
            <a:endParaRPr lang="ko-KR" altLang="en-US" dirty="0"/>
          </a:p>
          <a:p>
            <a:pPr marL="0" indent="0" fontAlgn="base">
              <a:buNone/>
            </a:pPr>
            <a:r>
              <a:rPr lang="en-US" altLang="ko-KR" dirty="0"/>
              <a:t>3. </a:t>
            </a:r>
            <a:r>
              <a:rPr lang="en-US" altLang="ko-KR" dirty="0" err="1"/>
              <a:t>convential</a:t>
            </a:r>
            <a:r>
              <a:rPr lang="en-US" altLang="ko-KR" dirty="0"/>
              <a:t>, spiral, </a:t>
            </a:r>
            <a:r>
              <a:rPr lang="en-US" altLang="ko-KR" dirty="0" err="1"/>
              <a:t>MDCT</a:t>
            </a:r>
            <a:r>
              <a:rPr lang="en-US" altLang="ko-KR" dirty="0"/>
              <a:t> </a:t>
            </a:r>
            <a:r>
              <a:rPr lang="ko-KR" altLang="en-US" dirty="0"/>
              <a:t>차이점</a:t>
            </a:r>
            <a:endParaRPr lang="en-US" altLang="ko-KR" dirty="0"/>
          </a:p>
          <a:p>
            <a:pPr marL="0" indent="0" fontAlgn="base">
              <a:buNone/>
            </a:pPr>
            <a:endParaRPr lang="ko-KR" altLang="en-US" dirty="0"/>
          </a:p>
          <a:p>
            <a:pPr marL="0" indent="0" fontAlgn="base">
              <a:buNone/>
            </a:pPr>
            <a:r>
              <a:rPr lang="en-US" altLang="ko-KR" dirty="0"/>
              <a:t>4. </a:t>
            </a:r>
            <a:r>
              <a:rPr lang="ko-KR" altLang="en-US" dirty="0"/>
              <a:t>조영제 구비조건</a:t>
            </a:r>
            <a:r>
              <a:rPr lang="en-US" altLang="ko-KR" dirty="0"/>
              <a:t>, </a:t>
            </a:r>
            <a:r>
              <a:rPr lang="ko-KR" altLang="en-US" dirty="0"/>
              <a:t>조영제 종류</a:t>
            </a:r>
            <a:endParaRPr lang="en-US" altLang="ko-KR" dirty="0"/>
          </a:p>
          <a:p>
            <a:pPr marL="0" indent="0" fontAlgn="base">
              <a:buNone/>
            </a:pPr>
            <a:endParaRPr lang="ko-KR" altLang="en-US" dirty="0"/>
          </a:p>
          <a:p>
            <a:pPr marL="0" indent="0" fontAlgn="base">
              <a:buNone/>
            </a:pPr>
            <a:r>
              <a:rPr lang="en-US" altLang="ko-KR" dirty="0"/>
              <a:t>5. Scout </a:t>
            </a:r>
            <a:r>
              <a:rPr lang="ko-KR" altLang="en-US" dirty="0"/>
              <a:t>촬영 하는 이유</a:t>
            </a:r>
          </a:p>
          <a:p>
            <a:pPr marL="0" indent="0">
              <a:buNone/>
            </a:pPr>
            <a:endParaRPr lang="ko-KR" altLang="en-US" dirty="0"/>
          </a:p>
        </p:txBody>
      </p:sp>
      <p:sp>
        <p:nvSpPr>
          <p:cNvPr id="4" name="제목 1">
            <a:extLst>
              <a:ext uri="{FF2B5EF4-FFF2-40B4-BE49-F238E27FC236}">
                <a16:creationId xmlns:a16="http://schemas.microsoft.com/office/drawing/2014/main" id="{A4A6A777-7EEF-465F-8B05-0210FFB3A15F}"/>
              </a:ext>
            </a:extLst>
          </p:cNvPr>
          <p:cNvSpPr txBox="1">
            <a:spLocks/>
          </p:cNvSpPr>
          <p:nvPr/>
        </p:nvSpPr>
        <p:spPr>
          <a:xfrm>
            <a:off x="284526" y="486795"/>
            <a:ext cx="2850559" cy="1059604"/>
          </a:xfrm>
          <a:prstGeom prst="rect">
            <a:avLst/>
          </a:prstGeom>
          <a:solidFill>
            <a:srgbClr val="00B050"/>
          </a:solidFill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나눔스퀘어_ac ExtraBold" panose="020B0600000101010101" pitchFamily="50" charset="-127"/>
                <a:ea typeface="나눔스퀘어_ac ExtraBold" panose="020B0600000101010101" pitchFamily="50" charset="-127"/>
                <a:cs typeface="+mj-cs"/>
              </a:defRPr>
            </a:lvl1pPr>
          </a:lstStyle>
          <a:p>
            <a:pPr fontAlgn="base" latinLnBrk="0"/>
            <a:r>
              <a:rPr lang="en-US" altLang="ko-KR" b="1" dirty="0"/>
              <a:t>CT 1,2,3</a:t>
            </a:r>
            <a:endParaRPr lang="en-US" altLang="ko-KR" dirty="0"/>
          </a:p>
        </p:txBody>
      </p:sp>
    </p:spTree>
    <p:extLst>
      <p:ext uri="{BB962C8B-B14F-4D97-AF65-F5344CB8AC3E}">
        <p14:creationId xmlns:p14="http://schemas.microsoft.com/office/powerpoint/2010/main" val="393808255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779FE69F-4538-48C5-AEAF-0B64D34239A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84526" y="2158025"/>
            <a:ext cx="10884017" cy="3884103"/>
          </a:xfrm>
        </p:spPr>
        <p:txBody>
          <a:bodyPr>
            <a:normAutofit fontScale="92500" lnSpcReduction="20000"/>
          </a:bodyPr>
          <a:lstStyle/>
          <a:p>
            <a:pPr marL="0" indent="0" fontAlgn="base">
              <a:buNone/>
            </a:pPr>
            <a:r>
              <a:rPr lang="en-US" altLang="ko-KR" dirty="0"/>
              <a:t>6. </a:t>
            </a:r>
            <a:r>
              <a:rPr lang="ko-KR" altLang="en-US" dirty="0"/>
              <a:t>환자검사 시 가장 중요한 부분</a:t>
            </a:r>
            <a:endParaRPr lang="en-US" altLang="ko-KR" dirty="0"/>
          </a:p>
          <a:p>
            <a:pPr marL="0" indent="0" fontAlgn="base">
              <a:buNone/>
            </a:pPr>
            <a:endParaRPr lang="ko-KR" altLang="en-US" dirty="0"/>
          </a:p>
          <a:p>
            <a:pPr marL="0" indent="0" fontAlgn="base">
              <a:buNone/>
            </a:pPr>
            <a:r>
              <a:rPr lang="en-US" altLang="ko-KR" dirty="0"/>
              <a:t>7. CT</a:t>
            </a:r>
            <a:r>
              <a:rPr lang="ko-KR" altLang="en-US" dirty="0"/>
              <a:t>의 정면상은</a:t>
            </a:r>
            <a:r>
              <a:rPr lang="en-US" altLang="ko-KR" dirty="0"/>
              <a:t>?</a:t>
            </a:r>
          </a:p>
          <a:p>
            <a:pPr marL="0" indent="0" fontAlgn="base">
              <a:buNone/>
            </a:pPr>
            <a:endParaRPr lang="ko-KR" altLang="en-US" dirty="0"/>
          </a:p>
          <a:p>
            <a:pPr marL="0" indent="0" fontAlgn="base">
              <a:buNone/>
            </a:pPr>
            <a:r>
              <a:rPr lang="en-US" altLang="ko-KR" dirty="0"/>
              <a:t>8. </a:t>
            </a:r>
            <a:r>
              <a:rPr lang="ko-KR" altLang="en-US" dirty="0"/>
              <a:t>조영제를 </a:t>
            </a:r>
            <a:r>
              <a:rPr lang="ko-KR" altLang="en-US" dirty="0" err="1"/>
              <a:t>온실보관하는</a:t>
            </a:r>
            <a:r>
              <a:rPr lang="ko-KR" altLang="en-US" dirty="0"/>
              <a:t> 이유</a:t>
            </a:r>
            <a:endParaRPr lang="en-US" altLang="ko-KR" dirty="0"/>
          </a:p>
          <a:p>
            <a:pPr marL="0" indent="0" fontAlgn="base">
              <a:buNone/>
            </a:pPr>
            <a:endParaRPr lang="ko-KR" altLang="en-US" dirty="0"/>
          </a:p>
          <a:p>
            <a:pPr marL="0" indent="0" fontAlgn="base">
              <a:buNone/>
            </a:pPr>
            <a:r>
              <a:rPr lang="en-US" altLang="ko-KR" dirty="0"/>
              <a:t>9. </a:t>
            </a:r>
            <a:r>
              <a:rPr lang="ko-KR" altLang="en-US" dirty="0"/>
              <a:t>조영제 사용 시 </a:t>
            </a:r>
            <a:r>
              <a:rPr lang="ko-KR" altLang="en-US" dirty="0" err="1"/>
              <a:t>생리식염수쓰는이유</a:t>
            </a:r>
            <a:endParaRPr lang="en-US" altLang="ko-KR" dirty="0"/>
          </a:p>
          <a:p>
            <a:pPr marL="0" indent="0" fontAlgn="base">
              <a:buNone/>
            </a:pPr>
            <a:endParaRPr lang="ko-KR" altLang="en-US" dirty="0"/>
          </a:p>
          <a:p>
            <a:pPr marL="0" indent="0" fontAlgn="base">
              <a:buNone/>
            </a:pPr>
            <a:r>
              <a:rPr lang="en-US" altLang="ko-KR" dirty="0"/>
              <a:t>10. CT </a:t>
            </a:r>
            <a:r>
              <a:rPr lang="ko-KR" altLang="en-US" dirty="0"/>
              <a:t>재구성 단계</a:t>
            </a:r>
          </a:p>
          <a:p>
            <a:pPr marL="0" indent="0">
              <a:buNone/>
            </a:pPr>
            <a:endParaRPr lang="ko-KR" altLang="en-US" dirty="0"/>
          </a:p>
        </p:txBody>
      </p:sp>
      <p:sp>
        <p:nvSpPr>
          <p:cNvPr id="4" name="제목 1">
            <a:extLst>
              <a:ext uri="{FF2B5EF4-FFF2-40B4-BE49-F238E27FC236}">
                <a16:creationId xmlns:a16="http://schemas.microsoft.com/office/drawing/2014/main" id="{A4A6A777-7EEF-465F-8B05-0210FFB3A15F}"/>
              </a:ext>
            </a:extLst>
          </p:cNvPr>
          <p:cNvSpPr txBox="1">
            <a:spLocks/>
          </p:cNvSpPr>
          <p:nvPr/>
        </p:nvSpPr>
        <p:spPr>
          <a:xfrm>
            <a:off x="284526" y="486795"/>
            <a:ext cx="2850559" cy="1059604"/>
          </a:xfrm>
          <a:prstGeom prst="rect">
            <a:avLst/>
          </a:prstGeom>
          <a:solidFill>
            <a:srgbClr val="00B050"/>
          </a:solidFill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나눔스퀘어_ac ExtraBold" panose="020B0600000101010101" pitchFamily="50" charset="-127"/>
                <a:ea typeface="나눔스퀘어_ac ExtraBold" panose="020B0600000101010101" pitchFamily="50" charset="-127"/>
                <a:cs typeface="+mj-cs"/>
              </a:defRPr>
            </a:lvl1pPr>
          </a:lstStyle>
          <a:p>
            <a:pPr fontAlgn="base" latinLnBrk="0"/>
            <a:r>
              <a:rPr lang="en-US" altLang="ko-KR" b="1" dirty="0"/>
              <a:t>CT 1,2,3</a:t>
            </a:r>
            <a:endParaRPr lang="en-US" altLang="ko-KR" dirty="0"/>
          </a:p>
        </p:txBody>
      </p:sp>
    </p:spTree>
    <p:extLst>
      <p:ext uri="{BB962C8B-B14F-4D97-AF65-F5344CB8AC3E}">
        <p14:creationId xmlns:p14="http://schemas.microsoft.com/office/powerpoint/2010/main" val="34544964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779FE69F-4538-48C5-AEAF-0B64D34239A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84526" y="2158025"/>
            <a:ext cx="10884017" cy="3884103"/>
          </a:xfrm>
        </p:spPr>
        <p:txBody>
          <a:bodyPr>
            <a:normAutofit fontScale="92500" lnSpcReduction="20000"/>
          </a:bodyPr>
          <a:lstStyle/>
          <a:p>
            <a:pPr marL="0" indent="0" fontAlgn="base">
              <a:buNone/>
            </a:pPr>
            <a:r>
              <a:rPr lang="en-US" altLang="ko-KR" dirty="0"/>
              <a:t>11. </a:t>
            </a:r>
            <a:r>
              <a:rPr lang="en-US" altLang="ko-KR" dirty="0" err="1"/>
              <a:t>MDCT</a:t>
            </a:r>
            <a:r>
              <a:rPr lang="ko-KR" altLang="en-US" dirty="0"/>
              <a:t>에서 </a:t>
            </a:r>
            <a:r>
              <a:rPr lang="en-US" altLang="ko-KR" dirty="0"/>
              <a:t>MD</a:t>
            </a:r>
            <a:r>
              <a:rPr lang="ko-KR" altLang="en-US" dirty="0"/>
              <a:t>가 </a:t>
            </a:r>
            <a:r>
              <a:rPr lang="ko-KR" altLang="en-US" dirty="0" err="1"/>
              <a:t>뭔지</a:t>
            </a:r>
            <a:endParaRPr lang="en-US" altLang="ko-KR" dirty="0"/>
          </a:p>
          <a:p>
            <a:pPr marL="0" indent="0" fontAlgn="base">
              <a:buNone/>
            </a:pPr>
            <a:endParaRPr lang="ko-KR" altLang="en-US" dirty="0"/>
          </a:p>
          <a:p>
            <a:pPr marL="0" indent="0" fontAlgn="base">
              <a:buNone/>
            </a:pPr>
            <a:r>
              <a:rPr lang="en-US" altLang="ko-KR" dirty="0"/>
              <a:t>12. 64, 128</a:t>
            </a:r>
            <a:r>
              <a:rPr lang="ko-KR" altLang="en-US" dirty="0"/>
              <a:t>채널이 </a:t>
            </a:r>
            <a:r>
              <a:rPr lang="ko-KR" altLang="en-US" dirty="0" err="1"/>
              <a:t>뭔지</a:t>
            </a:r>
            <a:endParaRPr lang="en-US" altLang="ko-KR" dirty="0"/>
          </a:p>
          <a:p>
            <a:pPr marL="0" indent="0" fontAlgn="base">
              <a:buNone/>
            </a:pPr>
            <a:endParaRPr lang="ko-KR" altLang="en-US" dirty="0"/>
          </a:p>
          <a:p>
            <a:pPr marL="0" indent="0" fontAlgn="base">
              <a:buNone/>
            </a:pPr>
            <a:r>
              <a:rPr lang="en-US" altLang="ko-KR" dirty="0"/>
              <a:t>13. air</a:t>
            </a:r>
            <a:r>
              <a:rPr lang="ko-KR" altLang="en-US" dirty="0"/>
              <a:t>가 몸속에 들어가면 어떻게 되나</a:t>
            </a:r>
            <a:endParaRPr lang="en-US" altLang="ko-KR" dirty="0"/>
          </a:p>
          <a:p>
            <a:pPr marL="0" indent="0" fontAlgn="base">
              <a:buNone/>
            </a:pPr>
            <a:endParaRPr lang="ko-KR" altLang="en-US" dirty="0"/>
          </a:p>
          <a:p>
            <a:pPr marL="0" indent="0" fontAlgn="base">
              <a:buNone/>
            </a:pPr>
            <a:r>
              <a:rPr lang="en-US" altLang="ko-KR" dirty="0"/>
              <a:t>14. CT</a:t>
            </a:r>
            <a:r>
              <a:rPr lang="ko-KR" altLang="en-US" dirty="0" err="1"/>
              <a:t>촬영시</a:t>
            </a:r>
            <a:r>
              <a:rPr lang="ko-KR" altLang="en-US" dirty="0"/>
              <a:t> 물질이 </a:t>
            </a:r>
            <a:r>
              <a:rPr lang="ko-KR" altLang="en-US" dirty="0" err="1"/>
              <a:t>있을시</a:t>
            </a:r>
            <a:r>
              <a:rPr lang="ko-KR" altLang="en-US" dirty="0"/>
              <a:t> 일어나는 현상</a:t>
            </a:r>
            <a:endParaRPr lang="en-US" altLang="ko-KR" dirty="0"/>
          </a:p>
          <a:p>
            <a:pPr marL="0" indent="0" fontAlgn="base">
              <a:buNone/>
            </a:pPr>
            <a:endParaRPr lang="ko-KR" altLang="en-US" dirty="0"/>
          </a:p>
          <a:p>
            <a:pPr marL="0" indent="0" fontAlgn="base">
              <a:buNone/>
            </a:pPr>
            <a:r>
              <a:rPr lang="en-US" altLang="ko-KR" dirty="0"/>
              <a:t>15. </a:t>
            </a:r>
            <a:r>
              <a:rPr lang="ko-KR" altLang="en-US" dirty="0" err="1"/>
              <a:t>갠트리</a:t>
            </a:r>
            <a:r>
              <a:rPr lang="ko-KR" altLang="en-US" dirty="0"/>
              <a:t> 내</a:t>
            </a:r>
            <a:r>
              <a:rPr lang="en-US" altLang="ko-KR" dirty="0"/>
              <a:t>,</a:t>
            </a:r>
            <a:r>
              <a:rPr lang="ko-KR" altLang="en-US" dirty="0"/>
              <a:t>외부에 </a:t>
            </a:r>
            <a:r>
              <a:rPr lang="en-US" altLang="ko-KR" dirty="0"/>
              <a:t>generator</a:t>
            </a:r>
            <a:r>
              <a:rPr lang="ko-KR" altLang="en-US" dirty="0"/>
              <a:t>가 위치해 있는 것</a:t>
            </a:r>
          </a:p>
          <a:p>
            <a:pPr marL="0" indent="0">
              <a:buNone/>
            </a:pPr>
            <a:endParaRPr lang="ko-KR" altLang="en-US" dirty="0"/>
          </a:p>
        </p:txBody>
      </p:sp>
      <p:sp>
        <p:nvSpPr>
          <p:cNvPr id="4" name="제목 1">
            <a:extLst>
              <a:ext uri="{FF2B5EF4-FFF2-40B4-BE49-F238E27FC236}">
                <a16:creationId xmlns:a16="http://schemas.microsoft.com/office/drawing/2014/main" id="{A4A6A777-7EEF-465F-8B05-0210FFB3A15F}"/>
              </a:ext>
            </a:extLst>
          </p:cNvPr>
          <p:cNvSpPr txBox="1">
            <a:spLocks/>
          </p:cNvSpPr>
          <p:nvPr/>
        </p:nvSpPr>
        <p:spPr>
          <a:xfrm>
            <a:off x="284526" y="486795"/>
            <a:ext cx="2850559" cy="1059604"/>
          </a:xfrm>
          <a:prstGeom prst="rect">
            <a:avLst/>
          </a:prstGeom>
          <a:solidFill>
            <a:srgbClr val="00B050"/>
          </a:solidFill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나눔스퀘어_ac ExtraBold" panose="020B0600000101010101" pitchFamily="50" charset="-127"/>
                <a:ea typeface="나눔스퀘어_ac ExtraBold" panose="020B0600000101010101" pitchFamily="50" charset="-127"/>
                <a:cs typeface="+mj-cs"/>
              </a:defRPr>
            </a:lvl1pPr>
          </a:lstStyle>
          <a:p>
            <a:pPr fontAlgn="base" latinLnBrk="0"/>
            <a:r>
              <a:rPr lang="en-US" altLang="ko-KR" b="1" dirty="0"/>
              <a:t>CT 1,2,3</a:t>
            </a:r>
            <a:endParaRPr lang="en-US" altLang="ko-KR" dirty="0"/>
          </a:p>
        </p:txBody>
      </p:sp>
    </p:spTree>
    <p:extLst>
      <p:ext uri="{BB962C8B-B14F-4D97-AF65-F5344CB8AC3E}">
        <p14:creationId xmlns:p14="http://schemas.microsoft.com/office/powerpoint/2010/main" val="114239958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779FE69F-4538-48C5-AEAF-0B64D34239A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84526" y="2158025"/>
            <a:ext cx="10884017" cy="3884103"/>
          </a:xfrm>
        </p:spPr>
        <p:txBody>
          <a:bodyPr>
            <a:normAutofit/>
          </a:bodyPr>
          <a:lstStyle/>
          <a:p>
            <a:pPr marL="0" indent="0" fontAlgn="base">
              <a:buNone/>
            </a:pPr>
            <a:r>
              <a:rPr lang="en-US" altLang="ko-KR" dirty="0"/>
              <a:t>16. window width, window level</a:t>
            </a:r>
          </a:p>
          <a:p>
            <a:pPr marL="0" indent="0" fontAlgn="base">
              <a:buNone/>
            </a:pPr>
            <a:endParaRPr lang="ko-KR" altLang="en-US" dirty="0"/>
          </a:p>
          <a:p>
            <a:pPr marL="0" indent="0" fontAlgn="base">
              <a:buNone/>
            </a:pPr>
            <a:r>
              <a:rPr lang="en-US" altLang="ko-KR" dirty="0"/>
              <a:t>17. CT</a:t>
            </a:r>
            <a:r>
              <a:rPr lang="ko-KR" altLang="en-US" dirty="0" err="1"/>
              <a:t>촬영시</a:t>
            </a:r>
            <a:r>
              <a:rPr lang="ko-KR" altLang="en-US" dirty="0"/>
              <a:t> 팔을 올리는 이유</a:t>
            </a:r>
            <a:endParaRPr lang="en-US" altLang="ko-KR" dirty="0"/>
          </a:p>
          <a:p>
            <a:pPr marL="0" indent="0" fontAlgn="base">
              <a:buNone/>
            </a:pPr>
            <a:endParaRPr lang="ko-KR" altLang="en-US" dirty="0"/>
          </a:p>
          <a:p>
            <a:pPr marL="0" indent="0" fontAlgn="base">
              <a:buNone/>
            </a:pPr>
            <a:r>
              <a:rPr lang="en-US" altLang="ko-KR" dirty="0"/>
              <a:t>18. </a:t>
            </a:r>
            <a:r>
              <a:rPr lang="ko-KR" altLang="en-US" dirty="0"/>
              <a:t>소순환 과정</a:t>
            </a:r>
            <a:endParaRPr lang="en-US" altLang="ko-KR" dirty="0"/>
          </a:p>
          <a:p>
            <a:pPr marL="0" indent="0" fontAlgn="base">
              <a:buNone/>
            </a:pPr>
            <a:endParaRPr lang="ko-KR" altLang="en-US" dirty="0"/>
          </a:p>
          <a:p>
            <a:pPr marL="0" indent="0" fontAlgn="base">
              <a:buNone/>
            </a:pPr>
            <a:r>
              <a:rPr lang="en-US" altLang="ko-KR" dirty="0"/>
              <a:t>19. Bow tie filter</a:t>
            </a:r>
            <a:r>
              <a:rPr lang="ko-KR" altLang="en-US" dirty="0"/>
              <a:t>를 사용하는 이유</a:t>
            </a:r>
          </a:p>
          <a:p>
            <a:pPr marL="0" indent="0">
              <a:buNone/>
            </a:pPr>
            <a:endParaRPr lang="ko-KR" altLang="en-US" dirty="0"/>
          </a:p>
        </p:txBody>
      </p:sp>
      <p:sp>
        <p:nvSpPr>
          <p:cNvPr id="4" name="제목 1">
            <a:extLst>
              <a:ext uri="{FF2B5EF4-FFF2-40B4-BE49-F238E27FC236}">
                <a16:creationId xmlns:a16="http://schemas.microsoft.com/office/drawing/2014/main" id="{A4A6A777-7EEF-465F-8B05-0210FFB3A15F}"/>
              </a:ext>
            </a:extLst>
          </p:cNvPr>
          <p:cNvSpPr txBox="1">
            <a:spLocks/>
          </p:cNvSpPr>
          <p:nvPr/>
        </p:nvSpPr>
        <p:spPr>
          <a:xfrm>
            <a:off x="284526" y="486795"/>
            <a:ext cx="2850559" cy="1059604"/>
          </a:xfrm>
          <a:prstGeom prst="rect">
            <a:avLst/>
          </a:prstGeom>
          <a:solidFill>
            <a:srgbClr val="00B050"/>
          </a:solidFill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나눔스퀘어_ac ExtraBold" panose="020B0600000101010101" pitchFamily="50" charset="-127"/>
                <a:ea typeface="나눔스퀘어_ac ExtraBold" panose="020B0600000101010101" pitchFamily="50" charset="-127"/>
                <a:cs typeface="+mj-cs"/>
              </a:defRPr>
            </a:lvl1pPr>
          </a:lstStyle>
          <a:p>
            <a:pPr fontAlgn="base" latinLnBrk="0"/>
            <a:r>
              <a:rPr lang="en-US" altLang="ko-KR" b="1" dirty="0"/>
              <a:t>CT 1,2,3</a:t>
            </a:r>
            <a:endParaRPr lang="en-US" altLang="ko-KR" dirty="0"/>
          </a:p>
        </p:txBody>
      </p:sp>
    </p:spTree>
    <p:extLst>
      <p:ext uri="{BB962C8B-B14F-4D97-AF65-F5344CB8AC3E}">
        <p14:creationId xmlns:p14="http://schemas.microsoft.com/office/powerpoint/2010/main" val="360067682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779FE69F-4538-48C5-AEAF-0B64D34239A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84526" y="2158025"/>
            <a:ext cx="10884017" cy="3884103"/>
          </a:xfrm>
        </p:spPr>
        <p:txBody>
          <a:bodyPr>
            <a:normAutofit lnSpcReduction="10000"/>
          </a:bodyPr>
          <a:lstStyle/>
          <a:p>
            <a:pPr marL="514350" indent="-514350" latinLnBrk="0">
              <a:buFont typeface="+mj-lt"/>
              <a:buAutoNum type="arabicPeriod"/>
            </a:pPr>
            <a:r>
              <a:rPr lang="en-US" altLang="ko-KR" dirty="0"/>
              <a:t>- CT number</a:t>
            </a:r>
            <a:r>
              <a:rPr lang="ko-KR" altLang="ko-KR" dirty="0"/>
              <a:t>란</a:t>
            </a:r>
            <a:r>
              <a:rPr lang="en-US" altLang="ko-KR" dirty="0"/>
              <a:t>?</a:t>
            </a:r>
            <a:endParaRPr lang="ko-KR" altLang="ko-KR" dirty="0"/>
          </a:p>
          <a:p>
            <a:pPr marL="514350" indent="-514350" latinLnBrk="0">
              <a:buFont typeface="+mj-lt"/>
              <a:buAutoNum type="arabicPeriod"/>
            </a:pPr>
            <a:r>
              <a:rPr lang="en-US" altLang="ko-KR" dirty="0"/>
              <a:t>- </a:t>
            </a:r>
            <a:r>
              <a:rPr lang="ko-KR" altLang="ko-KR" dirty="0"/>
              <a:t>성인과 유아의 적정 조영제 </a:t>
            </a:r>
            <a:r>
              <a:rPr lang="ko-KR" altLang="ko-KR" dirty="0" err="1"/>
              <a:t>투여량은</a:t>
            </a:r>
            <a:r>
              <a:rPr lang="en-US" altLang="ko-KR" dirty="0"/>
              <a:t>?</a:t>
            </a:r>
            <a:endParaRPr lang="ko-KR" altLang="ko-KR" dirty="0"/>
          </a:p>
          <a:p>
            <a:pPr marL="514350" indent="-514350" latinLnBrk="0">
              <a:buFont typeface="+mj-lt"/>
              <a:buAutoNum type="arabicPeriod"/>
            </a:pPr>
            <a:r>
              <a:rPr lang="en-US" altLang="ko-KR" dirty="0"/>
              <a:t>- HR lung technique</a:t>
            </a:r>
            <a:r>
              <a:rPr lang="ko-KR" altLang="ko-KR" dirty="0"/>
              <a:t>란</a:t>
            </a:r>
            <a:r>
              <a:rPr lang="en-US" altLang="ko-KR" dirty="0"/>
              <a:t>?</a:t>
            </a:r>
            <a:endParaRPr lang="ko-KR" altLang="ko-KR" dirty="0"/>
          </a:p>
          <a:p>
            <a:pPr marL="514350" indent="-514350" latinLnBrk="0">
              <a:buFont typeface="+mj-lt"/>
              <a:buAutoNum type="arabicPeriod"/>
            </a:pPr>
            <a:r>
              <a:rPr lang="en-US" altLang="ko-KR" dirty="0"/>
              <a:t>- </a:t>
            </a:r>
            <a:r>
              <a:rPr lang="en-US" altLang="ko-KR" dirty="0" err="1"/>
              <a:t>MDCT</a:t>
            </a:r>
            <a:r>
              <a:rPr lang="ko-KR" altLang="ko-KR" dirty="0"/>
              <a:t>란</a:t>
            </a:r>
            <a:r>
              <a:rPr lang="en-US" altLang="ko-KR" dirty="0"/>
              <a:t>?</a:t>
            </a:r>
            <a:endParaRPr lang="ko-KR" altLang="ko-KR" dirty="0"/>
          </a:p>
          <a:p>
            <a:pPr marL="514350" indent="-514350" latinLnBrk="0">
              <a:buFont typeface="+mj-lt"/>
              <a:buAutoNum type="arabicPeriod"/>
            </a:pPr>
            <a:r>
              <a:rPr lang="en-US" altLang="ko-KR" dirty="0"/>
              <a:t>- Pitch</a:t>
            </a:r>
            <a:r>
              <a:rPr lang="ko-KR" altLang="ko-KR" dirty="0"/>
              <a:t>란</a:t>
            </a:r>
            <a:r>
              <a:rPr lang="en-US" altLang="ko-KR" dirty="0"/>
              <a:t>?</a:t>
            </a:r>
            <a:endParaRPr lang="ko-KR" altLang="ko-KR" dirty="0"/>
          </a:p>
          <a:p>
            <a:pPr marL="514350" indent="-514350" latinLnBrk="0">
              <a:buFont typeface="+mj-lt"/>
              <a:buAutoNum type="arabicPeriod"/>
            </a:pPr>
            <a:r>
              <a:rPr lang="en-US" altLang="ko-KR" dirty="0"/>
              <a:t>- Gray Scale</a:t>
            </a:r>
            <a:r>
              <a:rPr lang="ko-KR" altLang="ko-KR" dirty="0"/>
              <a:t>란</a:t>
            </a:r>
            <a:r>
              <a:rPr lang="en-US" altLang="ko-KR" dirty="0"/>
              <a:t>?</a:t>
            </a:r>
            <a:endParaRPr lang="ko-KR" altLang="ko-KR" dirty="0"/>
          </a:p>
          <a:p>
            <a:pPr marL="514350" indent="-514350" latinLnBrk="0">
              <a:buFont typeface="+mj-lt"/>
              <a:buAutoNum type="arabicPeriod"/>
            </a:pPr>
            <a:r>
              <a:rPr lang="en-US" altLang="ko-KR" dirty="0"/>
              <a:t> - QC</a:t>
            </a:r>
            <a:r>
              <a:rPr lang="ko-KR" altLang="ko-KR" dirty="0"/>
              <a:t>란</a:t>
            </a:r>
            <a:r>
              <a:rPr lang="en-US" altLang="ko-KR" dirty="0"/>
              <a:t>?</a:t>
            </a:r>
            <a:endParaRPr lang="ko-KR" altLang="ko-KR" dirty="0"/>
          </a:p>
          <a:p>
            <a:pPr marL="514350" indent="-514350" latinLnBrk="0">
              <a:buFont typeface="+mj-lt"/>
              <a:buAutoNum type="arabicPeriod"/>
            </a:pPr>
            <a:r>
              <a:rPr lang="en-US" altLang="ko-KR" dirty="0"/>
              <a:t> - CT artifact </a:t>
            </a:r>
            <a:r>
              <a:rPr lang="ko-KR" altLang="ko-KR" dirty="0"/>
              <a:t>종류</a:t>
            </a:r>
          </a:p>
          <a:p>
            <a:pPr marL="514350" indent="-514350">
              <a:buFont typeface="+mj-lt"/>
              <a:buAutoNum type="arabicPeriod"/>
            </a:pPr>
            <a:endParaRPr lang="ko-KR" altLang="en-US" dirty="0"/>
          </a:p>
        </p:txBody>
      </p:sp>
      <p:sp>
        <p:nvSpPr>
          <p:cNvPr id="4" name="제목 1">
            <a:extLst>
              <a:ext uri="{FF2B5EF4-FFF2-40B4-BE49-F238E27FC236}">
                <a16:creationId xmlns:a16="http://schemas.microsoft.com/office/drawing/2014/main" id="{A4A6A777-7EEF-465F-8B05-0210FFB3A15F}"/>
              </a:ext>
            </a:extLst>
          </p:cNvPr>
          <p:cNvSpPr txBox="1">
            <a:spLocks/>
          </p:cNvSpPr>
          <p:nvPr/>
        </p:nvSpPr>
        <p:spPr>
          <a:xfrm>
            <a:off x="284526" y="486795"/>
            <a:ext cx="2850559" cy="1059604"/>
          </a:xfrm>
          <a:prstGeom prst="rect">
            <a:avLst/>
          </a:prstGeom>
          <a:solidFill>
            <a:srgbClr val="00B050"/>
          </a:solidFill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나눔스퀘어_ac ExtraBold" panose="020B0600000101010101" pitchFamily="50" charset="-127"/>
                <a:ea typeface="나눔스퀘어_ac ExtraBold" panose="020B0600000101010101" pitchFamily="50" charset="-127"/>
                <a:cs typeface="+mj-cs"/>
              </a:defRPr>
            </a:lvl1pPr>
          </a:lstStyle>
          <a:p>
            <a:pPr fontAlgn="base" latinLnBrk="0"/>
            <a:r>
              <a:rPr lang="en-US" altLang="ko-KR" b="1" dirty="0"/>
              <a:t>CT 1,2,3</a:t>
            </a:r>
            <a:endParaRPr lang="en-US" altLang="ko-KR" dirty="0"/>
          </a:p>
        </p:txBody>
      </p:sp>
    </p:spTree>
    <p:extLst>
      <p:ext uri="{BB962C8B-B14F-4D97-AF65-F5344CB8AC3E}">
        <p14:creationId xmlns:p14="http://schemas.microsoft.com/office/powerpoint/2010/main" val="4181056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779FE69F-4538-48C5-AEAF-0B64D34239A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84526" y="2158025"/>
            <a:ext cx="10884017" cy="3884103"/>
          </a:xfrm>
        </p:spPr>
        <p:txBody>
          <a:bodyPr>
            <a:normAutofit fontScale="92500" lnSpcReduction="20000"/>
          </a:bodyPr>
          <a:lstStyle/>
          <a:p>
            <a:pPr fontAlgn="base"/>
            <a:r>
              <a:rPr lang="en-US" altLang="ko-KR" dirty="0"/>
              <a:t>1.bronden</a:t>
            </a:r>
            <a:r>
              <a:rPr lang="ko-KR" altLang="en-US" dirty="0"/>
              <a:t>법 촬영목적</a:t>
            </a:r>
            <a:endParaRPr lang="en-US" altLang="ko-KR" dirty="0"/>
          </a:p>
          <a:p>
            <a:pPr fontAlgn="base"/>
            <a:endParaRPr lang="ko-KR" altLang="en-US" dirty="0"/>
          </a:p>
          <a:p>
            <a:pPr fontAlgn="base"/>
            <a:r>
              <a:rPr lang="en-US" altLang="ko-KR" dirty="0"/>
              <a:t>2.</a:t>
            </a:r>
            <a:r>
              <a:rPr lang="ko-KR" altLang="en-US" dirty="0" err="1"/>
              <a:t>슬관절</a:t>
            </a:r>
            <a:r>
              <a:rPr lang="ko-KR" altLang="en-US" dirty="0"/>
              <a:t> 발목관절 </a:t>
            </a:r>
            <a:r>
              <a:rPr lang="en-US" altLang="ko-KR" dirty="0"/>
              <a:t>stress</a:t>
            </a:r>
            <a:r>
              <a:rPr lang="ko-KR" altLang="en-US" dirty="0"/>
              <a:t>촬영법</a:t>
            </a:r>
            <a:endParaRPr lang="en-US" altLang="ko-KR" dirty="0"/>
          </a:p>
          <a:p>
            <a:pPr fontAlgn="base"/>
            <a:endParaRPr lang="ko-KR" altLang="en-US" dirty="0"/>
          </a:p>
          <a:p>
            <a:pPr fontAlgn="base"/>
            <a:r>
              <a:rPr lang="en-US" altLang="ko-KR" dirty="0"/>
              <a:t>3.patella </a:t>
            </a:r>
            <a:r>
              <a:rPr lang="ko-KR" altLang="en-US" dirty="0"/>
              <a:t>검사법 </a:t>
            </a:r>
            <a:r>
              <a:rPr lang="en-US" altLang="ko-KR" dirty="0"/>
              <a:t>3</a:t>
            </a:r>
            <a:r>
              <a:rPr lang="ko-KR" altLang="en-US" dirty="0"/>
              <a:t>가지</a:t>
            </a:r>
            <a:endParaRPr lang="en-US" altLang="ko-KR" dirty="0"/>
          </a:p>
          <a:p>
            <a:pPr fontAlgn="base"/>
            <a:endParaRPr lang="ko-KR" altLang="en-US" dirty="0"/>
          </a:p>
          <a:p>
            <a:pPr fontAlgn="base"/>
            <a:r>
              <a:rPr lang="en-US" altLang="ko-KR" dirty="0"/>
              <a:t>4.</a:t>
            </a:r>
            <a:r>
              <a:rPr lang="ko-KR" altLang="en-US" dirty="0"/>
              <a:t>엄지발가락 </a:t>
            </a:r>
            <a:r>
              <a:rPr lang="en-US" altLang="ko-KR" dirty="0"/>
              <a:t>sesamoid</a:t>
            </a:r>
            <a:r>
              <a:rPr lang="ko-KR" altLang="en-US" dirty="0"/>
              <a:t>에서 보이는게 </a:t>
            </a:r>
            <a:r>
              <a:rPr lang="ko-KR" altLang="en-US" dirty="0" err="1"/>
              <a:t>뭔지</a:t>
            </a:r>
            <a:endParaRPr lang="en-US" altLang="ko-KR" dirty="0"/>
          </a:p>
          <a:p>
            <a:pPr fontAlgn="base"/>
            <a:endParaRPr lang="ko-KR" altLang="en-US" dirty="0"/>
          </a:p>
          <a:p>
            <a:pPr fontAlgn="base"/>
            <a:r>
              <a:rPr lang="en-US" altLang="ko-KR" dirty="0"/>
              <a:t>5.pns4</a:t>
            </a:r>
            <a:r>
              <a:rPr lang="ko-KR" altLang="en-US" dirty="0"/>
              <a:t>개굴 다 보이는 자세</a:t>
            </a:r>
          </a:p>
          <a:p>
            <a:pPr marL="0" indent="0">
              <a:buNone/>
            </a:pPr>
            <a:endParaRPr lang="ko-KR" altLang="en-US" dirty="0"/>
          </a:p>
        </p:txBody>
      </p:sp>
      <p:sp>
        <p:nvSpPr>
          <p:cNvPr id="4" name="제목 1">
            <a:extLst>
              <a:ext uri="{FF2B5EF4-FFF2-40B4-BE49-F238E27FC236}">
                <a16:creationId xmlns:a16="http://schemas.microsoft.com/office/drawing/2014/main" id="{A4A6A777-7EEF-465F-8B05-0210FFB3A15F}"/>
              </a:ext>
            </a:extLst>
          </p:cNvPr>
          <p:cNvSpPr txBox="1">
            <a:spLocks/>
          </p:cNvSpPr>
          <p:nvPr/>
        </p:nvSpPr>
        <p:spPr>
          <a:xfrm>
            <a:off x="284526" y="486795"/>
            <a:ext cx="2850559" cy="1059604"/>
          </a:xfrm>
          <a:prstGeom prst="rect">
            <a:avLst/>
          </a:prstGeom>
          <a:solidFill>
            <a:srgbClr val="00B050"/>
          </a:solidFill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나눔스퀘어_ac ExtraBold" panose="020B0600000101010101" pitchFamily="50" charset="-127"/>
                <a:ea typeface="나눔스퀘어_ac ExtraBold" panose="020B0600000101010101" pitchFamily="50" charset="-127"/>
                <a:cs typeface="+mj-cs"/>
              </a:defRPr>
            </a:lvl1pPr>
          </a:lstStyle>
          <a:p>
            <a:pPr fontAlgn="base" latinLnBrk="0"/>
            <a:r>
              <a:rPr lang="ko-KR" altLang="en-US" b="1" dirty="0"/>
              <a:t>일반촬영</a:t>
            </a:r>
            <a:endParaRPr lang="en-US" altLang="ko-KR" dirty="0"/>
          </a:p>
        </p:txBody>
      </p:sp>
    </p:spTree>
    <p:extLst>
      <p:ext uri="{BB962C8B-B14F-4D97-AF65-F5344CB8AC3E}">
        <p14:creationId xmlns:p14="http://schemas.microsoft.com/office/powerpoint/2010/main" val="73089316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779FE69F-4538-48C5-AEAF-0B64D34239A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84526" y="2158025"/>
            <a:ext cx="10884017" cy="3884103"/>
          </a:xfrm>
        </p:spPr>
        <p:txBody>
          <a:bodyPr>
            <a:normAutofit lnSpcReduction="10000"/>
          </a:bodyPr>
          <a:lstStyle/>
          <a:p>
            <a:pPr marL="0" indent="0" fontAlgn="base">
              <a:buNone/>
            </a:pPr>
            <a:r>
              <a:rPr lang="en-US" altLang="ko-KR" dirty="0"/>
              <a:t>6.kub</a:t>
            </a:r>
            <a:r>
              <a:rPr lang="ko-KR" altLang="en-US" dirty="0"/>
              <a:t>와 </a:t>
            </a:r>
            <a:r>
              <a:rPr lang="en-US" altLang="ko-KR" dirty="0"/>
              <a:t>abdomen ap </a:t>
            </a:r>
            <a:r>
              <a:rPr lang="ko-KR" altLang="en-US" dirty="0"/>
              <a:t>차이</a:t>
            </a:r>
          </a:p>
          <a:p>
            <a:pPr marL="0" indent="0" fontAlgn="base">
              <a:buNone/>
            </a:pPr>
            <a:r>
              <a:rPr lang="en-US" altLang="ko-KR" dirty="0"/>
              <a:t>7.decubitus</a:t>
            </a:r>
          </a:p>
          <a:p>
            <a:pPr marL="0" indent="0" fontAlgn="base">
              <a:buNone/>
            </a:pPr>
            <a:r>
              <a:rPr lang="en-US" altLang="ko-KR" dirty="0"/>
              <a:t>8.ACL / PCL </a:t>
            </a:r>
            <a:r>
              <a:rPr lang="ko-KR" altLang="en-US" dirty="0"/>
              <a:t>정의</a:t>
            </a:r>
          </a:p>
          <a:p>
            <a:pPr marL="0" indent="0" fontAlgn="base">
              <a:buNone/>
            </a:pPr>
            <a:r>
              <a:rPr lang="en-US" altLang="ko-KR" dirty="0"/>
              <a:t>9.ICA / </a:t>
            </a:r>
            <a:r>
              <a:rPr lang="en-US" altLang="ko-KR" dirty="0" err="1"/>
              <a:t>ECA</a:t>
            </a:r>
            <a:endParaRPr lang="en-US" altLang="ko-KR" dirty="0"/>
          </a:p>
          <a:p>
            <a:pPr marL="0" indent="0" fontAlgn="base">
              <a:buNone/>
            </a:pPr>
            <a:r>
              <a:rPr lang="en-US" altLang="ko-KR" dirty="0"/>
              <a:t>10.</a:t>
            </a:r>
            <a:r>
              <a:rPr lang="ko-KR" altLang="en-US" dirty="0"/>
              <a:t>무릎촬영시 몇도 </a:t>
            </a:r>
            <a:r>
              <a:rPr lang="ko-KR" altLang="en-US" dirty="0" err="1"/>
              <a:t>줘야되는지</a:t>
            </a:r>
            <a:endParaRPr lang="ko-KR" altLang="en-US" dirty="0"/>
          </a:p>
          <a:p>
            <a:pPr marL="0" indent="0" fontAlgn="base">
              <a:buNone/>
            </a:pPr>
            <a:r>
              <a:rPr lang="en-US" altLang="ko-KR" dirty="0"/>
              <a:t>11.</a:t>
            </a:r>
            <a:r>
              <a:rPr lang="ko-KR" altLang="en-US" dirty="0"/>
              <a:t>엄지 촬영법</a:t>
            </a:r>
          </a:p>
          <a:p>
            <a:pPr marL="0" indent="0" fontAlgn="base">
              <a:buNone/>
            </a:pPr>
            <a:r>
              <a:rPr lang="en-US" altLang="ko-KR" dirty="0"/>
              <a:t>12.knee standing </a:t>
            </a:r>
            <a:r>
              <a:rPr lang="ko-KR" altLang="en-US" dirty="0"/>
              <a:t>뭘 </a:t>
            </a:r>
            <a:r>
              <a:rPr lang="ko-KR" altLang="en-US" dirty="0" err="1"/>
              <a:t>볼려는지</a:t>
            </a:r>
            <a:endParaRPr lang="ko-KR" altLang="en-US" dirty="0"/>
          </a:p>
          <a:p>
            <a:pPr marL="0" indent="0" fontAlgn="base">
              <a:buNone/>
            </a:pPr>
            <a:r>
              <a:rPr lang="en-US" altLang="ko-KR" dirty="0"/>
              <a:t>13.elbow joint lateral </a:t>
            </a:r>
            <a:r>
              <a:rPr lang="ko-KR" altLang="en-US" dirty="0"/>
              <a:t>자세</a:t>
            </a:r>
          </a:p>
          <a:p>
            <a:pPr marL="0" indent="0">
              <a:buNone/>
            </a:pPr>
            <a:endParaRPr lang="ko-KR" altLang="en-US" dirty="0"/>
          </a:p>
        </p:txBody>
      </p:sp>
      <p:sp>
        <p:nvSpPr>
          <p:cNvPr id="4" name="제목 1">
            <a:extLst>
              <a:ext uri="{FF2B5EF4-FFF2-40B4-BE49-F238E27FC236}">
                <a16:creationId xmlns:a16="http://schemas.microsoft.com/office/drawing/2014/main" id="{A4A6A777-7EEF-465F-8B05-0210FFB3A15F}"/>
              </a:ext>
            </a:extLst>
          </p:cNvPr>
          <p:cNvSpPr txBox="1">
            <a:spLocks/>
          </p:cNvSpPr>
          <p:nvPr/>
        </p:nvSpPr>
        <p:spPr>
          <a:xfrm>
            <a:off x="284526" y="486795"/>
            <a:ext cx="2850559" cy="1059604"/>
          </a:xfrm>
          <a:prstGeom prst="rect">
            <a:avLst/>
          </a:prstGeom>
          <a:solidFill>
            <a:srgbClr val="00B050"/>
          </a:solidFill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나눔스퀘어_ac ExtraBold" panose="020B0600000101010101" pitchFamily="50" charset="-127"/>
                <a:ea typeface="나눔스퀘어_ac ExtraBold" panose="020B0600000101010101" pitchFamily="50" charset="-127"/>
                <a:cs typeface="+mj-cs"/>
              </a:defRPr>
            </a:lvl1pPr>
          </a:lstStyle>
          <a:p>
            <a:pPr fontAlgn="base" latinLnBrk="0"/>
            <a:r>
              <a:rPr lang="ko-KR" altLang="en-US" b="1" dirty="0"/>
              <a:t>일반촬영</a:t>
            </a:r>
            <a:endParaRPr lang="en-US" altLang="ko-KR" dirty="0"/>
          </a:p>
        </p:txBody>
      </p:sp>
    </p:spTree>
    <p:extLst>
      <p:ext uri="{BB962C8B-B14F-4D97-AF65-F5344CB8AC3E}">
        <p14:creationId xmlns:p14="http://schemas.microsoft.com/office/powerpoint/2010/main" val="323424482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779FE69F-4538-48C5-AEAF-0B64D34239A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84526" y="2158025"/>
            <a:ext cx="10884017" cy="3884103"/>
          </a:xfrm>
        </p:spPr>
        <p:txBody>
          <a:bodyPr>
            <a:normAutofit fontScale="92500" lnSpcReduction="20000"/>
          </a:bodyPr>
          <a:lstStyle/>
          <a:p>
            <a:pPr fontAlgn="base"/>
            <a:r>
              <a:rPr lang="en-US" altLang="ko-KR" dirty="0"/>
              <a:t>16.pelvis </a:t>
            </a:r>
            <a:r>
              <a:rPr lang="ko-KR" altLang="en-US" dirty="0"/>
              <a:t>촬영법 </a:t>
            </a:r>
            <a:endParaRPr lang="en-US" altLang="ko-KR" dirty="0"/>
          </a:p>
          <a:p>
            <a:pPr fontAlgn="base"/>
            <a:endParaRPr lang="ko-KR" altLang="en-US" dirty="0"/>
          </a:p>
          <a:p>
            <a:pPr fontAlgn="base"/>
            <a:r>
              <a:rPr lang="en-US" altLang="ko-KR" dirty="0"/>
              <a:t>17.L-Spine </a:t>
            </a:r>
            <a:r>
              <a:rPr lang="ko-KR" altLang="en-US" dirty="0"/>
              <a:t>촬영 시 쿠션을 </a:t>
            </a:r>
            <a:r>
              <a:rPr lang="en-US" altLang="ko-KR" dirty="0"/>
              <a:t>Knee </a:t>
            </a:r>
            <a:r>
              <a:rPr lang="ko-KR" altLang="en-US" dirty="0"/>
              <a:t>아래에 놓는 이유</a:t>
            </a:r>
            <a:endParaRPr lang="en-US" altLang="ko-KR" dirty="0"/>
          </a:p>
          <a:p>
            <a:pPr fontAlgn="base"/>
            <a:endParaRPr lang="ko-KR" altLang="en-US" dirty="0"/>
          </a:p>
          <a:p>
            <a:pPr fontAlgn="base"/>
            <a:r>
              <a:rPr lang="en-US" altLang="ko-KR" dirty="0"/>
              <a:t>18.radius/ulna bending</a:t>
            </a:r>
            <a:r>
              <a:rPr lang="ko-KR" altLang="en-US" dirty="0"/>
              <a:t>에서 무엇이 </a:t>
            </a:r>
            <a:r>
              <a:rPr lang="ko-KR" altLang="en-US" dirty="0" err="1"/>
              <a:t>잘보이는가</a:t>
            </a:r>
            <a:r>
              <a:rPr lang="en-US" altLang="ko-KR" dirty="0"/>
              <a:t>?</a:t>
            </a:r>
          </a:p>
          <a:p>
            <a:pPr fontAlgn="base"/>
            <a:endParaRPr lang="ko-KR" altLang="en-US" dirty="0"/>
          </a:p>
          <a:p>
            <a:pPr fontAlgn="base"/>
            <a:r>
              <a:rPr lang="en-US" altLang="ko-KR" dirty="0"/>
              <a:t>19.Chest PA/AP </a:t>
            </a:r>
            <a:r>
              <a:rPr lang="ko-KR" altLang="en-US" dirty="0"/>
              <a:t>차이점</a:t>
            </a:r>
            <a:endParaRPr lang="en-US" altLang="ko-KR" dirty="0"/>
          </a:p>
          <a:p>
            <a:pPr fontAlgn="base"/>
            <a:endParaRPr lang="ko-KR" altLang="en-US" dirty="0"/>
          </a:p>
          <a:p>
            <a:pPr fontAlgn="base"/>
            <a:r>
              <a:rPr lang="en-US" altLang="ko-KR" dirty="0"/>
              <a:t>20.</a:t>
            </a:r>
            <a:r>
              <a:rPr lang="ko-KR" altLang="en-US" dirty="0" err="1"/>
              <a:t>슬개골</a:t>
            </a:r>
            <a:r>
              <a:rPr lang="ko-KR" altLang="en-US" dirty="0"/>
              <a:t> 검사 세가지</a:t>
            </a:r>
          </a:p>
          <a:p>
            <a:pPr marL="0" indent="0">
              <a:buNone/>
            </a:pPr>
            <a:endParaRPr lang="ko-KR" altLang="en-US" dirty="0"/>
          </a:p>
        </p:txBody>
      </p:sp>
      <p:sp>
        <p:nvSpPr>
          <p:cNvPr id="4" name="제목 1">
            <a:extLst>
              <a:ext uri="{FF2B5EF4-FFF2-40B4-BE49-F238E27FC236}">
                <a16:creationId xmlns:a16="http://schemas.microsoft.com/office/drawing/2014/main" id="{A4A6A777-7EEF-465F-8B05-0210FFB3A15F}"/>
              </a:ext>
            </a:extLst>
          </p:cNvPr>
          <p:cNvSpPr txBox="1">
            <a:spLocks/>
          </p:cNvSpPr>
          <p:nvPr/>
        </p:nvSpPr>
        <p:spPr>
          <a:xfrm>
            <a:off x="284526" y="486795"/>
            <a:ext cx="2850559" cy="1059604"/>
          </a:xfrm>
          <a:prstGeom prst="rect">
            <a:avLst/>
          </a:prstGeom>
          <a:solidFill>
            <a:srgbClr val="00B050"/>
          </a:solidFill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나눔스퀘어_ac ExtraBold" panose="020B0600000101010101" pitchFamily="50" charset="-127"/>
                <a:ea typeface="나눔스퀘어_ac ExtraBold" panose="020B0600000101010101" pitchFamily="50" charset="-127"/>
                <a:cs typeface="+mj-cs"/>
              </a:defRPr>
            </a:lvl1pPr>
          </a:lstStyle>
          <a:p>
            <a:pPr fontAlgn="base" latinLnBrk="0"/>
            <a:r>
              <a:rPr lang="ko-KR" altLang="en-US" b="1" dirty="0"/>
              <a:t>일반촬영</a:t>
            </a:r>
            <a:endParaRPr lang="en-US" altLang="ko-KR" dirty="0"/>
          </a:p>
        </p:txBody>
      </p:sp>
    </p:spTree>
    <p:extLst>
      <p:ext uri="{BB962C8B-B14F-4D97-AF65-F5344CB8AC3E}">
        <p14:creationId xmlns:p14="http://schemas.microsoft.com/office/powerpoint/2010/main" val="26454163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779FE69F-4538-48C5-AEAF-0B64D34239A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84526" y="2158025"/>
            <a:ext cx="10884017" cy="3884103"/>
          </a:xfrm>
        </p:spPr>
        <p:txBody>
          <a:bodyPr>
            <a:normAutofit fontScale="92500" lnSpcReduction="20000"/>
          </a:bodyPr>
          <a:lstStyle/>
          <a:p>
            <a:pPr marL="0" indent="0" fontAlgn="base">
              <a:buNone/>
            </a:pPr>
            <a:r>
              <a:rPr lang="en-US" altLang="ko-KR" dirty="0"/>
              <a:t>22.Sesamoid </a:t>
            </a:r>
            <a:r>
              <a:rPr lang="ko-KR" altLang="en-US" dirty="0"/>
              <a:t>보는 촬영법들</a:t>
            </a:r>
            <a:endParaRPr lang="en-US" altLang="ko-KR" dirty="0"/>
          </a:p>
          <a:p>
            <a:pPr marL="0" indent="0" fontAlgn="base">
              <a:buNone/>
            </a:pPr>
            <a:endParaRPr lang="ko-KR" altLang="en-US" dirty="0"/>
          </a:p>
          <a:p>
            <a:pPr marL="0" indent="0" fontAlgn="base">
              <a:buNone/>
            </a:pPr>
            <a:r>
              <a:rPr lang="en-US" altLang="ko-KR" dirty="0"/>
              <a:t>22.Knee </a:t>
            </a:r>
            <a:r>
              <a:rPr lang="ko-KR" altLang="en-US" dirty="0"/>
              <a:t>촬영 시 각도 왜 주는가</a:t>
            </a:r>
            <a:r>
              <a:rPr lang="en-US" altLang="ko-KR" dirty="0"/>
              <a:t>?</a:t>
            </a:r>
          </a:p>
          <a:p>
            <a:pPr marL="0" indent="0" fontAlgn="base">
              <a:buNone/>
            </a:pPr>
            <a:endParaRPr lang="ko-KR" altLang="en-US" dirty="0"/>
          </a:p>
          <a:p>
            <a:pPr marL="0" indent="0" fontAlgn="base">
              <a:buNone/>
            </a:pPr>
            <a:r>
              <a:rPr lang="en-US" altLang="ko-KR" dirty="0"/>
              <a:t>23.True Knee Lateral </a:t>
            </a:r>
            <a:r>
              <a:rPr lang="ko-KR" altLang="en-US" dirty="0"/>
              <a:t>조건</a:t>
            </a:r>
            <a:endParaRPr lang="en-US" altLang="ko-KR" dirty="0"/>
          </a:p>
          <a:p>
            <a:pPr marL="0" indent="0" fontAlgn="base">
              <a:buNone/>
            </a:pPr>
            <a:endParaRPr lang="ko-KR" altLang="en-US" dirty="0"/>
          </a:p>
          <a:p>
            <a:pPr marL="0" indent="0" fontAlgn="base">
              <a:buNone/>
            </a:pPr>
            <a:r>
              <a:rPr lang="en-US" altLang="ko-KR" dirty="0"/>
              <a:t>24.Open Mouth view</a:t>
            </a:r>
            <a:r>
              <a:rPr lang="ko-KR" altLang="en-US" dirty="0"/>
              <a:t>에서 “아</a:t>
            </a:r>
            <a:r>
              <a:rPr lang="en-US" altLang="ko-KR" dirty="0"/>
              <a:t>~” </a:t>
            </a:r>
            <a:r>
              <a:rPr lang="ko-KR" altLang="en-US" dirty="0"/>
              <a:t>소리내는 이유</a:t>
            </a:r>
            <a:endParaRPr lang="en-US" altLang="ko-KR" dirty="0"/>
          </a:p>
          <a:p>
            <a:pPr marL="0" indent="0" fontAlgn="base">
              <a:buNone/>
            </a:pPr>
            <a:endParaRPr lang="ko-KR" altLang="en-US" dirty="0"/>
          </a:p>
          <a:p>
            <a:pPr marL="0" indent="0" fontAlgn="base">
              <a:buNone/>
            </a:pPr>
            <a:r>
              <a:rPr lang="en-US" altLang="ko-KR" dirty="0"/>
              <a:t>25.Knee AP</a:t>
            </a:r>
            <a:r>
              <a:rPr lang="ko-KR" altLang="en-US" dirty="0"/>
              <a:t>가 잘 나왔다고 평가할 수 있는 조건</a:t>
            </a:r>
          </a:p>
          <a:p>
            <a:pPr marL="0" indent="0">
              <a:buNone/>
            </a:pPr>
            <a:endParaRPr lang="ko-KR" altLang="en-US" dirty="0"/>
          </a:p>
        </p:txBody>
      </p:sp>
      <p:sp>
        <p:nvSpPr>
          <p:cNvPr id="4" name="제목 1">
            <a:extLst>
              <a:ext uri="{FF2B5EF4-FFF2-40B4-BE49-F238E27FC236}">
                <a16:creationId xmlns:a16="http://schemas.microsoft.com/office/drawing/2014/main" id="{A4A6A777-7EEF-465F-8B05-0210FFB3A15F}"/>
              </a:ext>
            </a:extLst>
          </p:cNvPr>
          <p:cNvSpPr txBox="1">
            <a:spLocks/>
          </p:cNvSpPr>
          <p:nvPr/>
        </p:nvSpPr>
        <p:spPr>
          <a:xfrm>
            <a:off x="284526" y="486795"/>
            <a:ext cx="2850559" cy="1059604"/>
          </a:xfrm>
          <a:prstGeom prst="rect">
            <a:avLst/>
          </a:prstGeom>
          <a:solidFill>
            <a:srgbClr val="00B050"/>
          </a:solidFill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나눔스퀘어_ac ExtraBold" panose="020B0600000101010101" pitchFamily="50" charset="-127"/>
                <a:ea typeface="나눔스퀘어_ac ExtraBold" panose="020B0600000101010101" pitchFamily="50" charset="-127"/>
                <a:cs typeface="+mj-cs"/>
              </a:defRPr>
            </a:lvl1pPr>
          </a:lstStyle>
          <a:p>
            <a:pPr fontAlgn="base" latinLnBrk="0"/>
            <a:r>
              <a:rPr lang="ko-KR" altLang="en-US" b="1" dirty="0"/>
              <a:t>일반촬영</a:t>
            </a:r>
            <a:endParaRPr lang="en-US" altLang="ko-KR" dirty="0"/>
          </a:p>
        </p:txBody>
      </p:sp>
    </p:spTree>
    <p:extLst>
      <p:ext uri="{BB962C8B-B14F-4D97-AF65-F5344CB8AC3E}">
        <p14:creationId xmlns:p14="http://schemas.microsoft.com/office/powerpoint/2010/main" val="147977092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779FE69F-4538-48C5-AEAF-0B64D34239A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84526" y="2158025"/>
            <a:ext cx="10884017" cy="3884103"/>
          </a:xfrm>
        </p:spPr>
        <p:txBody>
          <a:bodyPr>
            <a:normAutofit fontScale="85000" lnSpcReduction="20000"/>
          </a:bodyPr>
          <a:lstStyle/>
          <a:p>
            <a:pPr marL="0" indent="0" fontAlgn="base">
              <a:buNone/>
            </a:pPr>
            <a:r>
              <a:rPr lang="en-US" altLang="ko-KR" dirty="0"/>
              <a:t>1. C-Spine Oblique</a:t>
            </a:r>
            <a:r>
              <a:rPr lang="ko-KR" altLang="en-US" dirty="0"/>
              <a:t>에선 무엇이 보이는가</a:t>
            </a:r>
            <a:r>
              <a:rPr lang="en-US" altLang="ko-KR" dirty="0"/>
              <a:t>?</a:t>
            </a:r>
            <a:endParaRPr lang="ko-KR" altLang="en-US" dirty="0"/>
          </a:p>
          <a:p>
            <a:pPr marL="0" indent="0" fontAlgn="base">
              <a:buNone/>
            </a:pPr>
            <a:r>
              <a:rPr lang="en-US" altLang="ko-KR" dirty="0"/>
              <a:t>2. L-Spine Oblique</a:t>
            </a:r>
            <a:r>
              <a:rPr lang="ko-KR" altLang="en-US" dirty="0"/>
              <a:t>에선 무엇이 보이는가</a:t>
            </a:r>
            <a:r>
              <a:rPr lang="en-US" altLang="ko-KR" dirty="0"/>
              <a:t>?</a:t>
            </a:r>
            <a:endParaRPr lang="ko-KR" altLang="en-US" dirty="0"/>
          </a:p>
          <a:p>
            <a:pPr marL="0" indent="0" fontAlgn="base">
              <a:buNone/>
            </a:pPr>
            <a:r>
              <a:rPr lang="en-US" altLang="ko-KR" dirty="0"/>
              <a:t>3. L-Spine Lateral</a:t>
            </a:r>
            <a:r>
              <a:rPr lang="ko-KR" altLang="en-US" dirty="0"/>
              <a:t>에선 무엇이 보이는가</a:t>
            </a:r>
            <a:r>
              <a:rPr lang="en-US" altLang="ko-KR" dirty="0"/>
              <a:t>?</a:t>
            </a:r>
            <a:endParaRPr lang="ko-KR" altLang="en-US" dirty="0"/>
          </a:p>
          <a:p>
            <a:pPr marL="0" indent="0" fontAlgn="base">
              <a:buNone/>
            </a:pPr>
            <a:r>
              <a:rPr lang="en-US" altLang="ko-KR" dirty="0"/>
              <a:t>4. </a:t>
            </a:r>
            <a:r>
              <a:rPr lang="en-US" altLang="ko-KR" dirty="0" err="1"/>
              <a:t>PNS</a:t>
            </a:r>
            <a:r>
              <a:rPr lang="en-US" altLang="ko-KR" dirty="0"/>
              <a:t> 4</a:t>
            </a:r>
            <a:r>
              <a:rPr lang="ko-KR" altLang="en-US" dirty="0"/>
              <a:t>가지</a:t>
            </a:r>
          </a:p>
          <a:p>
            <a:pPr marL="0" indent="0" fontAlgn="base">
              <a:buNone/>
            </a:pPr>
            <a:r>
              <a:rPr lang="en-US" altLang="ko-KR" dirty="0"/>
              <a:t>5. </a:t>
            </a:r>
            <a:r>
              <a:rPr lang="en-US" altLang="ko-KR" dirty="0" err="1"/>
              <a:t>PNS</a:t>
            </a:r>
            <a:r>
              <a:rPr lang="en-US" altLang="ko-KR" dirty="0"/>
              <a:t> 4</a:t>
            </a:r>
            <a:r>
              <a:rPr lang="ko-KR" altLang="en-US" dirty="0"/>
              <a:t>가지를 볼 수 있는 촬영법</a:t>
            </a:r>
            <a:r>
              <a:rPr lang="en-US" altLang="ko-KR" dirty="0"/>
              <a:t>?</a:t>
            </a:r>
            <a:endParaRPr lang="ko-KR" altLang="en-US" dirty="0"/>
          </a:p>
          <a:p>
            <a:pPr marL="0" indent="0" fontAlgn="base">
              <a:buNone/>
            </a:pPr>
            <a:r>
              <a:rPr lang="en-US" altLang="ko-KR" dirty="0"/>
              <a:t>6. Caldwell</a:t>
            </a:r>
            <a:r>
              <a:rPr lang="ko-KR" altLang="en-US" dirty="0"/>
              <a:t>법과 </a:t>
            </a:r>
            <a:r>
              <a:rPr lang="en-US" altLang="ko-KR" dirty="0"/>
              <a:t>Water`s view</a:t>
            </a:r>
            <a:r>
              <a:rPr lang="ko-KR" altLang="en-US" dirty="0"/>
              <a:t>는 어디가 보이는가</a:t>
            </a:r>
            <a:r>
              <a:rPr lang="en-US" altLang="ko-KR" dirty="0"/>
              <a:t>?</a:t>
            </a:r>
            <a:endParaRPr lang="ko-KR" altLang="en-US" dirty="0"/>
          </a:p>
          <a:p>
            <a:pPr marL="0" indent="0" fontAlgn="base">
              <a:buNone/>
            </a:pPr>
            <a:r>
              <a:rPr lang="en-US" altLang="ko-KR" dirty="0"/>
              <a:t>7. </a:t>
            </a:r>
            <a:r>
              <a:rPr lang="ko-KR" altLang="en-US" dirty="0"/>
              <a:t>날숨</a:t>
            </a:r>
            <a:r>
              <a:rPr lang="en-US" altLang="ko-KR" dirty="0"/>
              <a:t>/</a:t>
            </a:r>
            <a:r>
              <a:rPr lang="ko-KR" altLang="en-US" dirty="0"/>
              <a:t>들숨 하는 이유</a:t>
            </a:r>
            <a:r>
              <a:rPr lang="en-US" altLang="ko-KR" dirty="0"/>
              <a:t>?</a:t>
            </a:r>
            <a:endParaRPr lang="ko-KR" altLang="en-US" dirty="0"/>
          </a:p>
          <a:p>
            <a:pPr marL="0" indent="0" fontAlgn="base">
              <a:buNone/>
            </a:pPr>
            <a:r>
              <a:rPr lang="en-US" altLang="ko-KR" dirty="0"/>
              <a:t>8. </a:t>
            </a:r>
            <a:r>
              <a:rPr lang="ko-KR" altLang="en-US" dirty="0" err="1"/>
              <a:t>위턱굴</a:t>
            </a:r>
            <a:r>
              <a:rPr lang="en-US" altLang="ko-KR" dirty="0"/>
              <a:t>(</a:t>
            </a:r>
            <a:r>
              <a:rPr lang="ko-KR" altLang="en-US" dirty="0" err="1"/>
              <a:t>상악동</a:t>
            </a:r>
            <a:r>
              <a:rPr lang="en-US" altLang="ko-KR" dirty="0"/>
              <a:t>, Maxilla sinus)</a:t>
            </a:r>
            <a:r>
              <a:rPr lang="ko-KR" altLang="en-US" dirty="0"/>
              <a:t>은 </a:t>
            </a:r>
            <a:r>
              <a:rPr lang="ko-KR" altLang="en-US" dirty="0" err="1"/>
              <a:t>어디있는가</a:t>
            </a:r>
            <a:r>
              <a:rPr lang="en-US" altLang="ko-KR" dirty="0"/>
              <a:t>?</a:t>
            </a:r>
            <a:endParaRPr lang="ko-KR" altLang="en-US" dirty="0"/>
          </a:p>
          <a:p>
            <a:pPr marL="0" indent="0" fontAlgn="base">
              <a:buNone/>
            </a:pPr>
            <a:r>
              <a:rPr lang="en-US" altLang="ko-KR" dirty="0"/>
              <a:t>9. Hip joint</a:t>
            </a:r>
            <a:r>
              <a:rPr lang="ko-KR" altLang="en-US" dirty="0"/>
              <a:t>는 </a:t>
            </a:r>
            <a:r>
              <a:rPr lang="ko-KR" altLang="en-US" dirty="0" err="1"/>
              <a:t>어디있는가</a:t>
            </a:r>
            <a:r>
              <a:rPr lang="en-US" altLang="ko-KR" dirty="0"/>
              <a:t>?</a:t>
            </a:r>
            <a:endParaRPr lang="ko-KR" altLang="en-US" dirty="0"/>
          </a:p>
          <a:p>
            <a:pPr marL="0" indent="0" fontAlgn="base">
              <a:buNone/>
            </a:pPr>
            <a:r>
              <a:rPr lang="en-US" altLang="ko-KR" dirty="0"/>
              <a:t>10. </a:t>
            </a:r>
            <a:r>
              <a:rPr lang="en-US" altLang="ko-KR" dirty="0" err="1"/>
              <a:t>C,T,L</a:t>
            </a:r>
            <a:r>
              <a:rPr lang="en-US" altLang="ko-KR" dirty="0"/>
              <a:t> Spine </a:t>
            </a:r>
            <a:r>
              <a:rPr lang="ko-KR" altLang="en-US" dirty="0"/>
              <a:t>개수</a:t>
            </a:r>
          </a:p>
          <a:p>
            <a:pPr marL="0" indent="0">
              <a:buNone/>
            </a:pPr>
            <a:endParaRPr lang="ko-KR" altLang="en-US" dirty="0"/>
          </a:p>
        </p:txBody>
      </p:sp>
      <p:sp>
        <p:nvSpPr>
          <p:cNvPr id="4" name="제목 1">
            <a:extLst>
              <a:ext uri="{FF2B5EF4-FFF2-40B4-BE49-F238E27FC236}">
                <a16:creationId xmlns:a16="http://schemas.microsoft.com/office/drawing/2014/main" id="{A4A6A777-7EEF-465F-8B05-0210FFB3A15F}"/>
              </a:ext>
            </a:extLst>
          </p:cNvPr>
          <p:cNvSpPr txBox="1">
            <a:spLocks/>
          </p:cNvSpPr>
          <p:nvPr/>
        </p:nvSpPr>
        <p:spPr>
          <a:xfrm>
            <a:off x="284526" y="486795"/>
            <a:ext cx="2850559" cy="1059604"/>
          </a:xfrm>
          <a:prstGeom prst="rect">
            <a:avLst/>
          </a:prstGeom>
          <a:solidFill>
            <a:srgbClr val="00B050"/>
          </a:solidFill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나눔스퀘어_ac ExtraBold" panose="020B0600000101010101" pitchFamily="50" charset="-127"/>
                <a:ea typeface="나눔스퀘어_ac ExtraBold" panose="020B0600000101010101" pitchFamily="50" charset="-127"/>
                <a:cs typeface="+mj-cs"/>
              </a:defRPr>
            </a:lvl1pPr>
          </a:lstStyle>
          <a:p>
            <a:pPr fontAlgn="base" latinLnBrk="0"/>
            <a:r>
              <a:rPr lang="ko-KR" altLang="en-US" b="1" dirty="0"/>
              <a:t>일반촬영</a:t>
            </a:r>
            <a:endParaRPr lang="en-US" altLang="ko-KR" dirty="0"/>
          </a:p>
        </p:txBody>
      </p:sp>
    </p:spTree>
    <p:extLst>
      <p:ext uri="{BB962C8B-B14F-4D97-AF65-F5344CB8AC3E}">
        <p14:creationId xmlns:p14="http://schemas.microsoft.com/office/powerpoint/2010/main" val="416998519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779FE69F-4538-48C5-AEAF-0B64D34239A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84526" y="2158025"/>
            <a:ext cx="10884017" cy="3884103"/>
          </a:xfrm>
        </p:spPr>
        <p:txBody>
          <a:bodyPr>
            <a:normAutofit/>
          </a:bodyPr>
          <a:lstStyle/>
          <a:p>
            <a:pPr marL="0" indent="0" fontAlgn="base">
              <a:buNone/>
            </a:pPr>
            <a:r>
              <a:rPr lang="en-US" altLang="ko-KR" dirty="0"/>
              <a:t>11. C7</a:t>
            </a:r>
            <a:r>
              <a:rPr lang="ko-KR" altLang="en-US" dirty="0"/>
              <a:t>은 </a:t>
            </a:r>
            <a:r>
              <a:rPr lang="ko-KR" altLang="en-US" dirty="0" err="1"/>
              <a:t>어디있는가</a:t>
            </a:r>
            <a:r>
              <a:rPr lang="en-US" altLang="ko-KR" dirty="0"/>
              <a:t>?</a:t>
            </a:r>
            <a:endParaRPr lang="ko-KR" altLang="en-US" dirty="0"/>
          </a:p>
          <a:p>
            <a:pPr marL="0" indent="0" fontAlgn="base">
              <a:buNone/>
            </a:pPr>
            <a:r>
              <a:rPr lang="en-US" altLang="ko-KR" dirty="0"/>
              <a:t>12. Stress test</a:t>
            </a:r>
            <a:r>
              <a:rPr lang="ko-KR" altLang="en-US" dirty="0"/>
              <a:t>는 </a:t>
            </a:r>
            <a:r>
              <a:rPr lang="ko-KR" altLang="en-US" dirty="0" err="1"/>
              <a:t>무엇무엇이</a:t>
            </a:r>
            <a:r>
              <a:rPr lang="ko-KR" altLang="en-US" dirty="0"/>
              <a:t> 있는가</a:t>
            </a:r>
            <a:r>
              <a:rPr lang="en-US" altLang="ko-KR" dirty="0"/>
              <a:t>?</a:t>
            </a:r>
            <a:endParaRPr lang="ko-KR" altLang="en-US" dirty="0"/>
          </a:p>
          <a:p>
            <a:pPr marL="0" indent="0" fontAlgn="base">
              <a:buNone/>
            </a:pPr>
            <a:r>
              <a:rPr lang="en-US" altLang="ko-KR" dirty="0"/>
              <a:t>13. </a:t>
            </a:r>
            <a:r>
              <a:rPr lang="ko-KR" altLang="en-US" dirty="0" err="1"/>
              <a:t>안와</a:t>
            </a:r>
            <a:r>
              <a:rPr lang="ko-KR" altLang="en-US" dirty="0"/>
              <a:t> </a:t>
            </a:r>
            <a:r>
              <a:rPr lang="en-US" altLang="ko-KR" dirty="0" err="1"/>
              <a:t>Rhese</a:t>
            </a:r>
            <a:r>
              <a:rPr lang="ko-KR" altLang="en-US" dirty="0"/>
              <a:t>법에 대한 전반적인 질문</a:t>
            </a:r>
          </a:p>
          <a:p>
            <a:pPr marL="0" indent="0" fontAlgn="base">
              <a:buNone/>
            </a:pPr>
            <a:r>
              <a:rPr lang="en-US" altLang="ko-KR" dirty="0"/>
              <a:t>14. Swimmer`s method</a:t>
            </a:r>
            <a:r>
              <a:rPr lang="ko-KR" altLang="en-US" dirty="0"/>
              <a:t>와 </a:t>
            </a:r>
            <a:r>
              <a:rPr lang="en-US" altLang="ko-KR" dirty="0"/>
              <a:t>Lawrence</a:t>
            </a:r>
            <a:r>
              <a:rPr lang="ko-KR" altLang="en-US" dirty="0"/>
              <a:t>법의 차이</a:t>
            </a:r>
          </a:p>
          <a:p>
            <a:pPr marL="0" indent="0" fontAlgn="base">
              <a:buNone/>
            </a:pPr>
            <a:r>
              <a:rPr lang="en-US" altLang="ko-KR" dirty="0"/>
              <a:t>15. Skull PA axial Hass</a:t>
            </a:r>
            <a:r>
              <a:rPr lang="ko-KR" altLang="en-US" dirty="0"/>
              <a:t>법</a:t>
            </a:r>
            <a:r>
              <a:rPr lang="en-US" altLang="ko-KR" dirty="0"/>
              <a:t>, Skull Towne</a:t>
            </a:r>
            <a:r>
              <a:rPr lang="ko-KR" altLang="en-US" dirty="0"/>
              <a:t>법 한번 읽고 가기</a:t>
            </a:r>
          </a:p>
          <a:p>
            <a:pPr marL="0" indent="0" fontAlgn="base">
              <a:buNone/>
            </a:pPr>
            <a:r>
              <a:rPr lang="en-US" altLang="ko-KR" dirty="0"/>
              <a:t>16. </a:t>
            </a:r>
            <a:r>
              <a:rPr lang="ko-KR" altLang="en-US" dirty="0"/>
              <a:t>영상에서 </a:t>
            </a:r>
            <a:r>
              <a:rPr lang="en-US" altLang="ko-KR" dirty="0"/>
              <a:t>Psoas muscle </a:t>
            </a:r>
            <a:r>
              <a:rPr lang="ko-KR" altLang="en-US" dirty="0"/>
              <a:t>찾기</a:t>
            </a:r>
          </a:p>
          <a:p>
            <a:pPr marL="0" indent="0" fontAlgn="base">
              <a:buNone/>
            </a:pPr>
            <a:r>
              <a:rPr lang="en-US" altLang="ko-KR" dirty="0"/>
              <a:t>17. Hip joint</a:t>
            </a:r>
            <a:r>
              <a:rPr lang="ko-KR" altLang="en-US" dirty="0"/>
              <a:t>에서 </a:t>
            </a:r>
            <a:r>
              <a:rPr lang="ko-KR" altLang="en-US" dirty="0" err="1"/>
              <a:t>넓다리뼈목을</a:t>
            </a:r>
            <a:r>
              <a:rPr lang="ko-KR" altLang="en-US" dirty="0"/>
              <a:t> 넓게 보기위해서는</a:t>
            </a:r>
            <a:r>
              <a:rPr lang="en-US" altLang="ko-KR" dirty="0"/>
              <a:t>?</a:t>
            </a:r>
            <a:endParaRPr lang="ko-KR" altLang="en-US" dirty="0"/>
          </a:p>
          <a:p>
            <a:pPr marL="0" indent="0">
              <a:buNone/>
            </a:pPr>
            <a:endParaRPr lang="ko-KR" altLang="en-US" dirty="0"/>
          </a:p>
        </p:txBody>
      </p:sp>
      <p:sp>
        <p:nvSpPr>
          <p:cNvPr id="4" name="제목 1">
            <a:extLst>
              <a:ext uri="{FF2B5EF4-FFF2-40B4-BE49-F238E27FC236}">
                <a16:creationId xmlns:a16="http://schemas.microsoft.com/office/drawing/2014/main" id="{A4A6A777-7EEF-465F-8B05-0210FFB3A15F}"/>
              </a:ext>
            </a:extLst>
          </p:cNvPr>
          <p:cNvSpPr txBox="1">
            <a:spLocks/>
          </p:cNvSpPr>
          <p:nvPr/>
        </p:nvSpPr>
        <p:spPr>
          <a:xfrm>
            <a:off x="284526" y="486795"/>
            <a:ext cx="2850559" cy="1059604"/>
          </a:xfrm>
          <a:prstGeom prst="rect">
            <a:avLst/>
          </a:prstGeom>
          <a:solidFill>
            <a:srgbClr val="00B050"/>
          </a:solidFill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나눔스퀘어_ac ExtraBold" panose="020B0600000101010101" pitchFamily="50" charset="-127"/>
                <a:ea typeface="나눔스퀘어_ac ExtraBold" panose="020B0600000101010101" pitchFamily="50" charset="-127"/>
                <a:cs typeface="+mj-cs"/>
              </a:defRPr>
            </a:lvl1pPr>
          </a:lstStyle>
          <a:p>
            <a:pPr fontAlgn="base" latinLnBrk="0"/>
            <a:r>
              <a:rPr lang="ko-KR" altLang="en-US" b="1" dirty="0"/>
              <a:t>일반촬영</a:t>
            </a:r>
            <a:endParaRPr lang="en-US" altLang="ko-KR" dirty="0"/>
          </a:p>
        </p:txBody>
      </p:sp>
    </p:spTree>
    <p:extLst>
      <p:ext uri="{BB962C8B-B14F-4D97-AF65-F5344CB8AC3E}">
        <p14:creationId xmlns:p14="http://schemas.microsoft.com/office/powerpoint/2010/main" val="372693837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779FE69F-4538-48C5-AEAF-0B64D34239A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84526" y="2158025"/>
            <a:ext cx="10884017" cy="3884103"/>
          </a:xfrm>
        </p:spPr>
        <p:txBody>
          <a:bodyPr>
            <a:normAutofit fontScale="92500" lnSpcReduction="20000"/>
          </a:bodyPr>
          <a:lstStyle/>
          <a:p>
            <a:pPr marL="0" indent="0" fontAlgn="base">
              <a:buNone/>
            </a:pPr>
            <a:r>
              <a:rPr lang="en-US" altLang="ko-KR" dirty="0"/>
              <a:t>1. Towne</a:t>
            </a:r>
            <a:r>
              <a:rPr lang="ko-KR" altLang="en-US" dirty="0"/>
              <a:t>법 각도 주는 법 두 가지</a:t>
            </a:r>
          </a:p>
          <a:p>
            <a:pPr marL="0" indent="0" fontAlgn="base">
              <a:buNone/>
            </a:pPr>
            <a:r>
              <a:rPr lang="en-US" altLang="ko-KR" dirty="0"/>
              <a:t>2. Skull true lateral 3</a:t>
            </a:r>
            <a:r>
              <a:rPr lang="ko-KR" altLang="en-US" dirty="0"/>
              <a:t>가지 기준</a:t>
            </a:r>
          </a:p>
          <a:p>
            <a:pPr marL="0" indent="0" fontAlgn="base">
              <a:buNone/>
            </a:pPr>
            <a:r>
              <a:rPr lang="en-US" altLang="ko-KR" dirty="0"/>
              <a:t>3. Chest lateral </a:t>
            </a:r>
            <a:r>
              <a:rPr lang="en-US" altLang="ko-KR" dirty="0" err="1"/>
              <a:t>debubitus</a:t>
            </a:r>
            <a:r>
              <a:rPr lang="ko-KR" altLang="en-US" dirty="0"/>
              <a:t>의 목적</a:t>
            </a:r>
            <a:r>
              <a:rPr lang="en-US" altLang="ko-KR" dirty="0"/>
              <a:t>?</a:t>
            </a:r>
            <a:endParaRPr lang="ko-KR" altLang="en-US" dirty="0"/>
          </a:p>
          <a:p>
            <a:pPr marL="0" indent="0" fontAlgn="base">
              <a:buNone/>
            </a:pPr>
            <a:r>
              <a:rPr lang="en-US" altLang="ko-KR" dirty="0"/>
              <a:t>4. Water`s </a:t>
            </a:r>
            <a:r>
              <a:rPr lang="ko-KR" altLang="en-US" dirty="0"/>
              <a:t>법</a:t>
            </a:r>
            <a:r>
              <a:rPr lang="en-US" altLang="ko-KR" dirty="0"/>
              <a:t>?</a:t>
            </a:r>
            <a:endParaRPr lang="ko-KR" altLang="en-US" dirty="0"/>
          </a:p>
          <a:p>
            <a:pPr marL="0" indent="0" fontAlgn="base">
              <a:buNone/>
            </a:pPr>
            <a:r>
              <a:rPr lang="en-US" altLang="ko-KR" dirty="0"/>
              <a:t>5. Caldwell </a:t>
            </a:r>
            <a:r>
              <a:rPr lang="ko-KR" altLang="en-US" dirty="0"/>
              <a:t>법</a:t>
            </a:r>
            <a:r>
              <a:rPr lang="en-US" altLang="ko-KR" dirty="0"/>
              <a:t>?</a:t>
            </a:r>
            <a:endParaRPr lang="ko-KR" altLang="en-US" dirty="0"/>
          </a:p>
          <a:p>
            <a:pPr marL="0" indent="0" fontAlgn="base">
              <a:buNone/>
            </a:pPr>
            <a:r>
              <a:rPr lang="en-US" altLang="ko-KR" dirty="0"/>
              <a:t>6. C-spine AP </a:t>
            </a:r>
            <a:r>
              <a:rPr lang="ko-KR" altLang="en-US" dirty="0"/>
              <a:t>각도</a:t>
            </a:r>
            <a:r>
              <a:rPr lang="en-US" altLang="ko-KR" dirty="0"/>
              <a:t>?</a:t>
            </a:r>
            <a:endParaRPr lang="ko-KR" altLang="en-US" dirty="0"/>
          </a:p>
          <a:p>
            <a:pPr marL="0" indent="0" fontAlgn="base">
              <a:buNone/>
            </a:pPr>
            <a:r>
              <a:rPr lang="en-US" altLang="ko-KR" dirty="0"/>
              <a:t>7. Chest AP, PA </a:t>
            </a:r>
            <a:r>
              <a:rPr lang="ko-KR" altLang="en-US" dirty="0"/>
              <a:t>차이</a:t>
            </a:r>
          </a:p>
          <a:p>
            <a:pPr marL="0" indent="0" fontAlgn="base">
              <a:buNone/>
            </a:pPr>
            <a:r>
              <a:rPr lang="en-US" altLang="ko-KR" dirty="0"/>
              <a:t>8. </a:t>
            </a:r>
            <a:r>
              <a:rPr lang="ko-KR" altLang="en-US" dirty="0"/>
              <a:t>고관전압 촬영 이유</a:t>
            </a:r>
          </a:p>
          <a:p>
            <a:pPr marL="0" indent="0" fontAlgn="base">
              <a:buNone/>
            </a:pPr>
            <a:r>
              <a:rPr lang="en-US" altLang="ko-KR" dirty="0"/>
              <a:t>9. L-spine Oblique </a:t>
            </a:r>
            <a:r>
              <a:rPr lang="ko-KR" altLang="en-US" dirty="0"/>
              <a:t>특징</a:t>
            </a:r>
          </a:p>
          <a:p>
            <a:pPr marL="0" indent="0">
              <a:buNone/>
            </a:pPr>
            <a:endParaRPr lang="ko-KR" altLang="en-US" dirty="0"/>
          </a:p>
        </p:txBody>
      </p:sp>
      <p:sp>
        <p:nvSpPr>
          <p:cNvPr id="4" name="제목 1">
            <a:extLst>
              <a:ext uri="{FF2B5EF4-FFF2-40B4-BE49-F238E27FC236}">
                <a16:creationId xmlns:a16="http://schemas.microsoft.com/office/drawing/2014/main" id="{A4A6A777-7EEF-465F-8B05-0210FFB3A15F}"/>
              </a:ext>
            </a:extLst>
          </p:cNvPr>
          <p:cNvSpPr txBox="1">
            <a:spLocks/>
          </p:cNvSpPr>
          <p:nvPr/>
        </p:nvSpPr>
        <p:spPr>
          <a:xfrm>
            <a:off x="284526" y="486795"/>
            <a:ext cx="2850559" cy="1059604"/>
          </a:xfrm>
          <a:prstGeom prst="rect">
            <a:avLst/>
          </a:prstGeom>
          <a:solidFill>
            <a:srgbClr val="00B050"/>
          </a:solidFill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나눔스퀘어_ac ExtraBold" panose="020B0600000101010101" pitchFamily="50" charset="-127"/>
                <a:ea typeface="나눔스퀘어_ac ExtraBold" panose="020B0600000101010101" pitchFamily="50" charset="-127"/>
                <a:cs typeface="+mj-cs"/>
              </a:defRPr>
            </a:lvl1pPr>
          </a:lstStyle>
          <a:p>
            <a:pPr fontAlgn="base" latinLnBrk="0"/>
            <a:r>
              <a:rPr lang="ko-KR" altLang="en-US" b="1" dirty="0"/>
              <a:t>일반촬영</a:t>
            </a:r>
            <a:endParaRPr lang="en-US" altLang="ko-KR" dirty="0"/>
          </a:p>
        </p:txBody>
      </p:sp>
    </p:spTree>
    <p:extLst>
      <p:ext uri="{BB962C8B-B14F-4D97-AF65-F5344CB8AC3E}">
        <p14:creationId xmlns:p14="http://schemas.microsoft.com/office/powerpoint/2010/main" val="305793878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779FE69F-4538-48C5-AEAF-0B64D34239A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84526" y="2158025"/>
            <a:ext cx="10884017" cy="3884103"/>
          </a:xfrm>
        </p:spPr>
        <p:txBody>
          <a:bodyPr>
            <a:normAutofit fontScale="70000" lnSpcReduction="20000"/>
          </a:bodyPr>
          <a:lstStyle/>
          <a:p>
            <a:pPr marL="0" indent="0" fontAlgn="base">
              <a:buNone/>
            </a:pPr>
            <a:r>
              <a:rPr lang="en-US" altLang="ko-KR" dirty="0"/>
              <a:t>1. </a:t>
            </a:r>
            <a:r>
              <a:rPr lang="ko-KR" altLang="en-US" dirty="0"/>
              <a:t>투석이란</a:t>
            </a:r>
            <a:r>
              <a:rPr lang="en-US" altLang="ko-KR" dirty="0"/>
              <a:t>?</a:t>
            </a:r>
            <a:endParaRPr lang="ko-KR" altLang="en-US" dirty="0"/>
          </a:p>
          <a:p>
            <a:pPr marL="0" indent="0" fontAlgn="base">
              <a:buNone/>
            </a:pPr>
            <a:r>
              <a:rPr lang="en-US" altLang="ko-KR" dirty="0"/>
              <a:t>2. </a:t>
            </a:r>
            <a:r>
              <a:rPr lang="ko-KR" altLang="en-US" dirty="0"/>
              <a:t>투석 환자가 앉아서 촬영하는 이유는</a:t>
            </a:r>
            <a:r>
              <a:rPr lang="en-US" altLang="ko-KR" dirty="0"/>
              <a:t>?</a:t>
            </a:r>
            <a:endParaRPr lang="ko-KR" altLang="en-US" dirty="0"/>
          </a:p>
          <a:p>
            <a:pPr marL="0" indent="0" fontAlgn="base">
              <a:buNone/>
            </a:pPr>
            <a:r>
              <a:rPr lang="en-US" altLang="ko-KR" dirty="0"/>
              <a:t>3. Chest </a:t>
            </a:r>
            <a:r>
              <a:rPr lang="ko-KR" altLang="en-US" dirty="0"/>
              <a:t>촬영할 때 사진의 좌우가 바뀐 걸 아는 방법</a:t>
            </a:r>
            <a:r>
              <a:rPr lang="en-US" altLang="ko-KR" dirty="0"/>
              <a:t>?</a:t>
            </a:r>
            <a:endParaRPr lang="ko-KR" altLang="en-US" dirty="0"/>
          </a:p>
          <a:p>
            <a:pPr marL="0" indent="0" fontAlgn="base">
              <a:buNone/>
            </a:pPr>
            <a:r>
              <a:rPr lang="en-US" altLang="ko-KR" dirty="0"/>
              <a:t>4. decubitus </a:t>
            </a:r>
            <a:r>
              <a:rPr lang="ko-KR" altLang="en-US" dirty="0"/>
              <a:t>촬영하는 이유</a:t>
            </a:r>
          </a:p>
          <a:p>
            <a:pPr marL="0" indent="0" fontAlgn="base">
              <a:buNone/>
            </a:pPr>
            <a:r>
              <a:rPr lang="en-US" altLang="ko-KR" dirty="0"/>
              <a:t>5. Waters, Caldwell </a:t>
            </a:r>
            <a:r>
              <a:rPr lang="ko-KR" altLang="en-US" dirty="0"/>
              <a:t>잘 보이는 것과 각도</a:t>
            </a:r>
          </a:p>
          <a:p>
            <a:pPr marL="0" indent="0" fontAlgn="base">
              <a:buNone/>
            </a:pPr>
            <a:r>
              <a:rPr lang="en-US" altLang="ko-KR" dirty="0"/>
              <a:t>6. Chest PA </a:t>
            </a:r>
            <a:r>
              <a:rPr lang="ko-KR" altLang="en-US" dirty="0"/>
              <a:t>중심선</a:t>
            </a:r>
          </a:p>
          <a:p>
            <a:pPr marL="0" indent="0" fontAlgn="base">
              <a:buNone/>
            </a:pPr>
            <a:r>
              <a:rPr lang="en-US" altLang="ko-KR" dirty="0"/>
              <a:t>7. </a:t>
            </a:r>
            <a:r>
              <a:rPr lang="ko-KR" altLang="en-US" dirty="0"/>
              <a:t>영상에 대한 해부학</a:t>
            </a:r>
          </a:p>
          <a:p>
            <a:pPr marL="0" indent="0" fontAlgn="base">
              <a:buNone/>
            </a:pPr>
            <a:r>
              <a:rPr lang="en-US" altLang="ko-KR" dirty="0"/>
              <a:t>8. Neck</a:t>
            </a:r>
            <a:r>
              <a:rPr lang="ko-KR" altLang="en-US" dirty="0"/>
              <a:t>과 </a:t>
            </a:r>
            <a:r>
              <a:rPr lang="en-US" altLang="ko-KR" dirty="0"/>
              <a:t>C-spine</a:t>
            </a:r>
            <a:r>
              <a:rPr lang="ko-KR" altLang="en-US" dirty="0"/>
              <a:t>의 </a:t>
            </a:r>
            <a:r>
              <a:rPr lang="en-US" altLang="ko-KR" dirty="0" err="1"/>
              <a:t>mAs</a:t>
            </a:r>
            <a:r>
              <a:rPr lang="en-US" altLang="ko-KR" dirty="0"/>
              <a:t> </a:t>
            </a:r>
            <a:r>
              <a:rPr lang="ko-KR" altLang="en-US" dirty="0"/>
              <a:t>조건 비교</a:t>
            </a:r>
          </a:p>
          <a:p>
            <a:pPr marL="0" indent="0" fontAlgn="base">
              <a:buNone/>
            </a:pPr>
            <a:r>
              <a:rPr lang="en-US" altLang="ko-KR" dirty="0"/>
              <a:t>9. Nasal bone lateral</a:t>
            </a:r>
            <a:r>
              <a:rPr lang="ko-KR" altLang="en-US" dirty="0"/>
              <a:t>의 목적</a:t>
            </a:r>
          </a:p>
          <a:p>
            <a:pPr marL="0" indent="0">
              <a:buNone/>
            </a:pPr>
            <a:r>
              <a:rPr lang="en-US" altLang="ko-KR" dirty="0"/>
              <a:t>10.</a:t>
            </a:r>
            <a:r>
              <a:rPr lang="ko-KR" altLang="en-US" dirty="0"/>
              <a:t>소아촬영 시 주의사항</a:t>
            </a:r>
            <a:endParaRPr lang="en-US" altLang="ko-KR" dirty="0"/>
          </a:p>
          <a:p>
            <a:pPr marL="0" indent="0">
              <a:buNone/>
            </a:pPr>
            <a:r>
              <a:rPr lang="en-US" altLang="ko-KR" dirty="0"/>
              <a:t>11. </a:t>
            </a:r>
            <a:r>
              <a:rPr lang="ko-KR" altLang="en-US" dirty="0"/>
              <a:t>생식선 차폐의 이유</a:t>
            </a:r>
            <a:r>
              <a:rPr lang="en-US" altLang="ko-KR" dirty="0"/>
              <a:t>?</a:t>
            </a:r>
            <a:endParaRPr lang="ko-KR" altLang="en-US" dirty="0"/>
          </a:p>
        </p:txBody>
      </p:sp>
      <p:sp>
        <p:nvSpPr>
          <p:cNvPr id="4" name="제목 1">
            <a:extLst>
              <a:ext uri="{FF2B5EF4-FFF2-40B4-BE49-F238E27FC236}">
                <a16:creationId xmlns:a16="http://schemas.microsoft.com/office/drawing/2014/main" id="{A4A6A777-7EEF-465F-8B05-0210FFB3A15F}"/>
              </a:ext>
            </a:extLst>
          </p:cNvPr>
          <p:cNvSpPr txBox="1">
            <a:spLocks/>
          </p:cNvSpPr>
          <p:nvPr/>
        </p:nvSpPr>
        <p:spPr>
          <a:xfrm>
            <a:off x="284526" y="486795"/>
            <a:ext cx="2850559" cy="1059604"/>
          </a:xfrm>
          <a:prstGeom prst="rect">
            <a:avLst/>
          </a:prstGeom>
          <a:solidFill>
            <a:srgbClr val="00B050"/>
          </a:solidFill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나눔스퀘어_ac ExtraBold" panose="020B0600000101010101" pitchFamily="50" charset="-127"/>
                <a:ea typeface="나눔스퀘어_ac ExtraBold" panose="020B0600000101010101" pitchFamily="50" charset="-127"/>
                <a:cs typeface="+mj-cs"/>
              </a:defRPr>
            </a:lvl1pPr>
          </a:lstStyle>
          <a:p>
            <a:pPr fontAlgn="base" latinLnBrk="0"/>
            <a:r>
              <a:rPr lang="ko-KR" altLang="en-US" b="1" dirty="0"/>
              <a:t>소아촬영</a:t>
            </a:r>
            <a:endParaRPr lang="en-US" altLang="ko-KR" dirty="0"/>
          </a:p>
        </p:txBody>
      </p:sp>
    </p:spTree>
    <p:extLst>
      <p:ext uri="{BB962C8B-B14F-4D97-AF65-F5344CB8AC3E}">
        <p14:creationId xmlns:p14="http://schemas.microsoft.com/office/powerpoint/2010/main" val="113837412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779FE69F-4538-48C5-AEAF-0B64D34239A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84526" y="2158025"/>
            <a:ext cx="10884017" cy="4513363"/>
          </a:xfrm>
        </p:spPr>
        <p:txBody>
          <a:bodyPr>
            <a:normAutofit fontScale="92500" lnSpcReduction="10000"/>
          </a:bodyPr>
          <a:lstStyle/>
          <a:p>
            <a:pPr marL="0" indent="0" fontAlgn="base">
              <a:buNone/>
            </a:pPr>
            <a:r>
              <a:rPr lang="en-US" altLang="ko-KR" dirty="0"/>
              <a:t>1. </a:t>
            </a:r>
            <a:r>
              <a:rPr lang="ko-KR" altLang="en-US" dirty="0"/>
              <a:t>원거리 촬영 세가지</a:t>
            </a:r>
          </a:p>
          <a:p>
            <a:pPr marL="0" indent="0" fontAlgn="base">
              <a:buNone/>
            </a:pPr>
            <a:r>
              <a:rPr lang="en-US" altLang="ko-KR" dirty="0"/>
              <a:t>2. </a:t>
            </a:r>
            <a:r>
              <a:rPr lang="ko-KR" altLang="en-US" dirty="0"/>
              <a:t>방사선이란</a:t>
            </a:r>
            <a:r>
              <a:rPr lang="en-US" altLang="ko-KR" dirty="0"/>
              <a:t>?</a:t>
            </a:r>
            <a:endParaRPr lang="ko-KR" altLang="en-US" dirty="0"/>
          </a:p>
          <a:p>
            <a:pPr marL="0" indent="0" fontAlgn="base">
              <a:buNone/>
            </a:pPr>
            <a:r>
              <a:rPr lang="en-US" altLang="ko-KR" dirty="0"/>
              <a:t>3. </a:t>
            </a:r>
            <a:r>
              <a:rPr lang="ko-KR" altLang="en-US" dirty="0"/>
              <a:t>영상에서 </a:t>
            </a:r>
            <a:r>
              <a:rPr lang="en-US" altLang="ko-KR" dirty="0"/>
              <a:t>abdomen supine/erect </a:t>
            </a:r>
            <a:r>
              <a:rPr lang="ko-KR" altLang="en-US" dirty="0" err="1"/>
              <a:t>구별하는법</a:t>
            </a:r>
            <a:endParaRPr lang="ko-KR" altLang="en-US" dirty="0"/>
          </a:p>
          <a:p>
            <a:pPr marL="0" indent="0" fontAlgn="base">
              <a:buNone/>
            </a:pPr>
            <a:r>
              <a:rPr lang="en-US" altLang="ko-KR" dirty="0"/>
              <a:t>4. X</a:t>
            </a:r>
            <a:r>
              <a:rPr lang="ko-KR" altLang="en-US" dirty="0"/>
              <a:t>선 발생과정</a:t>
            </a:r>
          </a:p>
          <a:p>
            <a:pPr marL="0" indent="0" fontAlgn="base">
              <a:buNone/>
            </a:pPr>
            <a:r>
              <a:rPr lang="en-US" altLang="ko-KR" dirty="0"/>
              <a:t>5. orbit </a:t>
            </a:r>
            <a:r>
              <a:rPr lang="ko-KR" altLang="en-US" dirty="0"/>
              <a:t>구성 </a:t>
            </a:r>
            <a:r>
              <a:rPr lang="en-US" altLang="ko-KR" dirty="0"/>
              <a:t>7</a:t>
            </a:r>
            <a:r>
              <a:rPr lang="ko-KR" altLang="en-US" dirty="0"/>
              <a:t>가지 뼈</a:t>
            </a:r>
          </a:p>
          <a:p>
            <a:pPr marL="0" indent="0" fontAlgn="base">
              <a:buNone/>
            </a:pPr>
            <a:r>
              <a:rPr lang="en-US" altLang="ko-KR" dirty="0"/>
              <a:t>6. </a:t>
            </a:r>
            <a:r>
              <a:rPr lang="ko-KR" altLang="en-US" dirty="0"/>
              <a:t>일반촬영에서 알파선을 사용하지 않는 이유</a:t>
            </a:r>
          </a:p>
          <a:p>
            <a:pPr marL="0" indent="0" fontAlgn="base">
              <a:buNone/>
            </a:pPr>
            <a:r>
              <a:rPr lang="en-US" altLang="ko-KR" dirty="0"/>
              <a:t>7. Pneumothorax</a:t>
            </a:r>
            <a:r>
              <a:rPr lang="ko-KR" altLang="en-US" dirty="0"/>
              <a:t>란</a:t>
            </a:r>
            <a:r>
              <a:rPr lang="en-US" altLang="ko-KR" dirty="0"/>
              <a:t>?</a:t>
            </a:r>
            <a:endParaRPr lang="ko-KR" altLang="en-US" dirty="0"/>
          </a:p>
          <a:p>
            <a:pPr marL="0" indent="0" fontAlgn="base">
              <a:buNone/>
            </a:pPr>
            <a:r>
              <a:rPr lang="en-US" altLang="ko-KR" dirty="0"/>
              <a:t>8. (</a:t>
            </a:r>
            <a:r>
              <a:rPr lang="ko-KR" altLang="en-US" dirty="0"/>
              <a:t>영상을 보여주며</a:t>
            </a:r>
            <a:r>
              <a:rPr lang="en-US" altLang="ko-KR" dirty="0"/>
              <a:t>) Hip joint </a:t>
            </a:r>
            <a:r>
              <a:rPr lang="ko-KR" altLang="en-US" dirty="0"/>
              <a:t>찾기</a:t>
            </a:r>
          </a:p>
          <a:p>
            <a:pPr marL="0" indent="0" fontAlgn="base">
              <a:buNone/>
            </a:pPr>
            <a:r>
              <a:rPr lang="en-US" altLang="ko-KR" dirty="0"/>
              <a:t>9. </a:t>
            </a:r>
            <a:r>
              <a:rPr lang="en-US" altLang="ko-KR" dirty="0" err="1"/>
              <a:t>PNS</a:t>
            </a:r>
            <a:r>
              <a:rPr lang="en-US" altLang="ko-KR" dirty="0"/>
              <a:t> </a:t>
            </a:r>
            <a:r>
              <a:rPr lang="ko-KR" altLang="en-US" dirty="0"/>
              <a:t>다 말하기</a:t>
            </a:r>
          </a:p>
          <a:p>
            <a:pPr marL="0" indent="0" fontAlgn="base">
              <a:buNone/>
            </a:pPr>
            <a:r>
              <a:rPr lang="en-US" altLang="ko-KR" dirty="0"/>
              <a:t>10. </a:t>
            </a:r>
            <a:r>
              <a:rPr lang="en-US" altLang="ko-KR" dirty="0" err="1"/>
              <a:t>KUB</a:t>
            </a:r>
            <a:r>
              <a:rPr lang="ko-KR" altLang="en-US" dirty="0"/>
              <a:t>가 무엇인가</a:t>
            </a:r>
            <a:r>
              <a:rPr lang="en-US" altLang="ko-KR" dirty="0"/>
              <a:t>?</a:t>
            </a:r>
            <a:endParaRPr lang="ko-KR" altLang="en-US" dirty="0"/>
          </a:p>
          <a:p>
            <a:pPr marL="0" indent="0">
              <a:buNone/>
            </a:pPr>
            <a:endParaRPr lang="ko-KR" altLang="en-US" dirty="0"/>
          </a:p>
        </p:txBody>
      </p:sp>
      <p:sp>
        <p:nvSpPr>
          <p:cNvPr id="4" name="제목 1">
            <a:extLst>
              <a:ext uri="{FF2B5EF4-FFF2-40B4-BE49-F238E27FC236}">
                <a16:creationId xmlns:a16="http://schemas.microsoft.com/office/drawing/2014/main" id="{A4A6A777-7EEF-465F-8B05-0210FFB3A15F}"/>
              </a:ext>
            </a:extLst>
          </p:cNvPr>
          <p:cNvSpPr txBox="1">
            <a:spLocks/>
          </p:cNvSpPr>
          <p:nvPr/>
        </p:nvSpPr>
        <p:spPr>
          <a:xfrm>
            <a:off x="284526" y="486795"/>
            <a:ext cx="3942241" cy="1059604"/>
          </a:xfrm>
          <a:prstGeom prst="rect">
            <a:avLst/>
          </a:prstGeom>
          <a:solidFill>
            <a:srgbClr val="00B050"/>
          </a:solidFill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나눔스퀘어_ac ExtraBold" panose="020B0600000101010101" pitchFamily="50" charset="-127"/>
                <a:ea typeface="나눔스퀘어_ac ExtraBold" panose="020B0600000101010101" pitchFamily="50" charset="-127"/>
                <a:cs typeface="+mj-cs"/>
              </a:defRPr>
            </a:lvl1pPr>
          </a:lstStyle>
          <a:p>
            <a:pPr fontAlgn="base" latinLnBrk="0"/>
            <a:r>
              <a:rPr lang="ko-KR" altLang="en-US" b="1"/>
              <a:t>포터블 엑스레이</a:t>
            </a:r>
            <a:endParaRPr lang="en-US" altLang="ko-KR" dirty="0"/>
          </a:p>
        </p:txBody>
      </p:sp>
    </p:spTree>
    <p:extLst>
      <p:ext uri="{BB962C8B-B14F-4D97-AF65-F5344CB8AC3E}">
        <p14:creationId xmlns:p14="http://schemas.microsoft.com/office/powerpoint/2010/main" val="395765318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779FE69F-4538-48C5-AEAF-0B64D34239A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84526" y="2158025"/>
            <a:ext cx="10884017" cy="4513363"/>
          </a:xfrm>
        </p:spPr>
        <p:txBody>
          <a:bodyPr>
            <a:normAutofit/>
          </a:bodyPr>
          <a:lstStyle/>
          <a:p>
            <a:pPr marL="0" indent="0" fontAlgn="base">
              <a:buNone/>
            </a:pPr>
            <a:r>
              <a:rPr lang="en-US" altLang="ko-KR" dirty="0"/>
              <a:t>11. </a:t>
            </a:r>
            <a:r>
              <a:rPr lang="ko-KR" altLang="en-US" dirty="0"/>
              <a:t>체표면의 기준점 </a:t>
            </a:r>
            <a:r>
              <a:rPr lang="en-US" altLang="ko-KR" dirty="0"/>
              <a:t>(</a:t>
            </a:r>
            <a:r>
              <a:rPr lang="ko-KR" altLang="en-US" dirty="0"/>
              <a:t>특히 </a:t>
            </a:r>
            <a:r>
              <a:rPr lang="en-US" altLang="ko-KR" dirty="0"/>
              <a:t>C1, C4, Xiphoid process, </a:t>
            </a:r>
            <a:r>
              <a:rPr lang="ko-KR" altLang="en-US" dirty="0"/>
              <a:t>배꼽 위치</a:t>
            </a:r>
            <a:r>
              <a:rPr lang="en-US" altLang="ko-KR" dirty="0"/>
              <a:t>)</a:t>
            </a:r>
            <a:endParaRPr lang="ko-KR" altLang="en-US" dirty="0"/>
          </a:p>
          <a:p>
            <a:pPr marL="0" indent="0" fontAlgn="base">
              <a:buNone/>
            </a:pPr>
            <a:r>
              <a:rPr lang="en-US" altLang="ko-KR" dirty="0"/>
              <a:t>12. </a:t>
            </a:r>
            <a:r>
              <a:rPr lang="ko-KR" altLang="en-US" dirty="0"/>
              <a:t>격자 사용이유</a:t>
            </a:r>
            <a:r>
              <a:rPr lang="en-US" altLang="ko-KR" dirty="0"/>
              <a:t>, </a:t>
            </a:r>
            <a:r>
              <a:rPr lang="ko-KR" altLang="en-US" dirty="0"/>
              <a:t>부위</a:t>
            </a:r>
            <a:r>
              <a:rPr lang="en-US" altLang="ko-KR" dirty="0"/>
              <a:t>, </a:t>
            </a:r>
            <a:r>
              <a:rPr lang="ko-KR" altLang="en-US" dirty="0"/>
              <a:t>장단점</a:t>
            </a:r>
            <a:r>
              <a:rPr lang="en-US" altLang="ko-KR" dirty="0"/>
              <a:t>, </a:t>
            </a:r>
            <a:r>
              <a:rPr lang="ko-KR" altLang="en-US" dirty="0" err="1"/>
              <a:t>격자비</a:t>
            </a:r>
            <a:endParaRPr lang="ko-KR" altLang="en-US" dirty="0"/>
          </a:p>
          <a:p>
            <a:pPr marL="0" indent="0" fontAlgn="base">
              <a:buNone/>
            </a:pPr>
            <a:r>
              <a:rPr lang="en-US" altLang="ko-KR" dirty="0"/>
              <a:t>13. </a:t>
            </a:r>
            <a:r>
              <a:rPr lang="ko-KR" altLang="en-US" dirty="0"/>
              <a:t>참</a:t>
            </a:r>
            <a:r>
              <a:rPr lang="en-US" altLang="ko-KR" dirty="0"/>
              <a:t>/</a:t>
            </a:r>
            <a:r>
              <a:rPr lang="ko-KR" altLang="en-US" dirty="0"/>
              <a:t>거짓</a:t>
            </a:r>
            <a:r>
              <a:rPr lang="en-US" altLang="ko-KR" dirty="0"/>
              <a:t>/</a:t>
            </a:r>
            <a:r>
              <a:rPr lang="ko-KR" altLang="en-US" dirty="0"/>
              <a:t>뜬 갈비뼈</a:t>
            </a:r>
            <a:r>
              <a:rPr lang="en-US" altLang="ko-KR" dirty="0"/>
              <a:t>?</a:t>
            </a:r>
            <a:endParaRPr lang="ko-KR" altLang="en-US" dirty="0"/>
          </a:p>
          <a:p>
            <a:pPr marL="0" indent="0" fontAlgn="base">
              <a:buNone/>
            </a:pPr>
            <a:r>
              <a:rPr lang="en-US" altLang="ko-KR" dirty="0"/>
              <a:t>14. Heel effect</a:t>
            </a:r>
            <a:r>
              <a:rPr lang="ko-KR" altLang="en-US" dirty="0"/>
              <a:t>란</a:t>
            </a:r>
            <a:r>
              <a:rPr lang="en-US" altLang="ko-KR" dirty="0"/>
              <a:t>?</a:t>
            </a:r>
            <a:endParaRPr lang="ko-KR" altLang="en-US" dirty="0"/>
          </a:p>
          <a:p>
            <a:pPr marL="0" indent="0" fontAlgn="base">
              <a:buNone/>
            </a:pPr>
            <a:r>
              <a:rPr lang="en-US" altLang="ko-KR" dirty="0"/>
              <a:t>15. C1, C2 </a:t>
            </a:r>
            <a:r>
              <a:rPr lang="ko-KR" altLang="en-US" dirty="0"/>
              <a:t>보는 법</a:t>
            </a:r>
          </a:p>
          <a:p>
            <a:pPr marL="0" indent="0" fontAlgn="base">
              <a:buNone/>
            </a:pPr>
            <a:r>
              <a:rPr lang="en-US" altLang="ko-KR" dirty="0"/>
              <a:t>16. </a:t>
            </a:r>
            <a:r>
              <a:rPr lang="ko-KR" altLang="en-US" dirty="0" err="1"/>
              <a:t>랜드마크란</a:t>
            </a:r>
            <a:r>
              <a:rPr lang="en-US" altLang="ko-KR" dirty="0"/>
              <a:t>?</a:t>
            </a:r>
          </a:p>
          <a:p>
            <a:pPr marL="0" indent="0" fontAlgn="base">
              <a:buNone/>
            </a:pPr>
            <a:r>
              <a:rPr lang="en-US" altLang="ko-KR" dirty="0"/>
              <a:t>17. iliac crest</a:t>
            </a:r>
            <a:r>
              <a:rPr lang="ko-KR" altLang="en-US" dirty="0"/>
              <a:t>는 어디뼈와 평행으로 있는가</a:t>
            </a:r>
            <a:r>
              <a:rPr lang="en-US" altLang="ko-KR" dirty="0"/>
              <a:t>?</a:t>
            </a:r>
            <a:endParaRPr lang="ko-KR" altLang="en-US" dirty="0"/>
          </a:p>
          <a:p>
            <a:pPr marL="0" indent="0" fontAlgn="base">
              <a:buNone/>
            </a:pPr>
            <a:r>
              <a:rPr lang="en-US" altLang="ko-KR" dirty="0"/>
              <a:t>18. Schuller</a:t>
            </a:r>
            <a:r>
              <a:rPr lang="ko-KR" altLang="en-US" dirty="0"/>
              <a:t>법 자세</a:t>
            </a:r>
          </a:p>
          <a:p>
            <a:pPr marL="0" indent="0" fontAlgn="base">
              <a:buNone/>
            </a:pPr>
            <a:endParaRPr lang="ko-KR" altLang="en-US" dirty="0"/>
          </a:p>
          <a:p>
            <a:pPr marL="0" indent="0">
              <a:buNone/>
            </a:pPr>
            <a:endParaRPr lang="ko-KR" altLang="en-US" dirty="0"/>
          </a:p>
        </p:txBody>
      </p:sp>
      <p:sp>
        <p:nvSpPr>
          <p:cNvPr id="4" name="제목 1">
            <a:extLst>
              <a:ext uri="{FF2B5EF4-FFF2-40B4-BE49-F238E27FC236}">
                <a16:creationId xmlns:a16="http://schemas.microsoft.com/office/drawing/2014/main" id="{A4A6A777-7EEF-465F-8B05-0210FFB3A15F}"/>
              </a:ext>
            </a:extLst>
          </p:cNvPr>
          <p:cNvSpPr txBox="1">
            <a:spLocks/>
          </p:cNvSpPr>
          <p:nvPr/>
        </p:nvSpPr>
        <p:spPr>
          <a:xfrm>
            <a:off x="284526" y="486795"/>
            <a:ext cx="3942241" cy="1059604"/>
          </a:xfrm>
          <a:prstGeom prst="rect">
            <a:avLst/>
          </a:prstGeom>
          <a:solidFill>
            <a:srgbClr val="00B050"/>
          </a:solidFill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나눔스퀘어_ac ExtraBold" panose="020B0600000101010101" pitchFamily="50" charset="-127"/>
                <a:ea typeface="나눔스퀘어_ac ExtraBold" panose="020B0600000101010101" pitchFamily="50" charset="-127"/>
                <a:cs typeface="+mj-cs"/>
              </a:defRPr>
            </a:lvl1pPr>
          </a:lstStyle>
          <a:p>
            <a:pPr fontAlgn="base" latinLnBrk="0"/>
            <a:r>
              <a:rPr lang="ko-KR" altLang="en-US" b="1"/>
              <a:t>포터블 엑스레이</a:t>
            </a:r>
            <a:endParaRPr lang="en-US" altLang="ko-KR" dirty="0"/>
          </a:p>
        </p:txBody>
      </p:sp>
    </p:spTree>
    <p:extLst>
      <p:ext uri="{BB962C8B-B14F-4D97-AF65-F5344CB8AC3E}">
        <p14:creationId xmlns:p14="http://schemas.microsoft.com/office/powerpoint/2010/main" val="88731856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779FE69F-4538-48C5-AEAF-0B64D34239A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84526" y="2158025"/>
            <a:ext cx="10884017" cy="4513363"/>
          </a:xfrm>
        </p:spPr>
        <p:txBody>
          <a:bodyPr>
            <a:normAutofit/>
          </a:bodyPr>
          <a:lstStyle/>
          <a:p>
            <a:pPr marL="514350" indent="-514350" fontAlgn="base">
              <a:buFont typeface="+mj-lt"/>
              <a:buAutoNum type="arabicPeriod"/>
            </a:pPr>
            <a:r>
              <a:rPr lang="ko-KR" altLang="en-US" dirty="0"/>
              <a:t>간 </a:t>
            </a:r>
            <a:r>
              <a:rPr lang="en-US" altLang="ko-KR" dirty="0"/>
              <a:t>– </a:t>
            </a:r>
            <a:r>
              <a:rPr lang="ko-KR" altLang="en-US" dirty="0"/>
              <a:t>해부</a:t>
            </a:r>
            <a:r>
              <a:rPr lang="en-US" altLang="ko-KR" dirty="0"/>
              <a:t>, </a:t>
            </a:r>
            <a:r>
              <a:rPr lang="ko-KR" altLang="en-US" dirty="0"/>
              <a:t>생리</a:t>
            </a:r>
            <a:r>
              <a:rPr lang="en-US" altLang="ko-KR" dirty="0"/>
              <a:t>, </a:t>
            </a:r>
            <a:r>
              <a:rPr lang="ko-KR" altLang="en-US" dirty="0"/>
              <a:t>영상상에서 혈관의 종류</a:t>
            </a:r>
            <a:r>
              <a:rPr lang="en-US" altLang="ko-KR" dirty="0"/>
              <a:t>, </a:t>
            </a:r>
            <a:r>
              <a:rPr lang="ko-KR" altLang="en-US" dirty="0"/>
              <a:t>혈관의 특징</a:t>
            </a:r>
            <a:endParaRPr lang="en-US" altLang="ko-KR" dirty="0"/>
          </a:p>
          <a:p>
            <a:pPr marL="514350" indent="-514350" fontAlgn="base">
              <a:buFont typeface="+mj-lt"/>
              <a:buAutoNum type="arabicPeriod"/>
            </a:pPr>
            <a:endParaRPr lang="ko-KR" altLang="en-US" dirty="0"/>
          </a:p>
          <a:p>
            <a:pPr marL="514350" indent="-514350" fontAlgn="base">
              <a:buFont typeface="+mj-lt"/>
              <a:buAutoNum type="arabicPeriod"/>
            </a:pPr>
            <a:r>
              <a:rPr lang="ko-KR" altLang="en-US" dirty="0"/>
              <a:t>간초음파를 </a:t>
            </a:r>
            <a:r>
              <a:rPr lang="ko-KR" altLang="en-US" dirty="0" err="1"/>
              <a:t>찍는이유</a:t>
            </a:r>
            <a:r>
              <a:rPr lang="en-US" altLang="ko-KR" dirty="0"/>
              <a:t>, </a:t>
            </a:r>
            <a:r>
              <a:rPr lang="ko-KR" altLang="en-US" dirty="0"/>
              <a:t>관련된 </a:t>
            </a:r>
            <a:r>
              <a:rPr lang="ko-KR" altLang="en-US" dirty="0" err="1"/>
              <a:t>아티팩트</a:t>
            </a:r>
            <a:endParaRPr lang="en-US" altLang="ko-KR" dirty="0"/>
          </a:p>
          <a:p>
            <a:pPr marL="514350" indent="-514350" fontAlgn="base">
              <a:buFont typeface="+mj-lt"/>
              <a:buAutoNum type="arabicPeriod"/>
            </a:pPr>
            <a:endParaRPr lang="ko-KR" altLang="en-US" dirty="0"/>
          </a:p>
          <a:p>
            <a:pPr marL="514350" indent="-514350" fontAlgn="base">
              <a:buFont typeface="+mj-lt"/>
              <a:buAutoNum type="arabicPeriod"/>
            </a:pPr>
            <a:r>
              <a:rPr lang="ko-KR" altLang="en-US" dirty="0" err="1"/>
              <a:t>갑상샘</a:t>
            </a:r>
            <a:r>
              <a:rPr lang="ko-KR" altLang="en-US" dirty="0"/>
              <a:t> </a:t>
            </a:r>
            <a:r>
              <a:rPr lang="en-US" altLang="ko-KR" dirty="0"/>
              <a:t>– </a:t>
            </a:r>
            <a:r>
              <a:rPr lang="ko-KR" altLang="en-US" dirty="0"/>
              <a:t>해부</a:t>
            </a:r>
            <a:r>
              <a:rPr lang="en-US" altLang="ko-KR" dirty="0"/>
              <a:t>, </a:t>
            </a:r>
            <a:r>
              <a:rPr lang="ko-KR" altLang="en-US" dirty="0"/>
              <a:t>생리</a:t>
            </a:r>
            <a:r>
              <a:rPr lang="en-US" altLang="ko-KR" dirty="0"/>
              <a:t>, </a:t>
            </a:r>
            <a:r>
              <a:rPr lang="ko-KR" altLang="en-US" dirty="0"/>
              <a:t>초음파영상에서의 해부학적 구조</a:t>
            </a:r>
            <a:endParaRPr lang="en-US" altLang="ko-KR" dirty="0"/>
          </a:p>
          <a:p>
            <a:pPr marL="514350" indent="-514350" fontAlgn="base">
              <a:buFont typeface="+mj-lt"/>
              <a:buAutoNum type="arabicPeriod"/>
            </a:pPr>
            <a:endParaRPr lang="ko-KR" altLang="en-US" dirty="0"/>
          </a:p>
          <a:p>
            <a:pPr marL="514350" indent="-514350" fontAlgn="base">
              <a:buFont typeface="+mj-lt"/>
              <a:buAutoNum type="arabicPeriod"/>
            </a:pPr>
            <a:r>
              <a:rPr lang="ko-KR" altLang="en-US" dirty="0"/>
              <a:t>유방초음파 정리</a:t>
            </a:r>
            <a:r>
              <a:rPr lang="en-US" altLang="ko-KR" dirty="0"/>
              <a:t>(</a:t>
            </a:r>
            <a:r>
              <a:rPr lang="ko-KR" altLang="en-US" dirty="0" err="1"/>
              <a:t>맘모그람과</a:t>
            </a:r>
            <a:r>
              <a:rPr lang="ko-KR" altLang="en-US" dirty="0"/>
              <a:t> 같이 비교 정리</a:t>
            </a:r>
            <a:r>
              <a:rPr lang="en-US" altLang="ko-KR" dirty="0"/>
              <a:t>)</a:t>
            </a:r>
            <a:endParaRPr lang="ko-KR" altLang="en-US" dirty="0"/>
          </a:p>
          <a:p>
            <a:pPr marL="514350" indent="-514350" fontAlgn="base">
              <a:buFont typeface="+mj-lt"/>
              <a:buAutoNum type="arabicPeriod"/>
            </a:pPr>
            <a:endParaRPr lang="ko-KR" altLang="en-US" dirty="0"/>
          </a:p>
          <a:p>
            <a:pPr marL="514350" indent="-514350">
              <a:buFont typeface="+mj-lt"/>
              <a:buAutoNum type="arabicPeriod"/>
            </a:pPr>
            <a:endParaRPr lang="ko-KR" altLang="en-US" dirty="0"/>
          </a:p>
        </p:txBody>
      </p:sp>
      <p:sp>
        <p:nvSpPr>
          <p:cNvPr id="4" name="제목 1">
            <a:extLst>
              <a:ext uri="{FF2B5EF4-FFF2-40B4-BE49-F238E27FC236}">
                <a16:creationId xmlns:a16="http://schemas.microsoft.com/office/drawing/2014/main" id="{A4A6A777-7EEF-465F-8B05-0210FFB3A15F}"/>
              </a:ext>
            </a:extLst>
          </p:cNvPr>
          <p:cNvSpPr txBox="1">
            <a:spLocks/>
          </p:cNvSpPr>
          <p:nvPr/>
        </p:nvSpPr>
        <p:spPr>
          <a:xfrm>
            <a:off x="284526" y="486795"/>
            <a:ext cx="5407147" cy="1059604"/>
          </a:xfrm>
          <a:prstGeom prst="rect">
            <a:avLst/>
          </a:prstGeom>
          <a:solidFill>
            <a:srgbClr val="00B050"/>
          </a:solidFill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나눔스퀘어_ac ExtraBold" panose="020B0600000101010101" pitchFamily="50" charset="-127"/>
                <a:ea typeface="나눔스퀘어_ac ExtraBold" panose="020B0600000101010101" pitchFamily="50" charset="-127"/>
                <a:cs typeface="+mj-cs"/>
              </a:defRPr>
            </a:lvl1pPr>
          </a:lstStyle>
          <a:p>
            <a:pPr fontAlgn="base" latinLnBrk="0"/>
            <a:r>
              <a:rPr lang="ko-KR" altLang="en-US" dirty="0"/>
              <a:t>초음파</a:t>
            </a:r>
            <a:r>
              <a:rPr lang="en-US" altLang="ko-KR" dirty="0"/>
              <a:t>/</a:t>
            </a:r>
            <a:r>
              <a:rPr lang="ko-KR" altLang="en-US" dirty="0"/>
              <a:t>투시</a:t>
            </a:r>
            <a:r>
              <a:rPr lang="en-US" altLang="ko-KR" dirty="0"/>
              <a:t>/ </a:t>
            </a:r>
            <a:r>
              <a:rPr lang="ko-KR" altLang="en-US" dirty="0" err="1"/>
              <a:t>골밀도</a:t>
            </a:r>
            <a:endParaRPr lang="en-US" altLang="ko-KR" dirty="0"/>
          </a:p>
        </p:txBody>
      </p:sp>
    </p:spTree>
    <p:extLst>
      <p:ext uri="{BB962C8B-B14F-4D97-AF65-F5344CB8AC3E}">
        <p14:creationId xmlns:p14="http://schemas.microsoft.com/office/powerpoint/2010/main" val="1106298445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779FE69F-4538-48C5-AEAF-0B64D34239A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84526" y="2158025"/>
            <a:ext cx="10884017" cy="4513363"/>
          </a:xfrm>
        </p:spPr>
        <p:txBody>
          <a:bodyPr>
            <a:normAutofit/>
          </a:bodyPr>
          <a:lstStyle/>
          <a:p>
            <a:pPr latinLnBrk="0"/>
            <a:r>
              <a:rPr lang="ko-KR" altLang="ko-KR" dirty="0" err="1"/>
              <a:t>반접현상이란</a:t>
            </a:r>
            <a:r>
              <a:rPr lang="en-US" altLang="ko-KR" dirty="0"/>
              <a:t>?</a:t>
            </a:r>
            <a:endParaRPr lang="ko-KR" altLang="ko-KR" dirty="0"/>
          </a:p>
          <a:p>
            <a:pPr latinLnBrk="0"/>
            <a:r>
              <a:rPr lang="en-US" altLang="ko-KR" dirty="0"/>
              <a:t>- </a:t>
            </a:r>
            <a:r>
              <a:rPr lang="ko-KR" altLang="ko-KR" dirty="0"/>
              <a:t>도플러 영상</a:t>
            </a:r>
          </a:p>
          <a:p>
            <a:pPr latinLnBrk="0"/>
            <a:r>
              <a:rPr lang="en-US" altLang="ko-KR" dirty="0"/>
              <a:t>- Probe </a:t>
            </a:r>
            <a:r>
              <a:rPr lang="ko-KR" altLang="ko-KR" dirty="0"/>
              <a:t>종류</a:t>
            </a:r>
          </a:p>
          <a:p>
            <a:pPr latinLnBrk="0"/>
            <a:r>
              <a:rPr lang="en-US" altLang="ko-KR" dirty="0"/>
              <a:t>- </a:t>
            </a:r>
            <a:r>
              <a:rPr lang="ko-KR" altLang="ko-KR" dirty="0"/>
              <a:t>갑상선</a:t>
            </a:r>
            <a:r>
              <a:rPr lang="en-US" altLang="ko-KR" dirty="0"/>
              <a:t>, </a:t>
            </a:r>
            <a:r>
              <a:rPr lang="ko-KR" altLang="ko-KR" dirty="0"/>
              <a:t>복부</a:t>
            </a:r>
            <a:r>
              <a:rPr lang="en-US" altLang="ko-KR" dirty="0"/>
              <a:t>, </a:t>
            </a:r>
            <a:r>
              <a:rPr lang="ko-KR" altLang="ko-KR" dirty="0" err="1"/>
              <a:t>표재성장기</a:t>
            </a:r>
            <a:r>
              <a:rPr lang="ko-KR" altLang="ko-KR" dirty="0"/>
              <a:t> 등에 알맞는</a:t>
            </a:r>
            <a:r>
              <a:rPr lang="en-US" altLang="ko-KR" dirty="0"/>
              <a:t> Probe</a:t>
            </a:r>
            <a:r>
              <a:rPr lang="ko-KR" altLang="ko-KR" dirty="0"/>
              <a:t>의 종류</a:t>
            </a:r>
          </a:p>
          <a:p>
            <a:pPr latinLnBrk="0"/>
            <a:r>
              <a:rPr lang="en-US" altLang="ko-KR" dirty="0"/>
              <a:t>- echo </a:t>
            </a:r>
            <a:r>
              <a:rPr lang="ko-KR" altLang="ko-KR" dirty="0"/>
              <a:t>종류</a:t>
            </a:r>
          </a:p>
          <a:p>
            <a:pPr marL="514350" indent="-514350" fontAlgn="base">
              <a:buFont typeface="+mj-lt"/>
              <a:buAutoNum type="arabicPeriod"/>
            </a:pPr>
            <a:endParaRPr lang="ko-KR" altLang="en-US" dirty="0"/>
          </a:p>
          <a:p>
            <a:pPr marL="514350" indent="-514350">
              <a:buFont typeface="+mj-lt"/>
              <a:buAutoNum type="arabicPeriod"/>
            </a:pPr>
            <a:endParaRPr lang="ko-KR" altLang="en-US" dirty="0"/>
          </a:p>
        </p:txBody>
      </p:sp>
      <p:sp>
        <p:nvSpPr>
          <p:cNvPr id="4" name="제목 1">
            <a:extLst>
              <a:ext uri="{FF2B5EF4-FFF2-40B4-BE49-F238E27FC236}">
                <a16:creationId xmlns:a16="http://schemas.microsoft.com/office/drawing/2014/main" id="{A4A6A777-7EEF-465F-8B05-0210FFB3A15F}"/>
              </a:ext>
            </a:extLst>
          </p:cNvPr>
          <p:cNvSpPr txBox="1">
            <a:spLocks/>
          </p:cNvSpPr>
          <p:nvPr/>
        </p:nvSpPr>
        <p:spPr>
          <a:xfrm>
            <a:off x="284526" y="486795"/>
            <a:ext cx="5407147" cy="1059604"/>
          </a:xfrm>
          <a:prstGeom prst="rect">
            <a:avLst/>
          </a:prstGeom>
          <a:solidFill>
            <a:srgbClr val="00B050"/>
          </a:solidFill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나눔스퀘어_ac ExtraBold" panose="020B0600000101010101" pitchFamily="50" charset="-127"/>
                <a:ea typeface="나눔스퀘어_ac ExtraBold" panose="020B0600000101010101" pitchFamily="50" charset="-127"/>
                <a:cs typeface="+mj-cs"/>
              </a:defRPr>
            </a:lvl1pPr>
          </a:lstStyle>
          <a:p>
            <a:pPr fontAlgn="base" latinLnBrk="0"/>
            <a:r>
              <a:rPr lang="ko-KR" altLang="en-US" dirty="0"/>
              <a:t>초음파</a:t>
            </a:r>
            <a:r>
              <a:rPr lang="en-US" altLang="ko-KR" dirty="0"/>
              <a:t>/</a:t>
            </a:r>
            <a:r>
              <a:rPr lang="ko-KR" altLang="en-US" dirty="0"/>
              <a:t>투시</a:t>
            </a:r>
            <a:r>
              <a:rPr lang="en-US" altLang="ko-KR" dirty="0"/>
              <a:t>/ </a:t>
            </a:r>
            <a:r>
              <a:rPr lang="ko-KR" altLang="en-US" dirty="0" err="1"/>
              <a:t>골밀도</a:t>
            </a:r>
            <a:endParaRPr lang="en-US" altLang="ko-KR" dirty="0"/>
          </a:p>
        </p:txBody>
      </p:sp>
    </p:spTree>
    <p:extLst>
      <p:ext uri="{BB962C8B-B14F-4D97-AF65-F5344CB8AC3E}">
        <p14:creationId xmlns:p14="http://schemas.microsoft.com/office/powerpoint/2010/main" val="3588316499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779FE69F-4538-48C5-AEAF-0B64D34239A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84526" y="2158025"/>
            <a:ext cx="10884017" cy="4513363"/>
          </a:xfrm>
        </p:spPr>
        <p:txBody>
          <a:bodyPr>
            <a:normAutofit lnSpcReduction="10000"/>
          </a:bodyPr>
          <a:lstStyle/>
          <a:p>
            <a:pPr marL="514350" indent="-514350" fontAlgn="base">
              <a:buFont typeface="+mj-lt"/>
              <a:buAutoNum type="arabicPeriod"/>
            </a:pPr>
            <a:r>
              <a:rPr lang="en-US" altLang="ko-KR" dirty="0"/>
              <a:t>Esophagography, </a:t>
            </a:r>
            <a:r>
              <a:rPr lang="en-US" altLang="ko-KR" dirty="0" err="1"/>
              <a:t>UGI</a:t>
            </a:r>
            <a:r>
              <a:rPr lang="en-US" altLang="ko-KR" dirty="0"/>
              <a:t>, </a:t>
            </a:r>
            <a:r>
              <a:rPr lang="en-US" altLang="ko-KR" dirty="0" err="1"/>
              <a:t>VCUG</a:t>
            </a:r>
            <a:r>
              <a:rPr lang="en-US" altLang="ko-KR" dirty="0"/>
              <a:t>, Cholangiogram, </a:t>
            </a:r>
            <a:r>
              <a:rPr lang="en-US" altLang="ko-KR" dirty="0" err="1"/>
              <a:t>Defecogram</a:t>
            </a:r>
            <a:r>
              <a:rPr lang="en-US" altLang="ko-KR" dirty="0"/>
              <a:t>,</a:t>
            </a:r>
          </a:p>
          <a:p>
            <a:pPr marL="514350" indent="-514350" fontAlgn="base">
              <a:buFont typeface="+mj-lt"/>
              <a:buAutoNum type="arabicPeriod"/>
            </a:pPr>
            <a:endParaRPr lang="en-US" altLang="ko-KR" dirty="0"/>
          </a:p>
          <a:p>
            <a:pPr marL="514350" indent="-514350" fontAlgn="base">
              <a:buFont typeface="+mj-lt"/>
              <a:buAutoNum type="arabicPeriod"/>
            </a:pPr>
            <a:r>
              <a:rPr lang="en-US" altLang="ko-KR" dirty="0"/>
              <a:t>Discogram, Myelogram, Arthrogram, </a:t>
            </a:r>
            <a:r>
              <a:rPr lang="en-US" altLang="ko-KR" dirty="0" err="1"/>
              <a:t>HDCD</a:t>
            </a:r>
            <a:r>
              <a:rPr lang="en-US" altLang="ko-KR" dirty="0"/>
              <a:t>, </a:t>
            </a:r>
            <a:r>
              <a:rPr lang="en-US" altLang="ko-KR" dirty="0" err="1"/>
              <a:t>RGP</a:t>
            </a:r>
            <a:r>
              <a:rPr lang="en-US" altLang="ko-KR" dirty="0"/>
              <a:t>, </a:t>
            </a:r>
            <a:r>
              <a:rPr lang="en-US" altLang="ko-KR" dirty="0" err="1"/>
              <a:t>IVP</a:t>
            </a:r>
            <a:r>
              <a:rPr lang="en-US" altLang="ko-KR" dirty="0"/>
              <a:t>, </a:t>
            </a:r>
          </a:p>
          <a:p>
            <a:pPr marL="514350" indent="-514350" fontAlgn="base">
              <a:buFont typeface="+mj-lt"/>
              <a:buAutoNum type="arabicPeriod"/>
            </a:pPr>
            <a:endParaRPr lang="en-US" altLang="ko-KR" dirty="0"/>
          </a:p>
          <a:p>
            <a:pPr marL="514350" indent="-514350" fontAlgn="base">
              <a:buFont typeface="+mj-lt"/>
              <a:buAutoNum type="arabicPeriod"/>
            </a:pPr>
            <a:r>
              <a:rPr lang="en-US" altLang="ko-KR" dirty="0"/>
              <a:t>barium reduction, barium enema</a:t>
            </a:r>
          </a:p>
          <a:p>
            <a:pPr marL="514350" indent="-514350" fontAlgn="base">
              <a:buFont typeface="+mj-lt"/>
              <a:buAutoNum type="arabicPeriod"/>
            </a:pPr>
            <a:endParaRPr lang="en-US" altLang="ko-KR" dirty="0"/>
          </a:p>
          <a:p>
            <a:pPr marL="514350" indent="-514350" fontAlgn="base">
              <a:buFont typeface="+mj-lt"/>
              <a:buAutoNum type="arabicPeriod"/>
            </a:pPr>
            <a:r>
              <a:rPr lang="ko-KR" altLang="en-US" dirty="0"/>
              <a:t>해부</a:t>
            </a:r>
            <a:r>
              <a:rPr lang="en-US" altLang="ko-KR" dirty="0"/>
              <a:t>,</a:t>
            </a:r>
            <a:r>
              <a:rPr lang="ko-KR" altLang="en-US" dirty="0"/>
              <a:t>생리</a:t>
            </a:r>
            <a:r>
              <a:rPr lang="en-US" altLang="ko-KR" dirty="0"/>
              <a:t>,</a:t>
            </a:r>
            <a:r>
              <a:rPr lang="ko-KR" altLang="en-US" dirty="0"/>
              <a:t>검사의특징</a:t>
            </a:r>
            <a:endParaRPr lang="en-US" altLang="ko-KR" dirty="0"/>
          </a:p>
          <a:p>
            <a:pPr marL="514350" indent="-514350" latinLnBrk="0">
              <a:buFont typeface="+mj-lt"/>
              <a:buAutoNum type="arabicPeriod"/>
            </a:pPr>
            <a:r>
              <a:rPr lang="ko-KR" altLang="ko-KR" dirty="0"/>
              <a:t>위절제환자가 </a:t>
            </a:r>
            <a:r>
              <a:rPr lang="ko-KR" altLang="ko-KR" dirty="0" err="1"/>
              <a:t>가스트로그라핀을</a:t>
            </a:r>
            <a:r>
              <a:rPr lang="ko-KR" altLang="ko-KR" dirty="0"/>
              <a:t> 먹는 이유</a:t>
            </a:r>
          </a:p>
          <a:p>
            <a:pPr marL="514350" indent="-514350" latinLnBrk="0">
              <a:buFont typeface="+mj-lt"/>
              <a:buAutoNum type="arabicPeriod"/>
            </a:pPr>
            <a:r>
              <a:rPr lang="en-US" altLang="ko-KR" dirty="0"/>
              <a:t> - </a:t>
            </a:r>
            <a:r>
              <a:rPr lang="en-US" altLang="ko-KR" dirty="0" err="1"/>
              <a:t>hampton</a:t>
            </a:r>
            <a:r>
              <a:rPr lang="en-US" altLang="ko-KR" dirty="0"/>
              <a:t> position </a:t>
            </a:r>
            <a:r>
              <a:rPr lang="ko-KR" altLang="ko-KR" dirty="0"/>
              <a:t>영상보고 구별하기</a:t>
            </a:r>
          </a:p>
          <a:p>
            <a:pPr marL="514350" indent="-514350" fontAlgn="base">
              <a:buFont typeface="+mj-lt"/>
              <a:buAutoNum type="arabicPeriod"/>
            </a:pPr>
            <a:endParaRPr lang="ko-KR" altLang="en-US" dirty="0"/>
          </a:p>
          <a:p>
            <a:pPr marL="514350" indent="-514350" fontAlgn="base">
              <a:buFont typeface="+mj-lt"/>
              <a:buAutoNum type="arabicPeriod"/>
            </a:pPr>
            <a:endParaRPr lang="ko-KR" altLang="en-US" dirty="0"/>
          </a:p>
          <a:p>
            <a:pPr marL="514350" indent="-514350">
              <a:buFont typeface="+mj-lt"/>
              <a:buAutoNum type="arabicPeriod"/>
            </a:pPr>
            <a:endParaRPr lang="ko-KR" altLang="en-US" dirty="0"/>
          </a:p>
        </p:txBody>
      </p:sp>
      <p:sp>
        <p:nvSpPr>
          <p:cNvPr id="4" name="제목 1">
            <a:extLst>
              <a:ext uri="{FF2B5EF4-FFF2-40B4-BE49-F238E27FC236}">
                <a16:creationId xmlns:a16="http://schemas.microsoft.com/office/drawing/2014/main" id="{A4A6A777-7EEF-465F-8B05-0210FFB3A15F}"/>
              </a:ext>
            </a:extLst>
          </p:cNvPr>
          <p:cNvSpPr txBox="1">
            <a:spLocks/>
          </p:cNvSpPr>
          <p:nvPr/>
        </p:nvSpPr>
        <p:spPr>
          <a:xfrm>
            <a:off x="284526" y="486795"/>
            <a:ext cx="5407147" cy="1059604"/>
          </a:xfrm>
          <a:prstGeom prst="rect">
            <a:avLst/>
          </a:prstGeom>
          <a:solidFill>
            <a:srgbClr val="00B050"/>
          </a:solidFill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나눔스퀘어_ac ExtraBold" panose="020B0600000101010101" pitchFamily="50" charset="-127"/>
                <a:ea typeface="나눔스퀘어_ac ExtraBold" panose="020B0600000101010101" pitchFamily="50" charset="-127"/>
                <a:cs typeface="+mj-cs"/>
              </a:defRPr>
            </a:lvl1pPr>
          </a:lstStyle>
          <a:p>
            <a:pPr fontAlgn="base" latinLnBrk="0"/>
            <a:r>
              <a:rPr lang="ko-KR" altLang="en-US" dirty="0"/>
              <a:t>초음파</a:t>
            </a:r>
            <a:r>
              <a:rPr lang="en-US" altLang="ko-KR" dirty="0"/>
              <a:t>/</a:t>
            </a:r>
            <a:r>
              <a:rPr lang="ko-KR" altLang="en-US" dirty="0"/>
              <a:t>투시</a:t>
            </a:r>
            <a:r>
              <a:rPr lang="en-US" altLang="ko-KR" dirty="0"/>
              <a:t>/ </a:t>
            </a:r>
            <a:r>
              <a:rPr lang="ko-KR" altLang="en-US" dirty="0" err="1"/>
              <a:t>골밀도</a:t>
            </a:r>
            <a:endParaRPr lang="en-US" altLang="ko-KR" dirty="0"/>
          </a:p>
        </p:txBody>
      </p:sp>
    </p:spTree>
    <p:extLst>
      <p:ext uri="{BB962C8B-B14F-4D97-AF65-F5344CB8AC3E}">
        <p14:creationId xmlns:p14="http://schemas.microsoft.com/office/powerpoint/2010/main" val="155659731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779FE69F-4538-48C5-AEAF-0B64D34239A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84526" y="2158025"/>
            <a:ext cx="10884017" cy="4513363"/>
          </a:xfrm>
        </p:spPr>
        <p:txBody>
          <a:bodyPr>
            <a:normAutofit/>
          </a:bodyPr>
          <a:lstStyle/>
          <a:p>
            <a:pPr marL="514350" indent="-514350" fontAlgn="base">
              <a:buFont typeface="+mj-lt"/>
              <a:buAutoNum type="arabicPeriod"/>
            </a:pPr>
            <a:r>
              <a:rPr lang="en-US" altLang="ko-KR" dirty="0"/>
              <a:t>BMD</a:t>
            </a:r>
            <a:r>
              <a:rPr lang="ko-KR" altLang="en-US" dirty="0" err="1"/>
              <a:t>풀네임</a:t>
            </a:r>
            <a:r>
              <a:rPr lang="ko-KR" altLang="en-US" dirty="0"/>
              <a:t> </a:t>
            </a:r>
            <a:r>
              <a:rPr lang="en-US" altLang="ko-KR" dirty="0"/>
              <a:t>– bone mineral density</a:t>
            </a:r>
          </a:p>
          <a:p>
            <a:pPr marL="514350" indent="-514350" fontAlgn="base">
              <a:buFont typeface="+mj-lt"/>
              <a:buAutoNum type="arabicPeriod"/>
            </a:pPr>
            <a:endParaRPr lang="en-US" altLang="ko-KR" dirty="0"/>
          </a:p>
          <a:p>
            <a:pPr marL="514350" indent="-514350" fontAlgn="base">
              <a:buFont typeface="+mj-lt"/>
              <a:buAutoNum type="arabicPeriod"/>
            </a:pPr>
            <a:r>
              <a:rPr lang="en-US" altLang="ko-KR" dirty="0" err="1"/>
              <a:t>DEXA</a:t>
            </a:r>
            <a:r>
              <a:rPr lang="ko-KR" altLang="en-US" dirty="0"/>
              <a:t>란</a:t>
            </a:r>
            <a:r>
              <a:rPr lang="en-US" altLang="ko-KR" dirty="0"/>
              <a:t>?</a:t>
            </a:r>
          </a:p>
          <a:p>
            <a:pPr marL="514350" indent="-514350" fontAlgn="base">
              <a:buFont typeface="+mj-lt"/>
              <a:buAutoNum type="arabicPeriod"/>
            </a:pPr>
            <a:endParaRPr lang="en-US" altLang="ko-KR" dirty="0"/>
          </a:p>
          <a:p>
            <a:pPr marL="514350" indent="-514350" fontAlgn="base">
              <a:buFont typeface="+mj-lt"/>
              <a:buAutoNum type="arabicPeriod"/>
            </a:pPr>
            <a:r>
              <a:rPr lang="en-US" altLang="ko-KR" dirty="0"/>
              <a:t>T score</a:t>
            </a:r>
            <a:r>
              <a:rPr lang="ko-KR" altLang="en-US" dirty="0"/>
              <a:t>란</a:t>
            </a:r>
            <a:r>
              <a:rPr lang="en-US" altLang="ko-KR" dirty="0"/>
              <a:t>?</a:t>
            </a:r>
            <a:endParaRPr lang="ko-KR" altLang="en-US" dirty="0"/>
          </a:p>
          <a:p>
            <a:pPr marL="514350" indent="-514350">
              <a:buFont typeface="+mj-lt"/>
              <a:buAutoNum type="arabicPeriod"/>
            </a:pPr>
            <a:endParaRPr lang="en-US" altLang="ko-KR" dirty="0"/>
          </a:p>
          <a:p>
            <a:pPr marL="514350" indent="-514350">
              <a:buFont typeface="+mj-lt"/>
              <a:buAutoNum type="arabicPeriod"/>
            </a:pPr>
            <a:endParaRPr lang="en-US" altLang="ko-KR" dirty="0"/>
          </a:p>
          <a:p>
            <a:pPr marL="514350" indent="-514350">
              <a:buFont typeface="+mj-lt"/>
              <a:buAutoNum type="arabicPeriod"/>
            </a:pPr>
            <a:endParaRPr lang="ko-KR" altLang="en-US" dirty="0"/>
          </a:p>
        </p:txBody>
      </p:sp>
      <p:sp>
        <p:nvSpPr>
          <p:cNvPr id="4" name="제목 1">
            <a:extLst>
              <a:ext uri="{FF2B5EF4-FFF2-40B4-BE49-F238E27FC236}">
                <a16:creationId xmlns:a16="http://schemas.microsoft.com/office/drawing/2014/main" id="{A4A6A777-7EEF-465F-8B05-0210FFB3A15F}"/>
              </a:ext>
            </a:extLst>
          </p:cNvPr>
          <p:cNvSpPr txBox="1">
            <a:spLocks/>
          </p:cNvSpPr>
          <p:nvPr/>
        </p:nvSpPr>
        <p:spPr>
          <a:xfrm>
            <a:off x="284526" y="486795"/>
            <a:ext cx="5407147" cy="1059604"/>
          </a:xfrm>
          <a:prstGeom prst="rect">
            <a:avLst/>
          </a:prstGeom>
          <a:solidFill>
            <a:srgbClr val="00B050"/>
          </a:solidFill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나눔스퀘어_ac ExtraBold" panose="020B0600000101010101" pitchFamily="50" charset="-127"/>
                <a:ea typeface="나눔스퀘어_ac ExtraBold" panose="020B0600000101010101" pitchFamily="50" charset="-127"/>
                <a:cs typeface="+mj-cs"/>
              </a:defRPr>
            </a:lvl1pPr>
          </a:lstStyle>
          <a:p>
            <a:pPr fontAlgn="base" latinLnBrk="0"/>
            <a:r>
              <a:rPr lang="ko-KR" altLang="en-US" dirty="0"/>
              <a:t>초음파</a:t>
            </a:r>
            <a:r>
              <a:rPr lang="en-US" altLang="ko-KR" dirty="0"/>
              <a:t>/</a:t>
            </a:r>
            <a:r>
              <a:rPr lang="ko-KR" altLang="en-US" dirty="0"/>
              <a:t>투시</a:t>
            </a:r>
            <a:r>
              <a:rPr lang="en-US" altLang="ko-KR" dirty="0"/>
              <a:t>/ </a:t>
            </a:r>
            <a:r>
              <a:rPr lang="ko-KR" altLang="en-US" dirty="0" err="1"/>
              <a:t>골밀도</a:t>
            </a:r>
            <a:endParaRPr lang="en-US" altLang="ko-KR" dirty="0"/>
          </a:p>
        </p:txBody>
      </p:sp>
    </p:spTree>
    <p:extLst>
      <p:ext uri="{BB962C8B-B14F-4D97-AF65-F5344CB8AC3E}">
        <p14:creationId xmlns:p14="http://schemas.microsoft.com/office/powerpoint/2010/main" val="788571768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779FE69F-4538-48C5-AEAF-0B64D34239A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84526" y="1875453"/>
            <a:ext cx="10884017" cy="4795935"/>
          </a:xfrm>
        </p:spPr>
        <p:txBody>
          <a:bodyPr>
            <a:normAutofit/>
          </a:bodyPr>
          <a:lstStyle/>
          <a:p>
            <a:pPr marL="0" indent="0" fontAlgn="base">
              <a:buNone/>
            </a:pPr>
            <a:r>
              <a:rPr lang="en-US" altLang="ko-KR" dirty="0"/>
              <a:t>1.131-I </a:t>
            </a:r>
            <a:r>
              <a:rPr lang="ko-KR" altLang="en-US" dirty="0"/>
              <a:t>반감기와 에너지</a:t>
            </a:r>
            <a:endParaRPr lang="en-US" altLang="ko-KR" dirty="0"/>
          </a:p>
          <a:p>
            <a:pPr marL="0" indent="0" fontAlgn="base">
              <a:buNone/>
            </a:pPr>
            <a:endParaRPr lang="ko-KR" altLang="en-US" dirty="0"/>
          </a:p>
          <a:p>
            <a:pPr marL="0" indent="0" fontAlgn="base">
              <a:buNone/>
            </a:pPr>
            <a:r>
              <a:rPr lang="en-US" altLang="ko-KR" dirty="0"/>
              <a:t>2.99m-Tc </a:t>
            </a:r>
            <a:r>
              <a:rPr lang="ko-KR" altLang="en-US" dirty="0"/>
              <a:t>반감기와 에너지</a:t>
            </a:r>
            <a:endParaRPr lang="en-US" altLang="ko-KR" dirty="0"/>
          </a:p>
          <a:p>
            <a:pPr marL="0" indent="0" fontAlgn="base">
              <a:buNone/>
            </a:pPr>
            <a:endParaRPr lang="ko-KR" altLang="en-US" dirty="0"/>
          </a:p>
          <a:p>
            <a:pPr marL="0" indent="0" fontAlgn="base">
              <a:buNone/>
            </a:pPr>
            <a:r>
              <a:rPr lang="en-US" altLang="ko-KR" dirty="0"/>
              <a:t>3.18-F </a:t>
            </a:r>
            <a:r>
              <a:rPr lang="ko-KR" altLang="en-US" dirty="0"/>
              <a:t>반감기와 에너지</a:t>
            </a:r>
            <a:endParaRPr lang="en-US" altLang="ko-KR" dirty="0"/>
          </a:p>
          <a:p>
            <a:pPr marL="0" indent="0" fontAlgn="base">
              <a:buNone/>
            </a:pPr>
            <a:endParaRPr lang="ko-KR" altLang="en-US" dirty="0"/>
          </a:p>
          <a:p>
            <a:pPr marL="0" indent="0" fontAlgn="base">
              <a:buNone/>
            </a:pPr>
            <a:r>
              <a:rPr lang="en-US" altLang="ko-KR" dirty="0"/>
              <a:t>4.Tc</a:t>
            </a:r>
            <a:r>
              <a:rPr lang="en-US" altLang="ko-KR" baseline="30000" dirty="0"/>
              <a:t>m</a:t>
            </a:r>
            <a:r>
              <a:rPr lang="ko-KR" altLang="en-US" dirty="0"/>
              <a:t>의 생성원리</a:t>
            </a:r>
            <a:endParaRPr lang="en-US" altLang="ko-KR" dirty="0"/>
          </a:p>
          <a:p>
            <a:pPr marL="0" indent="0" fontAlgn="base">
              <a:buNone/>
            </a:pPr>
            <a:endParaRPr lang="ko-KR" altLang="en-US" dirty="0"/>
          </a:p>
          <a:p>
            <a:pPr marL="0" indent="0" fontAlgn="base">
              <a:buNone/>
            </a:pPr>
            <a:r>
              <a:rPr lang="en-US" altLang="ko-KR" dirty="0"/>
              <a:t>5. PET/CT</a:t>
            </a:r>
            <a:r>
              <a:rPr lang="ko-KR" altLang="en-US" dirty="0"/>
              <a:t>의 검사원리</a:t>
            </a:r>
          </a:p>
          <a:p>
            <a:pPr marL="0" indent="0">
              <a:buNone/>
            </a:pPr>
            <a:endParaRPr lang="ko-KR" altLang="en-US" dirty="0"/>
          </a:p>
        </p:txBody>
      </p:sp>
      <p:sp>
        <p:nvSpPr>
          <p:cNvPr id="4" name="제목 1">
            <a:extLst>
              <a:ext uri="{FF2B5EF4-FFF2-40B4-BE49-F238E27FC236}">
                <a16:creationId xmlns:a16="http://schemas.microsoft.com/office/drawing/2014/main" id="{A4A6A777-7EEF-465F-8B05-0210FFB3A15F}"/>
              </a:ext>
            </a:extLst>
          </p:cNvPr>
          <p:cNvSpPr txBox="1">
            <a:spLocks/>
          </p:cNvSpPr>
          <p:nvPr/>
        </p:nvSpPr>
        <p:spPr>
          <a:xfrm>
            <a:off x="284526" y="486795"/>
            <a:ext cx="5407147" cy="1059604"/>
          </a:xfrm>
          <a:prstGeom prst="rect">
            <a:avLst/>
          </a:prstGeom>
          <a:solidFill>
            <a:srgbClr val="00B050"/>
          </a:solidFill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나눔스퀘어_ac ExtraBold" panose="020B0600000101010101" pitchFamily="50" charset="-127"/>
                <a:ea typeface="나눔스퀘어_ac ExtraBold" panose="020B0600000101010101" pitchFamily="50" charset="-127"/>
                <a:cs typeface="+mj-cs"/>
              </a:defRPr>
            </a:lvl1pPr>
          </a:lstStyle>
          <a:p>
            <a:pPr fontAlgn="base" latinLnBrk="0"/>
            <a:r>
              <a:rPr lang="ko-KR" altLang="en-US" dirty="0" err="1"/>
              <a:t>핵의학</a:t>
            </a:r>
            <a:endParaRPr lang="en-US" altLang="ko-KR" dirty="0"/>
          </a:p>
        </p:txBody>
      </p:sp>
    </p:spTree>
    <p:extLst>
      <p:ext uri="{BB962C8B-B14F-4D97-AF65-F5344CB8AC3E}">
        <p14:creationId xmlns:p14="http://schemas.microsoft.com/office/powerpoint/2010/main" val="3678210221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779FE69F-4538-48C5-AEAF-0B64D34239A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84526" y="1875453"/>
            <a:ext cx="10884017" cy="4795935"/>
          </a:xfrm>
        </p:spPr>
        <p:txBody>
          <a:bodyPr>
            <a:normAutofit fontScale="92500" lnSpcReduction="20000"/>
          </a:bodyPr>
          <a:lstStyle/>
          <a:p>
            <a:pPr marL="0" indent="0" fontAlgn="base">
              <a:buNone/>
            </a:pPr>
            <a:r>
              <a:rPr lang="en-US" altLang="ko-KR" dirty="0"/>
              <a:t>6. </a:t>
            </a:r>
            <a:r>
              <a:rPr lang="ko-KR" altLang="en-US" dirty="0"/>
              <a:t>소멸방사선의 발생원리</a:t>
            </a:r>
            <a:endParaRPr lang="en-US" altLang="ko-KR" dirty="0"/>
          </a:p>
          <a:p>
            <a:pPr marL="0" indent="0" fontAlgn="base">
              <a:buNone/>
            </a:pPr>
            <a:endParaRPr lang="ko-KR" altLang="en-US" dirty="0"/>
          </a:p>
          <a:p>
            <a:pPr marL="0" indent="0" fontAlgn="base">
              <a:buNone/>
            </a:pPr>
            <a:r>
              <a:rPr lang="en-US" altLang="ko-KR" dirty="0"/>
              <a:t>7. Bone Scan </a:t>
            </a:r>
            <a:r>
              <a:rPr lang="ko-KR" altLang="en-US" dirty="0"/>
              <a:t>시 의약품</a:t>
            </a:r>
            <a:endParaRPr lang="en-US" altLang="ko-KR" dirty="0"/>
          </a:p>
          <a:p>
            <a:pPr marL="0" indent="0" fontAlgn="base">
              <a:buNone/>
            </a:pPr>
            <a:endParaRPr lang="ko-KR" altLang="en-US" dirty="0"/>
          </a:p>
          <a:p>
            <a:pPr marL="0" indent="0" fontAlgn="base">
              <a:buNone/>
            </a:pPr>
            <a:r>
              <a:rPr lang="en-US" altLang="ko-KR" dirty="0"/>
              <a:t>8. Mebrofenin, </a:t>
            </a:r>
            <a:r>
              <a:rPr lang="en-US" altLang="ko-KR" dirty="0" err="1"/>
              <a:t>MAA</a:t>
            </a:r>
            <a:r>
              <a:rPr lang="en-US" altLang="ko-KR" dirty="0"/>
              <a:t>, </a:t>
            </a:r>
            <a:r>
              <a:rPr lang="en-US" altLang="ko-KR" dirty="0" err="1"/>
              <a:t>DMSA</a:t>
            </a:r>
            <a:r>
              <a:rPr lang="en-US" altLang="ko-KR" dirty="0"/>
              <a:t>, DTPA, </a:t>
            </a:r>
            <a:r>
              <a:rPr lang="en-US" altLang="ko-KR" dirty="0" err="1"/>
              <a:t>HDP</a:t>
            </a:r>
            <a:r>
              <a:rPr lang="en-US" altLang="ko-KR" dirty="0"/>
              <a:t> </a:t>
            </a:r>
            <a:r>
              <a:rPr lang="ko-KR" altLang="en-US" dirty="0"/>
              <a:t>등 의약품은 어느 검사</a:t>
            </a:r>
            <a:r>
              <a:rPr lang="en-US" altLang="ko-KR" dirty="0"/>
              <a:t>?</a:t>
            </a:r>
          </a:p>
          <a:p>
            <a:pPr marL="0" indent="0" fontAlgn="base">
              <a:buNone/>
            </a:pPr>
            <a:endParaRPr lang="ko-KR" altLang="en-US" dirty="0"/>
          </a:p>
          <a:p>
            <a:pPr marL="0" indent="0" fontAlgn="base">
              <a:buNone/>
            </a:pPr>
            <a:r>
              <a:rPr lang="en-US" altLang="ko-KR" dirty="0"/>
              <a:t>9. Tc </a:t>
            </a:r>
            <a:r>
              <a:rPr lang="ko-KR" altLang="en-US" dirty="0"/>
              <a:t>만을 사용하는 검사는</a:t>
            </a:r>
            <a:r>
              <a:rPr lang="en-US" altLang="ko-KR" dirty="0"/>
              <a:t>?</a:t>
            </a:r>
          </a:p>
          <a:p>
            <a:pPr marL="0" indent="0" fontAlgn="base">
              <a:buNone/>
            </a:pPr>
            <a:endParaRPr lang="ko-KR" altLang="en-US" dirty="0"/>
          </a:p>
          <a:p>
            <a:pPr marL="0" indent="0" fontAlgn="base">
              <a:buNone/>
            </a:pPr>
            <a:r>
              <a:rPr lang="en-US" altLang="ko-KR" dirty="0"/>
              <a:t>10. 18-F-FDG </a:t>
            </a:r>
            <a:r>
              <a:rPr lang="ko-KR" altLang="en-US" dirty="0"/>
              <a:t>어디어디 집적되는지 집적 되는 원리는</a:t>
            </a:r>
            <a:r>
              <a:rPr lang="en-US" altLang="ko-KR" dirty="0"/>
              <a:t>?</a:t>
            </a:r>
          </a:p>
          <a:p>
            <a:pPr marL="0" indent="0" fontAlgn="base">
              <a:buNone/>
            </a:pPr>
            <a:endParaRPr lang="ko-KR" altLang="en-US" dirty="0"/>
          </a:p>
          <a:p>
            <a:pPr marL="0" indent="0" fontAlgn="base">
              <a:buNone/>
            </a:pPr>
            <a:r>
              <a:rPr lang="en-US" altLang="ko-KR" dirty="0"/>
              <a:t>11. PET-CT</a:t>
            </a:r>
            <a:r>
              <a:rPr lang="ko-KR" altLang="en-US" dirty="0"/>
              <a:t>에서 사용 하는 양성자 방출 </a:t>
            </a:r>
            <a:r>
              <a:rPr lang="ko-KR" altLang="en-US" dirty="0" err="1"/>
              <a:t>핵종은</a:t>
            </a:r>
            <a:r>
              <a:rPr lang="en-US" altLang="ko-KR" dirty="0"/>
              <a:t>?</a:t>
            </a:r>
            <a:endParaRPr lang="ko-KR" altLang="en-US" dirty="0"/>
          </a:p>
          <a:p>
            <a:pPr marL="0" indent="0">
              <a:buNone/>
            </a:pPr>
            <a:endParaRPr lang="ko-KR" altLang="en-US" dirty="0"/>
          </a:p>
        </p:txBody>
      </p:sp>
      <p:sp>
        <p:nvSpPr>
          <p:cNvPr id="4" name="제목 1">
            <a:extLst>
              <a:ext uri="{FF2B5EF4-FFF2-40B4-BE49-F238E27FC236}">
                <a16:creationId xmlns:a16="http://schemas.microsoft.com/office/drawing/2014/main" id="{A4A6A777-7EEF-465F-8B05-0210FFB3A15F}"/>
              </a:ext>
            </a:extLst>
          </p:cNvPr>
          <p:cNvSpPr txBox="1">
            <a:spLocks/>
          </p:cNvSpPr>
          <p:nvPr/>
        </p:nvSpPr>
        <p:spPr>
          <a:xfrm>
            <a:off x="284526" y="486795"/>
            <a:ext cx="5407147" cy="1059604"/>
          </a:xfrm>
          <a:prstGeom prst="rect">
            <a:avLst/>
          </a:prstGeom>
          <a:solidFill>
            <a:srgbClr val="00B050"/>
          </a:solidFill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나눔스퀘어_ac ExtraBold" panose="020B0600000101010101" pitchFamily="50" charset="-127"/>
                <a:ea typeface="나눔스퀘어_ac ExtraBold" panose="020B0600000101010101" pitchFamily="50" charset="-127"/>
                <a:cs typeface="+mj-cs"/>
              </a:defRPr>
            </a:lvl1pPr>
          </a:lstStyle>
          <a:p>
            <a:pPr fontAlgn="base" latinLnBrk="0"/>
            <a:r>
              <a:rPr lang="ko-KR" altLang="en-US" dirty="0" err="1"/>
              <a:t>핵의학</a:t>
            </a:r>
            <a:endParaRPr lang="en-US" altLang="ko-KR" dirty="0"/>
          </a:p>
        </p:txBody>
      </p:sp>
    </p:spTree>
    <p:extLst>
      <p:ext uri="{BB962C8B-B14F-4D97-AF65-F5344CB8AC3E}">
        <p14:creationId xmlns:p14="http://schemas.microsoft.com/office/powerpoint/2010/main" val="2426170160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779FE69F-4538-48C5-AEAF-0B64D34239A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84525" y="1875453"/>
            <a:ext cx="10884017" cy="4982547"/>
          </a:xfrm>
        </p:spPr>
        <p:txBody>
          <a:bodyPr>
            <a:normAutofit fontScale="85000" lnSpcReduction="20000"/>
          </a:bodyPr>
          <a:lstStyle/>
          <a:p>
            <a:pPr marL="514350" indent="-514350" fontAlgn="base">
              <a:buFont typeface="+mj-lt"/>
              <a:buAutoNum type="arabicPeriod"/>
            </a:pPr>
            <a:r>
              <a:rPr lang="ko-KR" altLang="en-US" dirty="0"/>
              <a:t>장치설명</a:t>
            </a:r>
            <a:endParaRPr lang="en-US" altLang="ko-KR" dirty="0"/>
          </a:p>
          <a:p>
            <a:pPr marL="514350" indent="-514350" fontAlgn="base">
              <a:buFont typeface="+mj-lt"/>
              <a:buAutoNum type="arabicPeriod"/>
            </a:pPr>
            <a:endParaRPr lang="ko-KR" altLang="en-US" dirty="0"/>
          </a:p>
          <a:p>
            <a:pPr marL="514350" indent="-514350" fontAlgn="base">
              <a:buFont typeface="+mj-lt"/>
              <a:buAutoNum type="arabicPeriod"/>
            </a:pPr>
            <a:r>
              <a:rPr lang="en-US" altLang="ko-KR" dirty="0"/>
              <a:t>bi-plane mono-plane</a:t>
            </a:r>
          </a:p>
          <a:p>
            <a:pPr marL="514350" indent="-514350" fontAlgn="base">
              <a:buFont typeface="+mj-lt"/>
              <a:buAutoNum type="arabicPeriod"/>
            </a:pPr>
            <a:endParaRPr lang="en-US" altLang="ko-KR" dirty="0"/>
          </a:p>
          <a:p>
            <a:pPr marL="514350" indent="-514350" fontAlgn="base">
              <a:buFont typeface="+mj-lt"/>
              <a:buAutoNum type="arabicPeriod"/>
            </a:pPr>
            <a:r>
              <a:rPr lang="en-US" altLang="ko-KR" dirty="0" err="1"/>
              <a:t>outomatic</a:t>
            </a:r>
            <a:r>
              <a:rPr lang="en-US" altLang="ko-KR" dirty="0"/>
              <a:t> injection</a:t>
            </a:r>
          </a:p>
          <a:p>
            <a:pPr marL="514350" indent="-514350" fontAlgn="base">
              <a:buFont typeface="+mj-lt"/>
              <a:buAutoNum type="arabicPeriod"/>
            </a:pPr>
            <a:endParaRPr lang="en-US" altLang="ko-KR" dirty="0"/>
          </a:p>
          <a:p>
            <a:pPr marL="514350" indent="-514350" fontAlgn="base">
              <a:buFont typeface="+mj-lt"/>
              <a:buAutoNum type="arabicPeriod"/>
            </a:pPr>
            <a:r>
              <a:rPr lang="en-US" altLang="ko-KR" dirty="0"/>
              <a:t>introduce set</a:t>
            </a:r>
          </a:p>
          <a:p>
            <a:pPr marL="514350" indent="-514350" fontAlgn="base">
              <a:buFont typeface="+mj-lt"/>
              <a:buAutoNum type="arabicPeriod"/>
            </a:pPr>
            <a:endParaRPr lang="en-US" altLang="ko-KR" dirty="0"/>
          </a:p>
          <a:p>
            <a:pPr marL="514350" indent="-514350" fontAlgn="base">
              <a:buFont typeface="+mj-lt"/>
              <a:buAutoNum type="arabicPeriod"/>
            </a:pPr>
            <a:r>
              <a:rPr lang="en-US" altLang="ko-KR" dirty="0" err="1"/>
              <a:t>TACE</a:t>
            </a:r>
            <a:r>
              <a:rPr lang="en-US" altLang="ko-KR" dirty="0"/>
              <a:t> </a:t>
            </a:r>
            <a:r>
              <a:rPr lang="ko-KR" altLang="en-US" dirty="0" err="1"/>
              <a:t>색전술</a:t>
            </a:r>
            <a:endParaRPr lang="en-US" altLang="ko-KR" dirty="0"/>
          </a:p>
          <a:p>
            <a:pPr marL="514350" indent="-514350" fontAlgn="base">
              <a:buFont typeface="+mj-lt"/>
              <a:buAutoNum type="arabicPeriod"/>
            </a:pPr>
            <a:endParaRPr lang="ko-KR" altLang="en-US" dirty="0"/>
          </a:p>
          <a:p>
            <a:pPr marL="514350" indent="-514350" fontAlgn="base">
              <a:buFont typeface="+mj-lt"/>
              <a:buAutoNum type="arabicPeriod"/>
            </a:pPr>
            <a:r>
              <a:rPr lang="en-US" altLang="ko-KR" dirty="0"/>
              <a:t>-</a:t>
            </a:r>
            <a:r>
              <a:rPr lang="en-US" altLang="ko-KR" dirty="0" err="1"/>
              <a:t>TACE</a:t>
            </a:r>
            <a:r>
              <a:rPr lang="en-US" altLang="ko-KR" dirty="0"/>
              <a:t> (</a:t>
            </a:r>
            <a:r>
              <a:rPr lang="ko-KR" altLang="en-US" dirty="0" err="1"/>
              <a:t>간동맥화학색전술</a:t>
            </a:r>
            <a:r>
              <a:rPr lang="en-US" altLang="ko-KR" dirty="0"/>
              <a:t>)</a:t>
            </a:r>
          </a:p>
          <a:p>
            <a:pPr marL="514350" indent="-514350" fontAlgn="base">
              <a:buFont typeface="+mj-lt"/>
              <a:buAutoNum type="arabicPeriod"/>
            </a:pPr>
            <a:endParaRPr lang="ko-KR" altLang="en-US" dirty="0"/>
          </a:p>
          <a:p>
            <a:pPr marL="514350" indent="-514350" fontAlgn="base">
              <a:buFont typeface="+mj-lt"/>
              <a:buAutoNum type="arabicPeriod"/>
            </a:pPr>
            <a:r>
              <a:rPr lang="en-US" altLang="ko-KR" dirty="0"/>
              <a:t>(</a:t>
            </a:r>
            <a:r>
              <a:rPr lang="ko-KR" altLang="en-US" dirty="0" err="1"/>
              <a:t>색전물질</a:t>
            </a:r>
            <a:r>
              <a:rPr lang="ko-KR" altLang="en-US" dirty="0"/>
              <a:t> </a:t>
            </a:r>
            <a:r>
              <a:rPr lang="en-US" altLang="ko-KR" dirty="0"/>
              <a:t>- </a:t>
            </a:r>
            <a:r>
              <a:rPr lang="ko-KR" altLang="en-US" dirty="0" err="1"/>
              <a:t>젤폼과</a:t>
            </a:r>
            <a:r>
              <a:rPr lang="ko-KR" altLang="en-US" dirty="0"/>
              <a:t> </a:t>
            </a:r>
            <a:r>
              <a:rPr lang="en-US" altLang="ko-KR" dirty="0" err="1"/>
              <a:t>PVA</a:t>
            </a:r>
            <a:endParaRPr lang="en-US" altLang="ko-KR" dirty="0"/>
          </a:p>
          <a:p>
            <a:pPr marL="514350" indent="-514350">
              <a:buFont typeface="+mj-lt"/>
              <a:buAutoNum type="arabicPeriod"/>
            </a:pPr>
            <a:endParaRPr lang="ko-KR" altLang="en-US" dirty="0"/>
          </a:p>
        </p:txBody>
      </p:sp>
      <p:sp>
        <p:nvSpPr>
          <p:cNvPr id="4" name="제목 1">
            <a:extLst>
              <a:ext uri="{FF2B5EF4-FFF2-40B4-BE49-F238E27FC236}">
                <a16:creationId xmlns:a16="http://schemas.microsoft.com/office/drawing/2014/main" id="{A4A6A777-7EEF-465F-8B05-0210FFB3A15F}"/>
              </a:ext>
            </a:extLst>
          </p:cNvPr>
          <p:cNvSpPr txBox="1">
            <a:spLocks/>
          </p:cNvSpPr>
          <p:nvPr/>
        </p:nvSpPr>
        <p:spPr>
          <a:xfrm>
            <a:off x="284525" y="486795"/>
            <a:ext cx="4912625" cy="1059604"/>
          </a:xfrm>
          <a:prstGeom prst="rect">
            <a:avLst/>
          </a:prstGeom>
          <a:solidFill>
            <a:srgbClr val="00B050"/>
          </a:solidFill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나눔스퀘어_ac ExtraBold" panose="020B0600000101010101" pitchFamily="50" charset="-127"/>
                <a:ea typeface="나눔스퀘어_ac ExtraBold" panose="020B0600000101010101" pitchFamily="50" charset="-127"/>
                <a:cs typeface="+mj-cs"/>
              </a:defRPr>
            </a:lvl1pPr>
          </a:lstStyle>
          <a:p>
            <a:pPr fontAlgn="base" latinLnBrk="0"/>
            <a:r>
              <a:rPr lang="ko-KR" altLang="en-US" b="1" dirty="0"/>
              <a:t>혈관조영</a:t>
            </a:r>
            <a:r>
              <a:rPr lang="en-US" altLang="ko-KR" b="1" dirty="0"/>
              <a:t>/</a:t>
            </a:r>
            <a:r>
              <a:rPr lang="ko-KR" altLang="en-US" b="1" dirty="0"/>
              <a:t>뇌혈관조영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441754752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779FE69F-4538-48C5-AEAF-0B64D34239A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81889" y="1546399"/>
            <a:ext cx="11528029" cy="5311601"/>
          </a:xfrm>
        </p:spPr>
        <p:txBody>
          <a:bodyPr>
            <a:normAutofit fontScale="62500" lnSpcReduction="20000"/>
          </a:bodyPr>
          <a:lstStyle/>
          <a:p>
            <a:pPr marL="0" indent="0" fontAlgn="base">
              <a:buNone/>
            </a:pPr>
            <a:endParaRPr lang="en-US" altLang="ko-KR" dirty="0"/>
          </a:p>
          <a:p>
            <a:pPr marL="514350" indent="-514350" fontAlgn="base">
              <a:buFont typeface="+mj-lt"/>
              <a:buAutoNum type="arabicPeriod"/>
            </a:pPr>
            <a:r>
              <a:rPr lang="en-US" altLang="ko-KR" dirty="0" err="1"/>
              <a:t>PCD</a:t>
            </a:r>
            <a:r>
              <a:rPr lang="en-US" altLang="ko-KR" dirty="0"/>
              <a:t> </a:t>
            </a:r>
            <a:r>
              <a:rPr lang="ko-KR" altLang="en-US" dirty="0" err="1"/>
              <a:t>경피적</a:t>
            </a:r>
            <a:r>
              <a:rPr lang="ko-KR" altLang="en-US" dirty="0"/>
              <a:t> </a:t>
            </a:r>
            <a:r>
              <a:rPr lang="ko-KR" altLang="en-US" dirty="0" err="1"/>
              <a:t>배액술</a:t>
            </a:r>
            <a:endParaRPr lang="en-US" altLang="ko-KR" dirty="0"/>
          </a:p>
          <a:p>
            <a:pPr marL="514350" indent="-514350" fontAlgn="base">
              <a:buFont typeface="+mj-lt"/>
              <a:buAutoNum type="arabicPeriod"/>
            </a:pPr>
            <a:endParaRPr lang="ko-KR" altLang="en-US" dirty="0"/>
          </a:p>
          <a:p>
            <a:pPr marL="514350" indent="-514350" fontAlgn="base">
              <a:buFont typeface="+mj-lt"/>
              <a:buAutoNum type="arabicPeriod"/>
            </a:pPr>
            <a:r>
              <a:rPr lang="en-US" altLang="ko-KR" dirty="0"/>
              <a:t>-Abscess </a:t>
            </a:r>
            <a:r>
              <a:rPr lang="ko-KR" altLang="en-US" dirty="0"/>
              <a:t>농양 </a:t>
            </a:r>
            <a:r>
              <a:rPr lang="en-US" altLang="ko-KR" dirty="0"/>
              <a:t>-&gt; </a:t>
            </a:r>
            <a:r>
              <a:rPr lang="en-US" altLang="ko-KR" dirty="0" err="1"/>
              <a:t>PABD</a:t>
            </a:r>
            <a:r>
              <a:rPr lang="en-US" altLang="ko-KR" dirty="0"/>
              <a:t> </a:t>
            </a:r>
            <a:r>
              <a:rPr lang="ko-KR" altLang="en-US" dirty="0" err="1"/>
              <a:t>경피적농양배액술</a:t>
            </a:r>
            <a:endParaRPr lang="en-US" altLang="ko-KR" dirty="0"/>
          </a:p>
          <a:p>
            <a:pPr marL="514350" indent="-514350" fontAlgn="base">
              <a:buFont typeface="+mj-lt"/>
              <a:buAutoNum type="arabicPeriod"/>
            </a:pPr>
            <a:endParaRPr lang="ko-KR" altLang="en-US" dirty="0"/>
          </a:p>
          <a:p>
            <a:pPr marL="514350" indent="-514350" fontAlgn="base">
              <a:buFont typeface="+mj-lt"/>
              <a:buAutoNum type="arabicPeriod"/>
            </a:pPr>
            <a:r>
              <a:rPr lang="en-US" altLang="ko-KR" dirty="0"/>
              <a:t>-</a:t>
            </a:r>
            <a:r>
              <a:rPr lang="en-US" altLang="ko-KR" dirty="0" err="1"/>
              <a:t>PTBD,PTGBD</a:t>
            </a:r>
            <a:endParaRPr lang="en-US" altLang="ko-KR" dirty="0"/>
          </a:p>
          <a:p>
            <a:pPr marL="514350" indent="-514350" fontAlgn="base">
              <a:buFont typeface="+mj-lt"/>
              <a:buAutoNum type="arabicPeriod"/>
            </a:pPr>
            <a:endParaRPr lang="en-US" altLang="ko-KR" dirty="0"/>
          </a:p>
          <a:p>
            <a:pPr marL="514350" indent="-514350" fontAlgn="base">
              <a:buFont typeface="+mj-lt"/>
              <a:buAutoNum type="arabicPeriod"/>
            </a:pPr>
            <a:r>
              <a:rPr lang="en-US" altLang="ko-KR" dirty="0" err="1"/>
              <a:t>DCG</a:t>
            </a:r>
            <a:r>
              <a:rPr lang="en-US" altLang="ko-KR" dirty="0"/>
              <a:t> </a:t>
            </a:r>
            <a:r>
              <a:rPr lang="ko-KR" altLang="en-US" dirty="0" err="1"/>
              <a:t>눈물샘조영술</a:t>
            </a:r>
            <a:endParaRPr lang="en-US" altLang="ko-KR" dirty="0"/>
          </a:p>
          <a:p>
            <a:pPr marL="514350" indent="-514350" fontAlgn="base">
              <a:buFont typeface="+mj-lt"/>
              <a:buAutoNum type="arabicPeriod"/>
            </a:pPr>
            <a:endParaRPr lang="ko-KR" altLang="en-US" dirty="0"/>
          </a:p>
          <a:p>
            <a:pPr marL="514350" indent="-514350" fontAlgn="base">
              <a:buFont typeface="+mj-lt"/>
              <a:buAutoNum type="arabicPeriod"/>
            </a:pPr>
            <a:r>
              <a:rPr lang="en-US" altLang="ko-KR" dirty="0" err="1"/>
              <a:t>Ballon</a:t>
            </a:r>
            <a:r>
              <a:rPr lang="en-US" altLang="ko-KR" dirty="0"/>
              <a:t> catheter</a:t>
            </a:r>
          </a:p>
          <a:p>
            <a:pPr marL="514350" indent="-514350" fontAlgn="base">
              <a:buFont typeface="+mj-lt"/>
              <a:buAutoNum type="arabicPeriod"/>
            </a:pPr>
            <a:endParaRPr lang="en-US" altLang="ko-KR" dirty="0"/>
          </a:p>
          <a:p>
            <a:pPr marL="514350" indent="-514350" fontAlgn="base">
              <a:buFont typeface="+mj-lt"/>
              <a:buAutoNum type="arabicPeriod"/>
            </a:pPr>
            <a:r>
              <a:rPr lang="en-US" altLang="ko-KR" dirty="0" err="1"/>
              <a:t>PCN</a:t>
            </a:r>
            <a:endParaRPr lang="en-US" altLang="ko-KR" dirty="0"/>
          </a:p>
          <a:p>
            <a:pPr marL="514350" indent="-514350" fontAlgn="base">
              <a:buFont typeface="+mj-lt"/>
              <a:buAutoNum type="arabicPeriod"/>
            </a:pPr>
            <a:endParaRPr lang="en-US" altLang="ko-KR" dirty="0"/>
          </a:p>
          <a:p>
            <a:pPr marL="514350" indent="-514350" fontAlgn="base">
              <a:buFont typeface="+mj-lt"/>
              <a:buAutoNum type="arabicPeriod"/>
            </a:pPr>
            <a:r>
              <a:rPr lang="ko-KR" altLang="en-US" dirty="0"/>
              <a:t>중심정맥관 </a:t>
            </a:r>
            <a:r>
              <a:rPr lang="ko-KR" altLang="en-US" dirty="0" err="1"/>
              <a:t>카테터</a:t>
            </a:r>
            <a:r>
              <a:rPr lang="ko-KR" altLang="en-US" dirty="0"/>
              <a:t> 성형술 </a:t>
            </a:r>
            <a:r>
              <a:rPr lang="en-US" altLang="ko-KR" dirty="0"/>
              <a:t>CVC</a:t>
            </a:r>
          </a:p>
          <a:p>
            <a:pPr marL="514350" indent="-514350" fontAlgn="base">
              <a:buFont typeface="+mj-lt"/>
              <a:buAutoNum type="arabicPeriod"/>
            </a:pPr>
            <a:endParaRPr lang="en-US" altLang="ko-KR" dirty="0"/>
          </a:p>
          <a:p>
            <a:pPr marL="514350" indent="-514350" fontAlgn="base">
              <a:buFont typeface="+mj-lt"/>
              <a:buAutoNum type="arabicPeriod"/>
            </a:pPr>
            <a:r>
              <a:rPr lang="en-US" altLang="ko-KR" dirty="0"/>
              <a:t>Hickman, </a:t>
            </a:r>
            <a:r>
              <a:rPr lang="en-US" altLang="ko-KR" dirty="0" err="1"/>
              <a:t>Picc</a:t>
            </a:r>
            <a:r>
              <a:rPr lang="en-US" altLang="ko-KR" dirty="0"/>
              <a:t> </a:t>
            </a:r>
            <a:r>
              <a:rPr lang="en-US" altLang="ko-KR" dirty="0" err="1"/>
              <a:t>cathether</a:t>
            </a:r>
            <a:endParaRPr lang="en-US" altLang="ko-KR" dirty="0"/>
          </a:p>
          <a:p>
            <a:pPr marL="514350" indent="-514350">
              <a:buFont typeface="+mj-lt"/>
              <a:buAutoNum type="arabicPeriod"/>
            </a:pPr>
            <a:endParaRPr lang="ko-KR" altLang="en-US" dirty="0"/>
          </a:p>
        </p:txBody>
      </p:sp>
      <p:sp>
        <p:nvSpPr>
          <p:cNvPr id="4" name="제목 1">
            <a:extLst>
              <a:ext uri="{FF2B5EF4-FFF2-40B4-BE49-F238E27FC236}">
                <a16:creationId xmlns:a16="http://schemas.microsoft.com/office/drawing/2014/main" id="{A4A6A777-7EEF-465F-8B05-0210FFB3A15F}"/>
              </a:ext>
            </a:extLst>
          </p:cNvPr>
          <p:cNvSpPr txBox="1">
            <a:spLocks/>
          </p:cNvSpPr>
          <p:nvPr/>
        </p:nvSpPr>
        <p:spPr>
          <a:xfrm>
            <a:off x="284525" y="486795"/>
            <a:ext cx="4912625" cy="1059604"/>
          </a:xfrm>
          <a:prstGeom prst="rect">
            <a:avLst/>
          </a:prstGeom>
          <a:solidFill>
            <a:srgbClr val="00B050"/>
          </a:solidFill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나눔스퀘어_ac ExtraBold" panose="020B0600000101010101" pitchFamily="50" charset="-127"/>
                <a:ea typeface="나눔스퀘어_ac ExtraBold" panose="020B0600000101010101" pitchFamily="50" charset="-127"/>
                <a:cs typeface="+mj-cs"/>
              </a:defRPr>
            </a:lvl1pPr>
          </a:lstStyle>
          <a:p>
            <a:pPr fontAlgn="base" latinLnBrk="0"/>
            <a:r>
              <a:rPr lang="ko-KR" altLang="en-US" b="1" dirty="0"/>
              <a:t>혈관조영</a:t>
            </a:r>
            <a:r>
              <a:rPr lang="en-US" altLang="ko-KR" b="1" dirty="0"/>
              <a:t>/</a:t>
            </a:r>
            <a:r>
              <a:rPr lang="ko-KR" altLang="en-US" b="1" dirty="0"/>
              <a:t>뇌혈관조영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499081971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779FE69F-4538-48C5-AEAF-0B64D34239A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81889" y="1546399"/>
            <a:ext cx="11528029" cy="5311601"/>
          </a:xfrm>
        </p:spPr>
        <p:txBody>
          <a:bodyPr>
            <a:normAutofit/>
          </a:bodyPr>
          <a:lstStyle/>
          <a:p>
            <a:pPr marL="0" indent="0" fontAlgn="base">
              <a:buNone/>
            </a:pPr>
            <a:endParaRPr lang="en-US" altLang="ko-KR" dirty="0"/>
          </a:p>
          <a:p>
            <a:pPr latinLnBrk="0"/>
            <a:r>
              <a:rPr lang="en-US" altLang="ko-KR" dirty="0"/>
              <a:t>- VA </a:t>
            </a:r>
            <a:r>
              <a:rPr lang="ko-KR" altLang="ko-KR" dirty="0"/>
              <a:t>영상</a:t>
            </a:r>
            <a:r>
              <a:rPr lang="en-US" altLang="ko-KR" dirty="0"/>
              <a:t>, ICA </a:t>
            </a:r>
            <a:r>
              <a:rPr lang="ko-KR" altLang="ko-KR" dirty="0"/>
              <a:t>영상</a:t>
            </a:r>
            <a:r>
              <a:rPr lang="en-US" altLang="ko-KR" dirty="0"/>
              <a:t>, </a:t>
            </a:r>
            <a:r>
              <a:rPr lang="en-US" altLang="ko-KR" dirty="0" err="1"/>
              <a:t>ECA</a:t>
            </a:r>
            <a:r>
              <a:rPr lang="en-US" altLang="ko-KR" dirty="0"/>
              <a:t> </a:t>
            </a:r>
            <a:r>
              <a:rPr lang="ko-KR" altLang="ko-KR" dirty="0"/>
              <a:t>영상 구별</a:t>
            </a:r>
            <a:endParaRPr lang="en-US" altLang="ko-KR" dirty="0"/>
          </a:p>
          <a:p>
            <a:pPr latinLnBrk="0"/>
            <a:endParaRPr lang="ko-KR" altLang="ko-KR" dirty="0"/>
          </a:p>
          <a:p>
            <a:pPr latinLnBrk="0"/>
            <a:r>
              <a:rPr lang="en-US" altLang="ko-KR" dirty="0"/>
              <a:t> - </a:t>
            </a:r>
            <a:r>
              <a:rPr lang="ko-KR" altLang="ko-KR" dirty="0"/>
              <a:t>혈관 조영 시술법 </a:t>
            </a:r>
            <a:r>
              <a:rPr lang="ko-KR" altLang="ko-KR" dirty="0" err="1"/>
              <a:t>풀네임</a:t>
            </a:r>
            <a:endParaRPr lang="en-US" altLang="ko-KR" dirty="0"/>
          </a:p>
          <a:p>
            <a:pPr latinLnBrk="0"/>
            <a:endParaRPr lang="ko-KR" altLang="ko-KR" dirty="0"/>
          </a:p>
          <a:p>
            <a:pPr latinLnBrk="0"/>
            <a:r>
              <a:rPr lang="en-US" altLang="ko-KR" dirty="0"/>
              <a:t> - </a:t>
            </a:r>
            <a:r>
              <a:rPr lang="en-US" altLang="ko-KR" dirty="0" err="1"/>
              <a:t>TACE</a:t>
            </a:r>
            <a:r>
              <a:rPr lang="ko-KR" altLang="ko-KR" dirty="0"/>
              <a:t>를 적용하는 주요 질환은</a:t>
            </a:r>
            <a:r>
              <a:rPr lang="en-US" altLang="ko-KR" dirty="0"/>
              <a:t>?</a:t>
            </a:r>
          </a:p>
          <a:p>
            <a:pPr latinLnBrk="0"/>
            <a:endParaRPr lang="ko-KR" altLang="ko-KR" dirty="0"/>
          </a:p>
          <a:p>
            <a:pPr latinLnBrk="0"/>
            <a:r>
              <a:rPr lang="en-US" altLang="ko-KR" dirty="0"/>
              <a:t> - </a:t>
            </a:r>
            <a:r>
              <a:rPr lang="ko-KR" altLang="ko-KR" dirty="0"/>
              <a:t>촬영법에 따른 천자부위 위치</a:t>
            </a:r>
            <a:endParaRPr lang="en-US" altLang="ko-KR" dirty="0"/>
          </a:p>
          <a:p>
            <a:pPr latinLnBrk="0"/>
            <a:endParaRPr lang="ko-KR" altLang="ko-KR" dirty="0"/>
          </a:p>
          <a:p>
            <a:pPr latinLnBrk="0"/>
            <a:r>
              <a:rPr lang="en-US" altLang="ko-KR" dirty="0"/>
              <a:t> - </a:t>
            </a:r>
            <a:r>
              <a:rPr lang="ko-KR" altLang="ko-KR" dirty="0"/>
              <a:t>뇌혈관 외우기</a:t>
            </a:r>
          </a:p>
          <a:p>
            <a:pPr marL="514350" indent="-514350">
              <a:buFont typeface="+mj-lt"/>
              <a:buAutoNum type="arabicPeriod"/>
            </a:pPr>
            <a:endParaRPr lang="ko-KR" altLang="en-US" dirty="0"/>
          </a:p>
        </p:txBody>
      </p:sp>
      <p:sp>
        <p:nvSpPr>
          <p:cNvPr id="4" name="제목 1">
            <a:extLst>
              <a:ext uri="{FF2B5EF4-FFF2-40B4-BE49-F238E27FC236}">
                <a16:creationId xmlns:a16="http://schemas.microsoft.com/office/drawing/2014/main" id="{A4A6A777-7EEF-465F-8B05-0210FFB3A15F}"/>
              </a:ext>
            </a:extLst>
          </p:cNvPr>
          <p:cNvSpPr txBox="1">
            <a:spLocks/>
          </p:cNvSpPr>
          <p:nvPr/>
        </p:nvSpPr>
        <p:spPr>
          <a:xfrm>
            <a:off x="284525" y="486795"/>
            <a:ext cx="4912625" cy="1059604"/>
          </a:xfrm>
          <a:prstGeom prst="rect">
            <a:avLst/>
          </a:prstGeom>
          <a:solidFill>
            <a:srgbClr val="00B050"/>
          </a:solidFill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나눔스퀘어_ac ExtraBold" panose="020B0600000101010101" pitchFamily="50" charset="-127"/>
                <a:ea typeface="나눔스퀘어_ac ExtraBold" panose="020B0600000101010101" pitchFamily="50" charset="-127"/>
                <a:cs typeface="+mj-cs"/>
              </a:defRPr>
            </a:lvl1pPr>
          </a:lstStyle>
          <a:p>
            <a:pPr fontAlgn="base" latinLnBrk="0"/>
            <a:r>
              <a:rPr lang="ko-KR" altLang="en-US" b="1" dirty="0"/>
              <a:t>혈관조영</a:t>
            </a:r>
            <a:r>
              <a:rPr lang="en-US" altLang="ko-KR" b="1" dirty="0"/>
              <a:t>/</a:t>
            </a:r>
            <a:r>
              <a:rPr lang="ko-KR" altLang="en-US" b="1" dirty="0"/>
              <a:t>뇌혈관조영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998535656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779FE69F-4538-48C5-AEAF-0B64D34239A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84526" y="1688841"/>
            <a:ext cx="10884017" cy="4982547"/>
          </a:xfrm>
        </p:spPr>
        <p:txBody>
          <a:bodyPr>
            <a:normAutofit/>
          </a:bodyPr>
          <a:lstStyle/>
          <a:p>
            <a:pPr fontAlgn="base"/>
            <a:r>
              <a:rPr lang="ko-KR" altLang="en-US" dirty="0"/>
              <a:t>관상동맥 해부생리</a:t>
            </a:r>
            <a:endParaRPr lang="en-US" altLang="ko-KR" dirty="0"/>
          </a:p>
          <a:p>
            <a:pPr fontAlgn="base"/>
            <a:endParaRPr lang="ko-KR" altLang="en-US" dirty="0"/>
          </a:p>
          <a:p>
            <a:pPr fontAlgn="base"/>
            <a:r>
              <a:rPr lang="en-US" altLang="ko-KR" dirty="0"/>
              <a:t>Pacemaker</a:t>
            </a:r>
          </a:p>
          <a:p>
            <a:pPr fontAlgn="base"/>
            <a:endParaRPr lang="ko-KR" altLang="en-US" dirty="0"/>
          </a:p>
          <a:p>
            <a:pPr fontAlgn="base"/>
            <a:r>
              <a:rPr lang="ko-KR" altLang="en-US" dirty="0"/>
              <a:t>심도자술</a:t>
            </a:r>
            <a:endParaRPr lang="en-US" altLang="ko-KR" dirty="0"/>
          </a:p>
          <a:p>
            <a:pPr fontAlgn="base"/>
            <a:endParaRPr lang="ko-KR" altLang="en-US" dirty="0"/>
          </a:p>
          <a:p>
            <a:pPr fontAlgn="base"/>
            <a:r>
              <a:rPr lang="en-US" altLang="ko-KR" dirty="0"/>
              <a:t>PCI </a:t>
            </a:r>
            <a:r>
              <a:rPr lang="ko-KR" altLang="en-US" dirty="0"/>
              <a:t>관상동맥 중재적 시술</a:t>
            </a:r>
            <a:endParaRPr lang="en-US" altLang="ko-KR" dirty="0"/>
          </a:p>
          <a:p>
            <a:pPr fontAlgn="base"/>
            <a:endParaRPr lang="ko-KR" altLang="en-US" dirty="0"/>
          </a:p>
          <a:p>
            <a:pPr fontAlgn="base"/>
            <a:r>
              <a:rPr lang="ko-KR" altLang="en-US" dirty="0"/>
              <a:t>선천적 심장병 </a:t>
            </a:r>
            <a:r>
              <a:rPr lang="en-US" altLang="ko-KR" dirty="0"/>
              <a:t>( shunt </a:t>
            </a:r>
            <a:r>
              <a:rPr lang="ko-KR" altLang="en-US" dirty="0"/>
              <a:t>단락 치료</a:t>
            </a:r>
            <a:r>
              <a:rPr lang="en-US" altLang="ko-KR" dirty="0"/>
              <a:t>)</a:t>
            </a:r>
            <a:endParaRPr lang="ko-KR" altLang="en-US" dirty="0"/>
          </a:p>
          <a:p>
            <a:pPr marL="514350" indent="-514350">
              <a:buFont typeface="+mj-lt"/>
              <a:buAutoNum type="arabicPeriod"/>
            </a:pPr>
            <a:endParaRPr lang="ko-KR" altLang="en-US" dirty="0"/>
          </a:p>
        </p:txBody>
      </p:sp>
      <p:sp>
        <p:nvSpPr>
          <p:cNvPr id="4" name="제목 1">
            <a:extLst>
              <a:ext uri="{FF2B5EF4-FFF2-40B4-BE49-F238E27FC236}">
                <a16:creationId xmlns:a16="http://schemas.microsoft.com/office/drawing/2014/main" id="{A4A6A777-7EEF-465F-8B05-0210FFB3A15F}"/>
              </a:ext>
            </a:extLst>
          </p:cNvPr>
          <p:cNvSpPr txBox="1">
            <a:spLocks/>
          </p:cNvSpPr>
          <p:nvPr/>
        </p:nvSpPr>
        <p:spPr>
          <a:xfrm>
            <a:off x="284525" y="486795"/>
            <a:ext cx="3223785" cy="1059604"/>
          </a:xfrm>
          <a:prstGeom prst="rect">
            <a:avLst/>
          </a:prstGeom>
          <a:solidFill>
            <a:srgbClr val="00B050"/>
          </a:solidFill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나눔스퀘어_ac ExtraBold" panose="020B0600000101010101" pitchFamily="50" charset="-127"/>
                <a:ea typeface="나눔스퀘어_ac ExtraBold" panose="020B0600000101010101" pitchFamily="50" charset="-127"/>
                <a:cs typeface="+mj-cs"/>
              </a:defRPr>
            </a:lvl1pPr>
          </a:lstStyle>
          <a:p>
            <a:pPr algn="ctr" fontAlgn="base" latinLnBrk="0"/>
            <a:r>
              <a:rPr lang="ko-KR" altLang="en-US" b="1" dirty="0"/>
              <a:t>심혈관조영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622650090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779FE69F-4538-48C5-AEAF-0B64D34239A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84526" y="2192694"/>
            <a:ext cx="10884017" cy="4478694"/>
          </a:xfrm>
        </p:spPr>
        <p:txBody>
          <a:bodyPr>
            <a:normAutofit/>
          </a:bodyPr>
          <a:lstStyle/>
          <a:p>
            <a:pPr fontAlgn="base"/>
            <a:r>
              <a:rPr lang="en-US" altLang="ko-KR" dirty="0"/>
              <a:t>1.</a:t>
            </a:r>
            <a:r>
              <a:rPr lang="ko-KR" altLang="en-US" dirty="0" err="1"/>
              <a:t>자궁강</a:t>
            </a:r>
            <a:r>
              <a:rPr lang="ko-KR" altLang="en-US" dirty="0"/>
              <a:t> 근접치료 시 사용 선원과 반감기는</a:t>
            </a:r>
            <a:r>
              <a:rPr lang="en-US" altLang="ko-KR" dirty="0"/>
              <a:t>?</a:t>
            </a:r>
          </a:p>
          <a:p>
            <a:pPr fontAlgn="base"/>
            <a:endParaRPr lang="ko-KR" altLang="en-US" dirty="0"/>
          </a:p>
          <a:p>
            <a:pPr fontAlgn="base"/>
            <a:r>
              <a:rPr lang="en-US" altLang="ko-KR" dirty="0"/>
              <a:t>2.IMRT, </a:t>
            </a:r>
            <a:r>
              <a:rPr lang="en-US" altLang="ko-KR" dirty="0" err="1"/>
              <a:t>IGRT</a:t>
            </a:r>
            <a:r>
              <a:rPr lang="en-US" altLang="ko-KR" dirty="0"/>
              <a:t>, 3DCRT</a:t>
            </a:r>
            <a:r>
              <a:rPr lang="ko-KR" altLang="en-US" dirty="0"/>
              <a:t>에 대해서 설명</a:t>
            </a:r>
            <a:endParaRPr lang="en-US" altLang="ko-KR" dirty="0"/>
          </a:p>
          <a:p>
            <a:pPr fontAlgn="base"/>
            <a:endParaRPr lang="ko-KR" altLang="en-US" dirty="0"/>
          </a:p>
          <a:p>
            <a:pPr fontAlgn="base"/>
            <a:r>
              <a:rPr lang="en-US" altLang="ko-KR" dirty="0"/>
              <a:t>3.LINAC</a:t>
            </a:r>
            <a:r>
              <a:rPr lang="ko-KR" altLang="en-US" dirty="0"/>
              <a:t>방사선 발생원리</a:t>
            </a:r>
            <a:endParaRPr lang="en-US" altLang="ko-KR" dirty="0"/>
          </a:p>
          <a:p>
            <a:pPr fontAlgn="base"/>
            <a:endParaRPr lang="ko-KR" altLang="en-US" dirty="0"/>
          </a:p>
          <a:p>
            <a:pPr fontAlgn="base"/>
            <a:r>
              <a:rPr lang="en-US" altLang="ko-KR" dirty="0"/>
              <a:t>4.wedge</a:t>
            </a:r>
            <a:r>
              <a:rPr lang="ko-KR" altLang="en-US" dirty="0"/>
              <a:t>에 대해서</a:t>
            </a:r>
          </a:p>
        </p:txBody>
      </p:sp>
      <p:sp>
        <p:nvSpPr>
          <p:cNvPr id="4" name="제목 1">
            <a:extLst>
              <a:ext uri="{FF2B5EF4-FFF2-40B4-BE49-F238E27FC236}">
                <a16:creationId xmlns:a16="http://schemas.microsoft.com/office/drawing/2014/main" id="{A4A6A777-7EEF-465F-8B05-0210FFB3A15F}"/>
              </a:ext>
            </a:extLst>
          </p:cNvPr>
          <p:cNvSpPr txBox="1">
            <a:spLocks/>
          </p:cNvSpPr>
          <p:nvPr/>
        </p:nvSpPr>
        <p:spPr>
          <a:xfrm>
            <a:off x="284525" y="486795"/>
            <a:ext cx="3223785" cy="1059604"/>
          </a:xfrm>
          <a:prstGeom prst="rect">
            <a:avLst/>
          </a:prstGeom>
          <a:solidFill>
            <a:srgbClr val="00B050"/>
          </a:solidFill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나눔스퀘어_ac ExtraBold" panose="020B0600000101010101" pitchFamily="50" charset="-127"/>
                <a:ea typeface="나눔스퀘어_ac ExtraBold" panose="020B0600000101010101" pitchFamily="50" charset="-127"/>
                <a:cs typeface="+mj-cs"/>
              </a:defRPr>
            </a:lvl1pPr>
          </a:lstStyle>
          <a:p>
            <a:pPr algn="ctr" fontAlgn="base" latinLnBrk="0"/>
            <a:r>
              <a:rPr lang="ko-KR" altLang="en-US" dirty="0"/>
              <a:t>종양학과</a:t>
            </a:r>
          </a:p>
        </p:txBody>
      </p:sp>
    </p:spTree>
    <p:extLst>
      <p:ext uri="{BB962C8B-B14F-4D97-AF65-F5344CB8AC3E}">
        <p14:creationId xmlns:p14="http://schemas.microsoft.com/office/powerpoint/2010/main" val="2406590187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779FE69F-4538-48C5-AEAF-0B64D34239A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84526" y="2192694"/>
            <a:ext cx="10884017" cy="4478694"/>
          </a:xfrm>
        </p:spPr>
        <p:txBody>
          <a:bodyPr>
            <a:normAutofit fontScale="92500" lnSpcReduction="20000"/>
          </a:bodyPr>
          <a:lstStyle/>
          <a:p>
            <a:pPr latinLnBrk="0"/>
            <a:r>
              <a:rPr lang="en-US" altLang="ko-KR" dirty="0"/>
              <a:t>- </a:t>
            </a:r>
            <a:r>
              <a:rPr lang="en-US" altLang="ko-KR" dirty="0" err="1"/>
              <a:t>IMRT</a:t>
            </a:r>
            <a:r>
              <a:rPr lang="ko-KR" altLang="ko-KR" dirty="0"/>
              <a:t>의</a:t>
            </a:r>
            <a:r>
              <a:rPr lang="en-US" altLang="ko-KR" dirty="0"/>
              <a:t> </a:t>
            </a:r>
            <a:r>
              <a:rPr lang="ko-KR" altLang="ko-KR" dirty="0"/>
              <a:t>약자 </a:t>
            </a:r>
            <a:endParaRPr lang="en-US" altLang="ko-KR" dirty="0"/>
          </a:p>
          <a:p>
            <a:pPr latinLnBrk="0"/>
            <a:endParaRPr lang="ko-KR" altLang="ko-KR" dirty="0"/>
          </a:p>
          <a:p>
            <a:pPr latinLnBrk="0"/>
            <a:r>
              <a:rPr lang="en-US" altLang="ko-KR" dirty="0"/>
              <a:t> - MU</a:t>
            </a:r>
            <a:r>
              <a:rPr lang="ko-KR" altLang="ko-KR" dirty="0"/>
              <a:t>의 정의</a:t>
            </a:r>
            <a:endParaRPr lang="en-US" altLang="ko-KR" dirty="0"/>
          </a:p>
          <a:p>
            <a:pPr latinLnBrk="0"/>
            <a:endParaRPr lang="ko-KR" altLang="ko-KR" dirty="0"/>
          </a:p>
          <a:p>
            <a:pPr latinLnBrk="0"/>
            <a:r>
              <a:rPr lang="en-US" altLang="ko-KR" dirty="0"/>
              <a:t> - </a:t>
            </a:r>
            <a:r>
              <a:rPr lang="ko-KR" altLang="ko-KR" dirty="0"/>
              <a:t>전자선과</a:t>
            </a:r>
            <a:r>
              <a:rPr lang="en-US" altLang="ko-KR" dirty="0"/>
              <a:t> X</a:t>
            </a:r>
            <a:r>
              <a:rPr lang="ko-KR" altLang="ko-KR" dirty="0"/>
              <a:t>선이 나올 때</a:t>
            </a:r>
            <a:r>
              <a:rPr lang="en-US" altLang="ko-KR" dirty="0"/>
              <a:t> </a:t>
            </a:r>
            <a:r>
              <a:rPr lang="en-US" altLang="ko-KR" dirty="0" err="1"/>
              <a:t>Linac</a:t>
            </a:r>
            <a:r>
              <a:rPr lang="en-US" altLang="ko-KR" dirty="0"/>
              <a:t> </a:t>
            </a:r>
            <a:r>
              <a:rPr lang="ko-KR" altLang="ko-KR" dirty="0"/>
              <a:t>장비의 차이</a:t>
            </a:r>
            <a:r>
              <a:rPr lang="en-US" altLang="ko-KR" dirty="0"/>
              <a:t> </a:t>
            </a:r>
          </a:p>
          <a:p>
            <a:pPr latinLnBrk="0"/>
            <a:endParaRPr lang="ko-KR" altLang="ko-KR" dirty="0"/>
          </a:p>
          <a:p>
            <a:pPr latinLnBrk="0"/>
            <a:r>
              <a:rPr lang="en-US" altLang="ko-KR" dirty="0"/>
              <a:t> - </a:t>
            </a:r>
            <a:r>
              <a:rPr lang="ko-KR" altLang="ko-KR" dirty="0"/>
              <a:t>예방적 </a:t>
            </a:r>
            <a:r>
              <a:rPr lang="ko-KR" altLang="ko-KR" dirty="0" err="1"/>
              <a:t>조사란</a:t>
            </a:r>
            <a:r>
              <a:rPr lang="en-US" altLang="ko-KR" dirty="0"/>
              <a:t>?</a:t>
            </a:r>
          </a:p>
          <a:p>
            <a:pPr latinLnBrk="0"/>
            <a:endParaRPr lang="ko-KR" altLang="ko-KR" dirty="0"/>
          </a:p>
          <a:p>
            <a:pPr latinLnBrk="0"/>
            <a:r>
              <a:rPr lang="en-US" altLang="ko-KR" dirty="0"/>
              <a:t> - </a:t>
            </a:r>
            <a:r>
              <a:rPr lang="ko-KR" altLang="ko-KR" dirty="0"/>
              <a:t>납물질의 종류</a:t>
            </a:r>
            <a:r>
              <a:rPr lang="en-US" altLang="ko-KR" dirty="0"/>
              <a:t> ( </a:t>
            </a:r>
            <a:r>
              <a:rPr lang="ko-KR" altLang="ko-KR" dirty="0" err="1"/>
              <a:t>비스무스</a:t>
            </a:r>
            <a:r>
              <a:rPr lang="en-US" altLang="ko-KR" dirty="0"/>
              <a:t> , </a:t>
            </a:r>
            <a:r>
              <a:rPr lang="ko-KR" altLang="ko-KR" dirty="0"/>
              <a:t>주석</a:t>
            </a:r>
            <a:r>
              <a:rPr lang="en-US" altLang="ko-KR" dirty="0"/>
              <a:t>, </a:t>
            </a:r>
            <a:r>
              <a:rPr lang="ko-KR" altLang="ko-KR" dirty="0"/>
              <a:t>카드뮴의 두께기준</a:t>
            </a:r>
            <a:r>
              <a:rPr lang="en-US" altLang="ko-KR" dirty="0"/>
              <a:t> )</a:t>
            </a:r>
          </a:p>
          <a:p>
            <a:pPr latinLnBrk="0"/>
            <a:endParaRPr lang="ko-KR" altLang="ko-KR" dirty="0"/>
          </a:p>
          <a:p>
            <a:pPr latinLnBrk="0"/>
            <a:r>
              <a:rPr lang="en-US" altLang="ko-KR" dirty="0"/>
              <a:t> - </a:t>
            </a:r>
            <a:r>
              <a:rPr lang="ko-KR" altLang="ko-KR" dirty="0" err="1"/>
              <a:t>치료가능비란</a:t>
            </a:r>
            <a:r>
              <a:rPr lang="en-US" altLang="ko-KR" dirty="0"/>
              <a:t>?</a:t>
            </a:r>
            <a:endParaRPr lang="ko-KR" altLang="ko-KR" dirty="0"/>
          </a:p>
        </p:txBody>
      </p:sp>
      <p:sp>
        <p:nvSpPr>
          <p:cNvPr id="4" name="제목 1">
            <a:extLst>
              <a:ext uri="{FF2B5EF4-FFF2-40B4-BE49-F238E27FC236}">
                <a16:creationId xmlns:a16="http://schemas.microsoft.com/office/drawing/2014/main" id="{A4A6A777-7EEF-465F-8B05-0210FFB3A15F}"/>
              </a:ext>
            </a:extLst>
          </p:cNvPr>
          <p:cNvSpPr txBox="1">
            <a:spLocks/>
          </p:cNvSpPr>
          <p:nvPr/>
        </p:nvSpPr>
        <p:spPr>
          <a:xfrm>
            <a:off x="284525" y="486795"/>
            <a:ext cx="3223785" cy="1059604"/>
          </a:xfrm>
          <a:prstGeom prst="rect">
            <a:avLst/>
          </a:prstGeom>
          <a:solidFill>
            <a:srgbClr val="00B050"/>
          </a:solidFill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나눔스퀘어_ac ExtraBold" panose="020B0600000101010101" pitchFamily="50" charset="-127"/>
                <a:ea typeface="나눔스퀘어_ac ExtraBold" panose="020B0600000101010101" pitchFamily="50" charset="-127"/>
                <a:cs typeface="+mj-cs"/>
              </a:defRPr>
            </a:lvl1pPr>
          </a:lstStyle>
          <a:p>
            <a:pPr algn="ctr" fontAlgn="base" latinLnBrk="0"/>
            <a:r>
              <a:rPr lang="ko-KR" altLang="en-US" dirty="0"/>
              <a:t>종양학과</a:t>
            </a:r>
          </a:p>
        </p:txBody>
      </p:sp>
    </p:spTree>
    <p:extLst>
      <p:ext uri="{BB962C8B-B14F-4D97-AF65-F5344CB8AC3E}">
        <p14:creationId xmlns:p14="http://schemas.microsoft.com/office/powerpoint/2010/main" val="195084196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779FE69F-4538-48C5-AEAF-0B64D34239A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6575" y="1716832"/>
            <a:ext cx="11565352" cy="5141167"/>
          </a:xfrm>
        </p:spPr>
        <p:txBody>
          <a:bodyPr>
            <a:normAutofit fontScale="85000" lnSpcReduction="20000"/>
          </a:bodyPr>
          <a:lstStyle/>
          <a:p>
            <a:pPr latinLnBrk="0"/>
            <a:r>
              <a:rPr lang="en-US" altLang="ko-KR" dirty="0"/>
              <a:t>X</a:t>
            </a:r>
            <a:r>
              <a:rPr lang="ko-KR" altLang="ko-KR" dirty="0"/>
              <a:t>선</a:t>
            </a:r>
            <a:r>
              <a:rPr lang="en-US" altLang="ko-KR" dirty="0"/>
              <a:t>, </a:t>
            </a:r>
            <a:r>
              <a:rPr lang="ko-KR" altLang="ko-KR" dirty="0"/>
              <a:t>전자선 발생원리</a:t>
            </a:r>
            <a:endParaRPr lang="en-US" altLang="ko-KR" dirty="0"/>
          </a:p>
          <a:p>
            <a:pPr latinLnBrk="0"/>
            <a:endParaRPr lang="ko-KR" altLang="ko-KR" dirty="0"/>
          </a:p>
          <a:p>
            <a:pPr latinLnBrk="0"/>
            <a:r>
              <a:rPr lang="ko-KR" altLang="ko-KR" dirty="0"/>
              <a:t>종양이 파괴되는 과정</a:t>
            </a:r>
            <a:endParaRPr lang="en-US" altLang="ko-KR" dirty="0"/>
          </a:p>
          <a:p>
            <a:pPr latinLnBrk="0"/>
            <a:endParaRPr lang="ko-KR" altLang="ko-KR" dirty="0"/>
          </a:p>
          <a:p>
            <a:pPr latinLnBrk="0"/>
            <a:r>
              <a:rPr lang="ko-KR" altLang="ko-KR" dirty="0"/>
              <a:t>감수성의 차이가 생기는 이유</a:t>
            </a:r>
            <a:endParaRPr lang="en-US" altLang="ko-KR" dirty="0"/>
          </a:p>
          <a:p>
            <a:pPr latinLnBrk="0"/>
            <a:endParaRPr lang="en-US" altLang="ko-KR" dirty="0"/>
          </a:p>
          <a:p>
            <a:pPr lvl="0" fontAlgn="base"/>
            <a:r>
              <a:rPr lang="ko-KR" altLang="en-US" dirty="0" err="1"/>
              <a:t>안구차폐</a:t>
            </a:r>
            <a:r>
              <a:rPr lang="ko-KR" altLang="en-US" dirty="0"/>
              <a:t> 시 납 위에 아크릴을 사용하는 이유</a:t>
            </a:r>
            <a:endParaRPr lang="en-US" altLang="ko-KR" dirty="0"/>
          </a:p>
          <a:p>
            <a:pPr lvl="0" fontAlgn="base"/>
            <a:endParaRPr lang="ko-KR" altLang="en-US" dirty="0"/>
          </a:p>
          <a:p>
            <a:pPr lvl="0" fontAlgn="base"/>
            <a:r>
              <a:rPr lang="ko-KR" altLang="en-US" dirty="0"/>
              <a:t>전자선 치료 기법</a:t>
            </a:r>
            <a:endParaRPr lang="en-US" altLang="ko-KR" dirty="0"/>
          </a:p>
          <a:p>
            <a:pPr lvl="0" fontAlgn="base"/>
            <a:endParaRPr lang="ko-KR" altLang="en-US" dirty="0"/>
          </a:p>
          <a:p>
            <a:pPr lvl="0" fontAlgn="base"/>
            <a:r>
              <a:rPr lang="en-US" altLang="ko-KR" dirty="0"/>
              <a:t>MU</a:t>
            </a:r>
            <a:r>
              <a:rPr lang="ko-KR" altLang="en-US" dirty="0"/>
              <a:t>계산 시 </a:t>
            </a:r>
            <a:r>
              <a:rPr lang="en-US" altLang="ko-KR" dirty="0" err="1"/>
              <a:t>PDD</a:t>
            </a:r>
            <a:r>
              <a:rPr lang="ko-KR" altLang="en-US" dirty="0"/>
              <a:t>가 포함되는 것은</a:t>
            </a:r>
            <a:r>
              <a:rPr lang="en-US" altLang="ko-KR" dirty="0"/>
              <a:t>?</a:t>
            </a:r>
          </a:p>
          <a:p>
            <a:pPr lvl="0" fontAlgn="base"/>
            <a:endParaRPr lang="ko-KR" altLang="en-US" dirty="0"/>
          </a:p>
          <a:p>
            <a:pPr lvl="0" fontAlgn="base"/>
            <a:r>
              <a:rPr lang="en-US" altLang="ko-KR" dirty="0" err="1"/>
              <a:t>PDD</a:t>
            </a:r>
            <a:r>
              <a:rPr lang="ko-KR" altLang="en-US" dirty="0"/>
              <a:t>란</a:t>
            </a:r>
            <a:r>
              <a:rPr lang="en-US" altLang="ko-KR" dirty="0"/>
              <a:t>?</a:t>
            </a:r>
            <a:r>
              <a:rPr lang="ko-KR" altLang="ko-KR" dirty="0"/>
              <a:t> </a:t>
            </a:r>
          </a:p>
        </p:txBody>
      </p:sp>
      <p:sp>
        <p:nvSpPr>
          <p:cNvPr id="4" name="제목 1">
            <a:extLst>
              <a:ext uri="{FF2B5EF4-FFF2-40B4-BE49-F238E27FC236}">
                <a16:creationId xmlns:a16="http://schemas.microsoft.com/office/drawing/2014/main" id="{A4A6A777-7EEF-465F-8B05-0210FFB3A15F}"/>
              </a:ext>
            </a:extLst>
          </p:cNvPr>
          <p:cNvSpPr txBox="1">
            <a:spLocks/>
          </p:cNvSpPr>
          <p:nvPr/>
        </p:nvSpPr>
        <p:spPr>
          <a:xfrm>
            <a:off x="284525" y="486795"/>
            <a:ext cx="3223785" cy="1059604"/>
          </a:xfrm>
          <a:prstGeom prst="rect">
            <a:avLst/>
          </a:prstGeom>
          <a:solidFill>
            <a:srgbClr val="00B050"/>
          </a:solidFill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나눔스퀘어_ac ExtraBold" panose="020B0600000101010101" pitchFamily="50" charset="-127"/>
                <a:ea typeface="나눔스퀘어_ac ExtraBold" panose="020B0600000101010101" pitchFamily="50" charset="-127"/>
                <a:cs typeface="+mj-cs"/>
              </a:defRPr>
            </a:lvl1pPr>
          </a:lstStyle>
          <a:p>
            <a:pPr algn="ctr" fontAlgn="base" latinLnBrk="0"/>
            <a:r>
              <a:rPr lang="ko-KR" altLang="en-US" dirty="0"/>
              <a:t>종양학과</a:t>
            </a:r>
          </a:p>
        </p:txBody>
      </p:sp>
    </p:spTree>
    <p:extLst>
      <p:ext uri="{BB962C8B-B14F-4D97-AF65-F5344CB8AC3E}">
        <p14:creationId xmlns:p14="http://schemas.microsoft.com/office/powerpoint/2010/main" val="1912347959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779FE69F-4538-48C5-AEAF-0B64D34239A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84526" y="2230016"/>
            <a:ext cx="10884017" cy="4441372"/>
          </a:xfrm>
        </p:spPr>
        <p:txBody>
          <a:bodyPr>
            <a:normAutofit/>
          </a:bodyPr>
          <a:lstStyle/>
          <a:p>
            <a:pPr latinLnBrk="0"/>
            <a:r>
              <a:rPr lang="en-US" altLang="ko-KR" dirty="0"/>
              <a:t>T1 </a:t>
            </a:r>
            <a:r>
              <a:rPr lang="ko-KR" altLang="ko-KR" dirty="0"/>
              <a:t>영상과</a:t>
            </a:r>
            <a:r>
              <a:rPr lang="en-US" altLang="ko-KR" dirty="0"/>
              <a:t> T2</a:t>
            </a:r>
            <a:r>
              <a:rPr lang="ko-KR" altLang="ko-KR" dirty="0"/>
              <a:t>영상 구별법</a:t>
            </a:r>
            <a:endParaRPr lang="en-US" altLang="ko-KR" dirty="0"/>
          </a:p>
          <a:p>
            <a:pPr latinLnBrk="0"/>
            <a:endParaRPr lang="ko-KR" altLang="ko-KR" dirty="0"/>
          </a:p>
          <a:p>
            <a:pPr latinLnBrk="0"/>
            <a:r>
              <a:rPr lang="en-US" altLang="ko-KR" dirty="0"/>
              <a:t> - </a:t>
            </a:r>
            <a:r>
              <a:rPr lang="en-US" altLang="ko-KR" dirty="0" err="1"/>
              <a:t>SPAIR</a:t>
            </a:r>
            <a:r>
              <a:rPr lang="en-US" altLang="ko-KR" dirty="0"/>
              <a:t> </a:t>
            </a:r>
            <a:r>
              <a:rPr lang="ko-KR" altLang="ko-KR" dirty="0"/>
              <a:t>영상 구별</a:t>
            </a:r>
            <a:endParaRPr lang="en-US" altLang="ko-KR" dirty="0"/>
          </a:p>
          <a:p>
            <a:pPr latinLnBrk="0"/>
            <a:endParaRPr lang="ko-KR" altLang="ko-KR" dirty="0"/>
          </a:p>
          <a:p>
            <a:pPr latinLnBrk="0"/>
            <a:r>
              <a:rPr lang="en-US" altLang="ko-KR" dirty="0"/>
              <a:t> - MRI </a:t>
            </a:r>
            <a:r>
              <a:rPr lang="ko-KR" altLang="ko-KR" dirty="0"/>
              <a:t>조영제와</a:t>
            </a:r>
            <a:r>
              <a:rPr lang="en-US" altLang="ko-KR" dirty="0"/>
              <a:t> CT </a:t>
            </a:r>
            <a:r>
              <a:rPr lang="ko-KR" altLang="ko-KR" dirty="0"/>
              <a:t>조영제 차이점</a:t>
            </a:r>
            <a:endParaRPr lang="en-US" altLang="ko-KR" dirty="0"/>
          </a:p>
          <a:p>
            <a:pPr latinLnBrk="0"/>
            <a:endParaRPr lang="ko-KR" altLang="ko-KR" dirty="0"/>
          </a:p>
          <a:p>
            <a:pPr latinLnBrk="0"/>
            <a:r>
              <a:rPr lang="en-US" altLang="ko-KR" dirty="0"/>
              <a:t> - stroke </a:t>
            </a:r>
            <a:r>
              <a:rPr lang="ko-KR" altLang="ko-KR" dirty="0"/>
              <a:t>촬영 시 기본적인 촬영은</a:t>
            </a:r>
            <a:r>
              <a:rPr lang="en-US" altLang="ko-KR" dirty="0"/>
              <a:t>?</a:t>
            </a:r>
            <a:endParaRPr lang="ko-KR" altLang="ko-KR" dirty="0"/>
          </a:p>
        </p:txBody>
      </p:sp>
      <p:sp>
        <p:nvSpPr>
          <p:cNvPr id="4" name="제목 1">
            <a:extLst>
              <a:ext uri="{FF2B5EF4-FFF2-40B4-BE49-F238E27FC236}">
                <a16:creationId xmlns:a16="http://schemas.microsoft.com/office/drawing/2014/main" id="{A4A6A777-7EEF-465F-8B05-0210FFB3A15F}"/>
              </a:ext>
            </a:extLst>
          </p:cNvPr>
          <p:cNvSpPr txBox="1">
            <a:spLocks/>
          </p:cNvSpPr>
          <p:nvPr/>
        </p:nvSpPr>
        <p:spPr>
          <a:xfrm>
            <a:off x="284525" y="486795"/>
            <a:ext cx="3223785" cy="1059604"/>
          </a:xfrm>
          <a:prstGeom prst="rect">
            <a:avLst/>
          </a:prstGeom>
          <a:solidFill>
            <a:srgbClr val="00B050"/>
          </a:solidFill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나눔스퀘어_ac ExtraBold" panose="020B0600000101010101" pitchFamily="50" charset="-127"/>
                <a:ea typeface="나눔스퀘어_ac ExtraBold" panose="020B0600000101010101" pitchFamily="50" charset="-127"/>
                <a:cs typeface="+mj-cs"/>
              </a:defRPr>
            </a:lvl1pPr>
          </a:lstStyle>
          <a:p>
            <a:pPr algn="ctr" fontAlgn="base" latinLnBrk="0"/>
            <a:r>
              <a:rPr lang="en-US" altLang="ko-KR" dirty="0"/>
              <a:t>MRI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207430571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779FE69F-4538-48C5-AEAF-0B64D34239A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84526" y="2230016"/>
            <a:ext cx="10884017" cy="4441372"/>
          </a:xfrm>
        </p:spPr>
        <p:txBody>
          <a:bodyPr>
            <a:normAutofit lnSpcReduction="10000"/>
          </a:bodyPr>
          <a:lstStyle/>
          <a:p>
            <a:pPr fontAlgn="base"/>
            <a:r>
              <a:rPr lang="en-US" altLang="ko-KR" dirty="0"/>
              <a:t>T1 T2 </a:t>
            </a:r>
            <a:r>
              <a:rPr lang="ko-KR" altLang="en-US" dirty="0"/>
              <a:t>영상 구분</a:t>
            </a:r>
            <a:endParaRPr lang="en-US" altLang="ko-KR" dirty="0"/>
          </a:p>
          <a:p>
            <a:pPr fontAlgn="base"/>
            <a:endParaRPr lang="ko-KR" altLang="en-US" dirty="0"/>
          </a:p>
          <a:p>
            <a:pPr fontAlgn="base"/>
            <a:r>
              <a:rPr lang="en-US" altLang="ko-KR" dirty="0"/>
              <a:t>2. PD </a:t>
            </a:r>
            <a:r>
              <a:rPr lang="ko-KR" altLang="en-US" dirty="0"/>
              <a:t>양성자밀도 정의</a:t>
            </a:r>
            <a:endParaRPr lang="en-US" altLang="ko-KR" dirty="0"/>
          </a:p>
          <a:p>
            <a:pPr fontAlgn="base"/>
            <a:endParaRPr lang="ko-KR" altLang="en-US" dirty="0"/>
          </a:p>
          <a:p>
            <a:pPr fontAlgn="base"/>
            <a:r>
              <a:rPr lang="en-US" altLang="ko-KR" dirty="0"/>
              <a:t>3. T1,T2,T2*</a:t>
            </a:r>
            <a:r>
              <a:rPr lang="ko-KR" altLang="en-US" dirty="0"/>
              <a:t>정의</a:t>
            </a:r>
            <a:endParaRPr lang="en-US" altLang="ko-KR" dirty="0"/>
          </a:p>
          <a:p>
            <a:pPr fontAlgn="base"/>
            <a:endParaRPr lang="ko-KR" altLang="en-US" dirty="0"/>
          </a:p>
          <a:p>
            <a:pPr fontAlgn="base"/>
            <a:r>
              <a:rPr lang="en-US" altLang="ko-KR" dirty="0"/>
              <a:t>4. NMR</a:t>
            </a:r>
            <a:r>
              <a:rPr lang="ko-KR" altLang="en-US" dirty="0"/>
              <a:t>현상이 무엇</a:t>
            </a:r>
            <a:r>
              <a:rPr lang="en-US" altLang="ko-KR" dirty="0"/>
              <a:t>?</a:t>
            </a:r>
          </a:p>
          <a:p>
            <a:pPr fontAlgn="base"/>
            <a:endParaRPr lang="ko-KR" altLang="en-US" dirty="0"/>
          </a:p>
          <a:p>
            <a:pPr fontAlgn="base"/>
            <a:r>
              <a:rPr lang="en-US" altLang="ko-KR" dirty="0"/>
              <a:t>5. </a:t>
            </a:r>
            <a:r>
              <a:rPr lang="en-US" altLang="ko-KR" dirty="0" err="1"/>
              <a:t>TOF</a:t>
            </a:r>
            <a:r>
              <a:rPr lang="ko-KR" altLang="en-US" dirty="0"/>
              <a:t>정의</a:t>
            </a:r>
          </a:p>
        </p:txBody>
      </p:sp>
      <p:sp>
        <p:nvSpPr>
          <p:cNvPr id="4" name="제목 1">
            <a:extLst>
              <a:ext uri="{FF2B5EF4-FFF2-40B4-BE49-F238E27FC236}">
                <a16:creationId xmlns:a16="http://schemas.microsoft.com/office/drawing/2014/main" id="{A4A6A777-7EEF-465F-8B05-0210FFB3A15F}"/>
              </a:ext>
            </a:extLst>
          </p:cNvPr>
          <p:cNvSpPr txBox="1">
            <a:spLocks/>
          </p:cNvSpPr>
          <p:nvPr/>
        </p:nvSpPr>
        <p:spPr>
          <a:xfrm>
            <a:off x="284525" y="486795"/>
            <a:ext cx="3223785" cy="1059604"/>
          </a:xfrm>
          <a:prstGeom prst="rect">
            <a:avLst/>
          </a:prstGeom>
          <a:solidFill>
            <a:srgbClr val="00B050"/>
          </a:solidFill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나눔스퀘어_ac ExtraBold" panose="020B0600000101010101" pitchFamily="50" charset="-127"/>
                <a:ea typeface="나눔스퀘어_ac ExtraBold" panose="020B0600000101010101" pitchFamily="50" charset="-127"/>
                <a:cs typeface="+mj-cs"/>
              </a:defRPr>
            </a:lvl1pPr>
          </a:lstStyle>
          <a:p>
            <a:pPr algn="ctr" fontAlgn="base" latinLnBrk="0"/>
            <a:r>
              <a:rPr lang="en-US" altLang="ko-KR" dirty="0"/>
              <a:t>MRI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420183323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779FE69F-4538-48C5-AEAF-0B64D34239A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84526" y="2230016"/>
            <a:ext cx="10884017" cy="4441372"/>
          </a:xfrm>
        </p:spPr>
        <p:txBody>
          <a:bodyPr>
            <a:normAutofit/>
          </a:bodyPr>
          <a:lstStyle/>
          <a:p>
            <a:pPr latinLnBrk="0"/>
            <a:r>
              <a:rPr lang="ko-KR" altLang="ko-KR" dirty="0"/>
              <a:t>유방 촬영방법의 종류</a:t>
            </a:r>
            <a:endParaRPr lang="en-US" altLang="ko-KR" dirty="0"/>
          </a:p>
          <a:p>
            <a:pPr latinLnBrk="0"/>
            <a:endParaRPr lang="ko-KR" altLang="ko-KR" dirty="0"/>
          </a:p>
          <a:p>
            <a:pPr latinLnBrk="0"/>
            <a:r>
              <a:rPr lang="en-US" altLang="ko-KR" dirty="0"/>
              <a:t>AEC</a:t>
            </a:r>
            <a:r>
              <a:rPr lang="ko-KR" altLang="ko-KR" dirty="0"/>
              <a:t>란</a:t>
            </a:r>
            <a:r>
              <a:rPr lang="en-US" altLang="ko-KR" dirty="0"/>
              <a:t>?</a:t>
            </a:r>
          </a:p>
          <a:p>
            <a:pPr latinLnBrk="0"/>
            <a:endParaRPr lang="ko-KR" altLang="ko-KR" dirty="0"/>
          </a:p>
          <a:p>
            <a:pPr latinLnBrk="0"/>
            <a:r>
              <a:rPr lang="ko-KR" altLang="ko-KR" dirty="0"/>
              <a:t>유방 촬영용 팬텀</a:t>
            </a:r>
            <a:endParaRPr lang="en-US" altLang="ko-KR" dirty="0"/>
          </a:p>
          <a:p>
            <a:pPr latinLnBrk="0"/>
            <a:endParaRPr lang="en-US" altLang="ko-KR" dirty="0"/>
          </a:p>
          <a:p>
            <a:pPr latinLnBrk="0"/>
            <a:r>
              <a:rPr lang="en-US" altLang="ko-KR" dirty="0"/>
              <a:t>CC/</a:t>
            </a:r>
            <a:r>
              <a:rPr lang="en-US" altLang="ko-KR" dirty="0" err="1"/>
              <a:t>MLO</a:t>
            </a:r>
            <a:r>
              <a:rPr lang="en-US" altLang="ko-KR" dirty="0"/>
              <a:t>  </a:t>
            </a:r>
            <a:r>
              <a:rPr lang="ko-KR" altLang="en-US" dirty="0"/>
              <a:t>촬영법에 대하여</a:t>
            </a:r>
            <a:r>
              <a:rPr lang="en-US" altLang="ko-KR" dirty="0"/>
              <a:t>?</a:t>
            </a:r>
          </a:p>
          <a:p>
            <a:pPr latinLnBrk="0"/>
            <a:endParaRPr lang="en-US" altLang="ko-KR" dirty="0"/>
          </a:p>
          <a:p>
            <a:pPr latinLnBrk="0"/>
            <a:endParaRPr lang="ko-KR" altLang="ko-KR" dirty="0"/>
          </a:p>
        </p:txBody>
      </p:sp>
      <p:sp>
        <p:nvSpPr>
          <p:cNvPr id="4" name="제목 1">
            <a:extLst>
              <a:ext uri="{FF2B5EF4-FFF2-40B4-BE49-F238E27FC236}">
                <a16:creationId xmlns:a16="http://schemas.microsoft.com/office/drawing/2014/main" id="{A4A6A777-7EEF-465F-8B05-0210FFB3A15F}"/>
              </a:ext>
            </a:extLst>
          </p:cNvPr>
          <p:cNvSpPr txBox="1">
            <a:spLocks/>
          </p:cNvSpPr>
          <p:nvPr/>
        </p:nvSpPr>
        <p:spPr>
          <a:xfrm>
            <a:off x="284525" y="486795"/>
            <a:ext cx="3223785" cy="1059604"/>
          </a:xfrm>
          <a:prstGeom prst="rect">
            <a:avLst/>
          </a:prstGeom>
          <a:solidFill>
            <a:srgbClr val="00B050"/>
          </a:solidFill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나눔스퀘어_ac ExtraBold" panose="020B0600000101010101" pitchFamily="50" charset="-127"/>
                <a:ea typeface="나눔스퀘어_ac ExtraBold" panose="020B0600000101010101" pitchFamily="50" charset="-127"/>
                <a:cs typeface="+mj-cs"/>
              </a:defRPr>
            </a:lvl1pPr>
          </a:lstStyle>
          <a:p>
            <a:pPr latinLnBrk="0"/>
            <a:r>
              <a:rPr lang="ko-KR" altLang="ko-KR" b="1" dirty="0"/>
              <a:t>유방 촬영실 </a:t>
            </a:r>
            <a:endParaRPr lang="ko-KR" altLang="ko-KR" dirty="0"/>
          </a:p>
        </p:txBody>
      </p:sp>
    </p:spTree>
    <p:extLst>
      <p:ext uri="{BB962C8B-B14F-4D97-AF65-F5344CB8AC3E}">
        <p14:creationId xmlns:p14="http://schemas.microsoft.com/office/powerpoint/2010/main" val="3207085229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47BCA9CF-28D3-4451-BD24-AD23EC0E9F0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388706" y="1741649"/>
            <a:ext cx="10515600" cy="435133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ko-KR" altLang="en-US" sz="23900" dirty="0"/>
              <a:t>실습 왕</a:t>
            </a:r>
          </a:p>
        </p:txBody>
      </p:sp>
    </p:spTree>
    <p:extLst>
      <p:ext uri="{BB962C8B-B14F-4D97-AF65-F5344CB8AC3E}">
        <p14:creationId xmlns:p14="http://schemas.microsoft.com/office/powerpoint/2010/main" val="422637134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51</TotalTime>
  <Words>1278</Words>
  <Application>Microsoft Office PowerPoint</Application>
  <PresentationFormat>와이드스크린</PresentationFormat>
  <Paragraphs>327</Paragraphs>
  <Slides>34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2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34</vt:i4>
      </vt:variant>
    </vt:vector>
  </HeadingPairs>
  <TitlesOfParts>
    <vt:vector size="37" baseType="lpstr">
      <vt:lpstr>나눔스퀘어_ac ExtraBold</vt:lpstr>
      <vt:lpstr>Arial</vt:lpstr>
      <vt:lpstr>Office 테마</vt:lpstr>
      <vt:lpstr>실습의 왕 </vt:lpstr>
      <vt:lpstr>본 질문사항은 충남대 충북대 병원 위주로 제작되었습니다.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2023학년도 동계 실습 실습 시 질문 사항 정리</dc:title>
  <dc:creator>user007</dc:creator>
  <cp:lastModifiedBy>user007</cp:lastModifiedBy>
  <cp:revision>5</cp:revision>
  <dcterms:created xsi:type="dcterms:W3CDTF">2023-12-18T00:29:13Z</dcterms:created>
  <dcterms:modified xsi:type="dcterms:W3CDTF">2023-12-18T01:21:04Z</dcterms:modified>
</cp:coreProperties>
</file>