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96" r:id="rId1"/>
  </p:sldMasterIdLst>
  <p:notesMasterIdLst>
    <p:notesMasterId r:id="rId2"/>
  </p:notesMasterIdLst>
  <p:sldIdLst>
    <p:sldId id="256" r:id="rId3"/>
  </p:sldIdLst>
  <p:sldSz cx="7559675" cy="111601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899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2438" y="77"/>
      </p:cViewPr>
      <p:guideLst>
        <p:guide orient="horz" pos="3512"/>
        <p:guide pos="23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9C2A408F-8514-4B09-8449-112F0E17CF25}" type="datetime1">
              <a:rPr lang="ko-KR" altLang="en-US"/>
              <a:pPr lvl="0">
                <a:defRPr/>
              </a:pPr>
              <a:t>2023-11-03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384425" y="1143000"/>
            <a:ext cx="208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5EF1B1EC-076A-4917-9E41-93B618DE9F45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826438"/>
            <a:ext cx="6425724" cy="388537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861650"/>
            <a:ext cx="5669756" cy="2694446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9956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931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782285"/>
            <a:ext cx="6520220" cy="4642301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468503"/>
            <a:ext cx="6520220" cy="244127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6479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970867"/>
            <a:ext cx="3212862" cy="708099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970867"/>
            <a:ext cx="3212862" cy="708099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4710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94176"/>
            <a:ext cx="6520220" cy="215710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735782"/>
            <a:ext cx="3198096" cy="1340764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4076545"/>
            <a:ext cx="3198096" cy="599598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735782"/>
            <a:ext cx="3213847" cy="1340764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4076545"/>
            <a:ext cx="3213847" cy="599598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857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771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147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44008"/>
            <a:ext cx="2438192" cy="2604029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606854"/>
            <a:ext cx="3827085" cy="7930922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348037"/>
            <a:ext cx="2438192" cy="620265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2988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44008"/>
            <a:ext cx="2438192" cy="2604029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606854"/>
            <a:ext cx="3827085" cy="7930922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348037"/>
            <a:ext cx="2438192" cy="620265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1854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028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94173"/>
            <a:ext cx="1630055" cy="945769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94173"/>
            <a:ext cx="4795669" cy="945769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3157657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94176"/>
            <a:ext cx="6520220" cy="2157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970867"/>
            <a:ext cx="6520220" cy="70809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10343785"/>
            <a:ext cx="1700927" cy="59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6C1A4-E6F6-41C8-A1FC-9DD6A43D2570}" type="datetimeFigureOut">
              <a:rPr lang="ko-KR" altLang="en-US" smtClean="0"/>
              <a:t>2023-11-03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10343785"/>
            <a:ext cx="2551390" cy="59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10343785"/>
            <a:ext cx="1700927" cy="59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E0636-10D0-4920-AEEE-C623BF0594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365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Relationship Id="rId4" Type="http://schemas.openxmlformats.org/officeDocument/2006/relationships/image" Target="../media/image3.jpeg"  /><Relationship Id="rId5" Type="http://schemas.openxmlformats.org/officeDocument/2006/relationships/image" Target="../media/image4.jpeg"  /><Relationship Id="rId6" Type="http://schemas.openxmlformats.org/officeDocument/2006/relationships/image" Target="../media/image5.jpeg"  /><Relationship Id="rId7" Type="http://schemas.openxmlformats.org/officeDocument/2006/relationships/image" Target="../media/image6.jpeg"  /><Relationship Id="rId8" Type="http://schemas.openxmlformats.org/officeDocument/2006/relationships/image" Target="../media/image7.jpeg"  /><Relationship Id="rId9" Type="http://schemas.openxmlformats.org/officeDocument/2006/relationships/image" Target="../media/image8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표 57"/>
          <p:cNvGraphicFramePr>
            <a:graphicFrameLocks noGrp="1"/>
          </p:cNvGraphicFramePr>
          <p:nvPr/>
        </p:nvGraphicFramePr>
        <p:xfrm>
          <a:off x="3735249" y="3994480"/>
          <a:ext cx="3699834" cy="249364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849917"/>
                <a:gridCol w="1849917"/>
              </a:tblGrid>
              <a:tr h="311674">
                <a:tc gridSpan="2">
                  <a:txBody>
                    <a:bodyPr vert="horz" lIns="91440" tIns="45720" rIns="91440" bIns="45720" anchor="t" anchorCtr="0"/>
                    <a:p>
                      <a:pPr marL="0" marR="0" lvl="0" indent="0" algn="ctr" defTabSz="755934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500" b="1">
                          <a:latin typeface="나눔고딕"/>
                          <a:ea typeface="나눔고딕"/>
                        </a:rPr>
                        <a:t>&lt;</a:t>
                      </a:r>
                      <a:r>
                        <a:rPr lang="ko-KR" altLang="en-US" sz="1500" b="1">
                          <a:latin typeface="나눔고딕"/>
                          <a:ea typeface="나눔고딕"/>
                        </a:rPr>
                        <a:t>절차 </a:t>
                      </a:r>
                      <a:r>
                        <a:rPr lang="en-US" altLang="ko-KR" sz="1500" b="1">
                          <a:latin typeface="나눔고딕"/>
                          <a:ea typeface="나눔고딕"/>
                        </a:rPr>
                        <a:t>4&gt;</a:t>
                      </a:r>
                      <a:endParaRPr lang="ko-KR" altLang="en-US" sz="1500" b="1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1560554"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</a:tr>
              <a:tr h="481678">
                <a:tc gridSpan="2">
                  <a:txBody>
                    <a:bodyPr vert="horz" lIns="91440" tIns="45720" rIns="91440" bIns="45720" anchor="t" anchorCtr="0"/>
                    <a:p>
                      <a:pPr algn="just" latinLnBrk="1">
                        <a:defRPr/>
                      </a:pPr>
                      <a:r>
                        <a:rPr lang="en-US" altLang="en-US" sz="16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외장골동맥</a:t>
                      </a:r>
                      <a:r>
                        <a:rPr lang="en-US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,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대퇴 동맥에</a:t>
                      </a:r>
                      <a:r>
                        <a:rPr lang="ko-K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서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출혈이 발견되어 Gelfoam(700-1000μm)을 사용한 색전술을 진행하였</a:t>
                      </a:r>
                      <a:r>
                        <a:rPr lang="ko-K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다</a:t>
                      </a:r>
                      <a:r>
                        <a:rPr lang="en-US" altLang="ko-KR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.</a:t>
                      </a:r>
                      <a:endParaRPr lang="ko-KR" altLang="en-US" sz="1100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  <p:graphicFrame>
        <p:nvGraphicFramePr>
          <p:cNvPr id="56" name="표 56"/>
          <p:cNvGraphicFramePr>
            <a:graphicFrameLocks noGrp="1"/>
          </p:cNvGraphicFramePr>
          <p:nvPr/>
        </p:nvGraphicFramePr>
        <p:xfrm>
          <a:off x="135910" y="7974314"/>
          <a:ext cx="3475458" cy="27254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7729"/>
                <a:gridCol w="1737729"/>
              </a:tblGrid>
              <a:tr h="370840">
                <a:tc gridSpan="2">
                  <a:txBody>
                    <a:bodyPr vert="horz" lIns="91440" tIns="45720" rIns="91440" bIns="45720" anchor="t" anchorCtr="0"/>
                    <a:p>
                      <a:pPr marL="0" marR="0" lvl="0" indent="0" algn="ctr" defTabSz="755934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500">
                          <a:latin typeface="나눔고딕"/>
                          <a:ea typeface="나눔고딕"/>
                        </a:rPr>
                        <a:t>&lt;</a:t>
                      </a:r>
                      <a:r>
                        <a:rPr lang="ko-KR" altLang="en-US" sz="1500">
                          <a:latin typeface="나눔고딕"/>
                          <a:ea typeface="나눔고딕"/>
                        </a:rPr>
                        <a:t>절차 </a:t>
                      </a:r>
                      <a:r>
                        <a:rPr lang="en-US" altLang="ko-KR" sz="1500">
                          <a:latin typeface="나눔고딕"/>
                          <a:ea typeface="나눔고딕"/>
                        </a:rPr>
                        <a:t>2&gt;</a:t>
                      </a:r>
                      <a:endParaRPr lang="ko-KR" altLang="en-US" sz="1500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370840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</a:tr>
              <a:tr h="370840">
                <a:tc gridSpan="2">
                  <a:txBody>
                    <a:bodyPr vert="horz" lIns="91440" tIns="45720" rIns="91440" bIns="45720" anchor="t" anchorCtr="0"/>
                    <a:p>
                      <a:pPr marL="0" marR="0" lvl="0" indent="0" algn="ctr" defTabSz="755934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l-GR" altLang="en-US" sz="12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오른쪽 늑간 동맥에서  PVA</a:t>
                      </a:r>
                      <a:r>
                        <a:rPr lang="en-US" altLang="en-US" sz="12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l-GR" altLang="en-US" sz="12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microsphere</a:t>
                      </a:r>
                      <a:endParaRPr lang="el-GR" altLang="en-US" sz="1200" b="0" u="none" strike="noStrike">
                        <a:solidFill>
                          <a:srgbClr val="000000"/>
                        </a:solidFill>
                        <a:latin typeface="나눔고딕"/>
                        <a:ea typeface="나눔고딕"/>
                      </a:endParaRPr>
                    </a:p>
                    <a:p>
                      <a:pPr marL="0" marR="0" lvl="0" indent="0" algn="ctr" defTabSz="755934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l-GR" altLang="en-US" sz="12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(500-700㎛)를 이용하여 출혈을 조절하였다.  </a:t>
                      </a:r>
                      <a:endParaRPr lang="en-US" altLang="en-US" sz="1200" b="0" i="0" u="none" strike="noStrike">
                        <a:solidFill>
                          <a:srgbClr val="000000"/>
                        </a:solidFill>
                        <a:latin typeface="나눔고딕"/>
                        <a:ea typeface="나눔고딕"/>
                        <a:cs typeface="나눔바른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4510" y="191252"/>
            <a:ext cx="7559675" cy="1031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000" b="1">
                <a:latin typeface="나눔고딕"/>
                <a:ea typeface="나눔고딕"/>
                <a:cs typeface="함초롬바탕"/>
              </a:rPr>
              <a:t>외상으로 인한 다발성 출혈 환자의 중재적 시술</a:t>
            </a:r>
            <a:endParaRPr lang="ko-KR" altLang="en-US" sz="2000" b="1">
              <a:latin typeface="나눔고딕"/>
              <a:ea typeface="나눔고딕"/>
              <a:cs typeface="함초롬바탕"/>
            </a:endParaRPr>
          </a:p>
          <a:p>
            <a:pPr algn="ctr">
              <a:defRPr/>
            </a:pPr>
            <a:endParaRPr lang="en-US" altLang="ko-KR" sz="1000">
              <a:latin typeface="나눔고딕"/>
              <a:ea typeface="나눔고딕"/>
              <a:cs typeface="함초롬바탕"/>
            </a:endParaRPr>
          </a:p>
          <a:p>
            <a:pPr algn="ctr">
              <a:defRPr/>
            </a:pPr>
            <a:r>
              <a:rPr lang="ko-KR" altLang="en-US" sz="1200">
                <a:latin typeface="나눔고딕"/>
                <a:ea typeface="나눔고딕"/>
                <a:cs typeface="함초롬바탕"/>
              </a:rPr>
              <a:t>김응재 남지윤 박지현 송준영 오서연 김준혁 강동구 김재석</a:t>
            </a:r>
            <a:endParaRPr lang="ko-KR" altLang="en-US" sz="1200">
              <a:latin typeface="나눔고딕"/>
              <a:ea typeface="나눔고딕"/>
              <a:cs typeface="함초롬바탕"/>
            </a:endParaRPr>
          </a:p>
          <a:p>
            <a:pPr algn="ctr">
              <a:defRPr/>
            </a:pPr>
            <a:endParaRPr lang="en-US" altLang="ko-KR" sz="700">
              <a:latin typeface="나눔고딕"/>
              <a:ea typeface="나눔고딕"/>
              <a:cs typeface="함초롬바탕"/>
            </a:endParaRPr>
          </a:p>
          <a:p>
            <a:pPr algn="ctr">
              <a:defRPr/>
            </a:pPr>
            <a:r>
              <a:rPr lang="ko-KR" altLang="en-US" sz="1200">
                <a:latin typeface="나눔고딕"/>
                <a:ea typeface="나눔고딕"/>
                <a:cs typeface="함초롬바탕"/>
              </a:rPr>
              <a:t>대전보건대학교 방사선과 </a:t>
            </a:r>
            <a:r>
              <a:rPr lang="en-US" altLang="ko-KR" sz="1200">
                <a:latin typeface="나눔고딕"/>
                <a:ea typeface="나눔고딕"/>
                <a:cs typeface="함초롬바탕"/>
              </a:rPr>
              <a:t>2</a:t>
            </a:r>
            <a:r>
              <a:rPr lang="ko-KR" altLang="en-US" sz="1200">
                <a:latin typeface="나눔고딕"/>
                <a:ea typeface="나눔고딕"/>
                <a:cs typeface="함초롬바탕"/>
              </a:rPr>
              <a:t>학년 </a:t>
            </a:r>
            <a:r>
              <a:rPr lang="en-US" altLang="ko-KR" sz="1200">
                <a:latin typeface="나눔고딕"/>
                <a:ea typeface="나눔고딕"/>
                <a:cs typeface="함초롬바탕"/>
              </a:rPr>
              <a:t>A</a:t>
            </a:r>
            <a:r>
              <a:rPr lang="ko-KR" altLang="en-US" sz="1200">
                <a:latin typeface="나눔고딕"/>
                <a:ea typeface="나눔고딕"/>
                <a:cs typeface="함초롬바탕"/>
              </a:rPr>
              <a:t>반 </a:t>
            </a:r>
            <a:r>
              <a:rPr lang="en-US" altLang="ko-KR" sz="1200">
                <a:latin typeface="나눔고딕"/>
                <a:ea typeface="나눔고딕"/>
                <a:cs typeface="함초롬바탕"/>
              </a:rPr>
              <a:t>5</a:t>
            </a:r>
            <a:r>
              <a:rPr lang="ko-KR" altLang="en-US" sz="1200">
                <a:latin typeface="나눔고딕"/>
                <a:ea typeface="나눔고딕"/>
                <a:cs typeface="함초롬바탕"/>
              </a:rPr>
              <a:t>조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6153" y="1360536"/>
            <a:ext cx="2622177" cy="307777"/>
          </a:xfrm>
          <a:prstGeom prst="rect">
            <a:avLst/>
          </a:prstGeom>
          <a:gradFill flip="none" rotWithShape="1">
            <a:gsLst>
              <a:gs pos="50000">
                <a:schemeClr val="tx1"/>
              </a:gs>
              <a:gs pos="0">
                <a:schemeClr val="accent1">
                  <a:lumMod val="89000"/>
                </a:schemeClr>
              </a:gs>
              <a:gs pos="100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xmlns:mc="http://schemas.openxmlformats.org/markup-compatibility/2006" xmlns:hp="http://schemas.haansoft.com/office/presentation/8.0" lang="en-US" altLang="ko-KR" sz="1400" b="1" mc:Ignorable="hp" hp:hslEmbossed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함초롬돋움"/>
                <a:ea typeface="함초롬돋움"/>
                <a:cs typeface="함초롬돋움"/>
              </a:rPr>
              <a:t>Purpose</a:t>
            </a:r>
            <a:endParaRPr xmlns:mc="http://schemas.openxmlformats.org/markup-compatibility/2006" xmlns:hp="http://schemas.haansoft.com/office/presentation/8.0" lang="ko-KR" altLang="en-US" sz="1400" b="1" mc:Ignorable="hp" hp:hslEmbossed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48353" y="8983020"/>
            <a:ext cx="2622177" cy="307777"/>
          </a:xfrm>
          <a:prstGeom prst="rect">
            <a:avLst/>
          </a:prstGeom>
          <a:gradFill flip="none" rotWithShape="1">
            <a:gsLst>
              <a:gs pos="50000">
                <a:schemeClr val="tx1"/>
              </a:gs>
              <a:gs pos="0">
                <a:schemeClr val="accent1">
                  <a:lumMod val="89000"/>
                </a:schemeClr>
              </a:gs>
              <a:gs pos="100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xmlns:mc="http://schemas.openxmlformats.org/markup-compatibility/2006" xmlns:hp="http://schemas.haansoft.com/office/presentation/8.0" lang="en-US" altLang="ko-KR" sz="1400" b="1" mc:Ignorable="hp" hp:hslEmbossed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함초롬돋움"/>
                <a:ea typeface="함초롬돋움"/>
                <a:cs typeface="함초롬돋움"/>
              </a:rPr>
              <a:t>Conclusion</a:t>
            </a:r>
            <a:endParaRPr xmlns:mc="http://schemas.openxmlformats.org/markup-compatibility/2006" xmlns:hp="http://schemas.haansoft.com/office/presentation/8.0" lang="ko-KR" altLang="en-US" sz="1400" b="1" mc:Ignorable="hp" hp:hslEmbossed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73041" y="2701543"/>
            <a:ext cx="2622177" cy="307777"/>
          </a:xfrm>
          <a:prstGeom prst="rect">
            <a:avLst/>
          </a:prstGeom>
          <a:gradFill flip="none" rotWithShape="1">
            <a:gsLst>
              <a:gs pos="50000">
                <a:schemeClr val="tx1"/>
              </a:gs>
              <a:gs pos="0">
                <a:schemeClr val="accent1">
                  <a:lumMod val="89000"/>
                </a:schemeClr>
              </a:gs>
              <a:gs pos="100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xmlns:mc="http://schemas.openxmlformats.org/markup-compatibility/2006" xmlns:hp="http://schemas.haansoft.com/office/presentation/8.0" lang="en-US" altLang="ko-KR" sz="1400" b="1" mc:Ignorable="hp" hp:hslEmbossed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함초롬돋움"/>
                <a:ea typeface="함초롬돋움"/>
                <a:cs typeface="함초롬돋움"/>
              </a:rPr>
              <a:t>Methods &amp; Material</a:t>
            </a:r>
            <a:endParaRPr xmlns:mc="http://schemas.openxmlformats.org/markup-compatibility/2006" xmlns:hp="http://schemas.haansoft.com/office/presentation/8.0" lang="ko-KR" altLang="en-US" sz="1400" b="1" mc:Ignorable="hp" hp:hslEmbossed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8353" y="6642646"/>
            <a:ext cx="2630448" cy="307777"/>
          </a:xfrm>
          <a:prstGeom prst="rect">
            <a:avLst/>
          </a:prstGeom>
          <a:gradFill flip="none" rotWithShape="1">
            <a:gsLst>
              <a:gs pos="50000">
                <a:schemeClr val="tx1"/>
              </a:gs>
              <a:gs pos="0">
                <a:schemeClr val="accent1">
                  <a:lumMod val="89000"/>
                </a:schemeClr>
              </a:gs>
              <a:gs pos="100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xmlns:mc="http://schemas.openxmlformats.org/markup-compatibility/2006" xmlns:hp="http://schemas.haansoft.com/office/presentation/8.0" lang="en-US" altLang="ko-KR" sz="1400" b="1" mc:Ignorable="hp" hp:hslEmbossed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함초롬돋움"/>
                <a:ea typeface="함초롬돋움"/>
                <a:cs typeface="함초롬돋움"/>
              </a:rPr>
              <a:t>Result</a:t>
            </a:r>
            <a:endParaRPr xmlns:mc="http://schemas.openxmlformats.org/markup-compatibility/2006" xmlns:hp="http://schemas.haansoft.com/office/presentation/8.0" lang="ko-KR" altLang="en-US" sz="1400" b="1" mc:Ignorable="hp" hp:hslEmbossed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9591" y="1636118"/>
            <a:ext cx="3430718" cy="943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A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대학병원 권역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외상센터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의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다발성 외상환자 중재적 시술 증례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분석을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통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하여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중재적 시술의 중요성에 대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해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보고하고자 한다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.</a:t>
            </a:r>
            <a:endParaRPr lang="ko-KR" altLang="en-US" sz="1100" b="0" i="0" u="none" strike="noStrike">
              <a:solidFill>
                <a:srgbClr val="000000"/>
              </a:solidFill>
              <a:latin typeface="나눔고딕"/>
              <a:ea typeface="나눔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86883" y="6890273"/>
            <a:ext cx="3735509" cy="19990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 빗장밑동맥</a:t>
            </a:r>
            <a:r>
              <a:rPr lang="ko-KR" altLang="en-US" sz="1200">
                <a:latin typeface="나눔고딕"/>
                <a:ea typeface="나눔고딕"/>
              </a:rPr>
              <a:t>, 늑간동맥, 복강동맥 등에서의 출혈은 해부학적 위치에 따른 접근성이 나빠 외과적 처치가 어렵다</a:t>
            </a:r>
            <a:r>
              <a:rPr lang="en-US" altLang="ko-KR" sz="1200">
                <a:latin typeface="나눔고딕"/>
                <a:ea typeface="나눔고딕"/>
              </a:rPr>
              <a:t>. </a:t>
            </a:r>
            <a:r>
              <a:rPr lang="ko-KR" altLang="en-US" sz="1200">
                <a:latin typeface="나눔고딕"/>
                <a:ea typeface="나눔고딕"/>
              </a:rPr>
              <a:t>이때 중재적 시술을 시행한다면 효과적으로 지혈이 가능할 것이다</a:t>
            </a:r>
            <a:r>
              <a:rPr lang="en-US" altLang="ko-KR" sz="1200">
                <a:latin typeface="나눔고딕"/>
                <a:ea typeface="나눔고딕"/>
              </a:rPr>
              <a:t>.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다발성 외상환자에 대해 중재적 시술을 시행하였을 때 성공률은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71~100%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정도로 높은 수치를 나타냈으며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,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합병증 발생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확률은 중증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2% 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경증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27%</a:t>
            </a:r>
            <a:r>
              <a:rPr lang="ko-KR" altLang="en-US" sz="1200" kern="0">
                <a:solidFill>
                  <a:srgbClr val="000000"/>
                </a:solidFill>
                <a:latin typeface="나눔고딕"/>
                <a:ea typeface="나눔고딕"/>
              </a:rPr>
              <a:t>이나</a:t>
            </a:r>
            <a:r>
              <a:rPr lang="en-US" altLang="ko-KR" sz="1200" kern="0">
                <a:solidFill>
                  <a:srgbClr val="000000"/>
                </a:solidFill>
                <a:latin typeface="나눔고딕"/>
                <a:ea typeface="나눔고딕"/>
              </a:rPr>
              <a:t>,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 대부분 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1</a:t>
            </a:r>
            <a:r>
              <a:rPr lang="ko-KR" altLang="en-US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주일 정도가 지나면 해결되었다</a:t>
            </a:r>
            <a:r>
              <a:rPr lang="en-US" altLang="ko-KR" sz="1200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.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7861" y="3009320"/>
            <a:ext cx="3549672" cy="1780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100" b="1" kern="0" spc="0">
                <a:solidFill>
                  <a:srgbClr val="000000"/>
                </a:solidFill>
                <a:effectLst/>
                <a:latin typeface="나눔고딕"/>
                <a:ea typeface="나눔고딕"/>
              </a:rPr>
              <a:t> 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A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대학병원 권역외상센터에 엎드린 자세로 추락해 내원한 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60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대 중증외상환자의 중재적 치료 방법과 치료 시 사용하는 물질에 대한 분석을 하였다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. X-ray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검사상에서 좌측 대퇴 복합 골절</a:t>
            </a:r>
            <a:r>
              <a:rPr lang="ko-KR" altLang="en-US" sz="1100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이 발견되었으며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전산화단층촬영에서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는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좌측 대퇴골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,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우측 어깨와 흉부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, </a:t>
            </a:r>
            <a:r>
              <a:rPr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간 부위의 다발성 출혈이 의심 되어 중재적 색전술을 시행하였다</a:t>
            </a:r>
            <a:r>
              <a:rPr 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.</a:t>
            </a:r>
            <a:r>
              <a:rPr lang="ko-KR" altLang="en-US" sz="1100" b="0" i="0" u="none" strike="noStrike">
                <a:solidFill>
                  <a:srgbClr val="000000"/>
                </a:solidFill>
                <a:latin typeface="나눔고딕"/>
                <a:ea typeface="나눔고딕"/>
                <a:cs typeface="나눔바른고딕"/>
              </a:rPr>
              <a:t> </a:t>
            </a:r>
            <a:endParaRPr lang="en-US" altLang="ko-KR" sz="1100" b="0" i="0" u="none" strike="noStrike">
              <a:solidFill>
                <a:srgbClr val="000000"/>
              </a:solidFill>
              <a:latin typeface="나눔고딕"/>
              <a:ea typeface="나눔고딕"/>
              <a:cs typeface="나눔바른고딕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0264" y="9263500"/>
            <a:ext cx="3580702" cy="17220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755933" rtl="0" eaLnBrk="1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ko-KR" altLang="en-US" sz="1200" kern="1200">
                <a:solidFill>
                  <a:schemeClr val="tx1"/>
                </a:solidFill>
                <a:effectLst/>
                <a:latin typeface="나눔고딕"/>
                <a:ea typeface="나눔고딕"/>
              </a:rPr>
              <a:t> 혈관조영술을 이용한 경피적 동맥 색전술은 부작용과 합병증의 발생이 적어 안전하고 효과적인 치료법이다</a:t>
            </a:r>
            <a:r>
              <a:rPr lang="en-US" altLang="ko-KR" sz="1200" kern="1200">
                <a:solidFill>
                  <a:schemeClr val="tx1"/>
                </a:solidFill>
                <a:effectLst/>
                <a:latin typeface="나눔고딕"/>
                <a:ea typeface="나눔고딕"/>
              </a:rPr>
              <a:t>. </a:t>
            </a:r>
            <a:r>
              <a:rPr lang="ko-KR" altLang="en-US" sz="1200" kern="1200">
                <a:solidFill>
                  <a:schemeClr val="tx1"/>
                </a:solidFill>
                <a:effectLst/>
                <a:latin typeface="나눔고딕"/>
                <a:ea typeface="나눔고딕"/>
              </a:rPr>
              <a:t>다발성 출혈은 동반한 외상환자에게 발생할 수 있는 출혈성 쇼크와 비가역적 손상을 초기에 막을 수 있어 적극적이고 효과적인 치료의 방법으로 고려될 수 있겠다</a:t>
            </a:r>
            <a:r>
              <a:rPr lang="en-US" altLang="ko-KR" sz="1200" kern="1200">
                <a:solidFill>
                  <a:schemeClr val="tx1"/>
                </a:solidFill>
                <a:effectLst/>
                <a:latin typeface="나눔고딕"/>
                <a:ea typeface="나눔고딕"/>
              </a:rPr>
              <a:t>.</a:t>
            </a:r>
            <a:endParaRPr lang="en-US" altLang="ko-KR" sz="1200" kern="1200">
              <a:solidFill>
                <a:schemeClr val="tx1"/>
              </a:solidFill>
              <a:latin typeface="나눔고딕"/>
              <a:ea typeface="나눔고딕"/>
            </a:endParaRPr>
          </a:p>
        </p:txBody>
      </p:sp>
      <p:graphicFrame>
        <p:nvGraphicFramePr>
          <p:cNvPr id="50" name="표 50"/>
          <p:cNvGraphicFramePr>
            <a:graphicFrameLocks noGrp="1"/>
          </p:cNvGraphicFramePr>
          <p:nvPr/>
        </p:nvGraphicFramePr>
        <p:xfrm>
          <a:off x="135910" y="4952701"/>
          <a:ext cx="3475458" cy="302161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37729"/>
                <a:gridCol w="1737729"/>
              </a:tblGrid>
              <a:tr h="364605">
                <a:tc gridSpan="2">
                  <a:txBody>
                    <a:bodyPr vert="horz" lIns="91440" tIns="45720" rIns="91440" bIns="45720" anchor="t" anchorCtr="0"/>
                    <a:p>
                      <a:pPr algn="ctr" latinLnBrk="1">
                        <a:defRPr/>
                      </a:pPr>
                      <a:r>
                        <a:rPr lang="en-US" altLang="ko-KR" sz="1500"/>
                        <a:t>&lt;</a:t>
                      </a:r>
                      <a:r>
                        <a:rPr lang="ko-KR" altLang="en-US" sz="1500"/>
                        <a:t>절차  </a:t>
                      </a:r>
                      <a:r>
                        <a:rPr lang="en-US" altLang="ko-KR" sz="1500"/>
                        <a:t>1&gt;</a:t>
                      </a:r>
                      <a:endParaRPr lang="ko-KR" altLang="en-US" sz="1500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1923579"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en-US" altLang="ko-KR"/>
                    </a:p>
                    <a:p>
                      <a:pPr algn="ctr"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algn="ctr"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</a:tr>
              <a:tr h="733429">
                <a:tc gridSpan="2">
                  <a:txBody>
                    <a:bodyPr vert="horz" lIns="91440" tIns="45720" rIns="91440" bIns="45720" anchor="t" anchorCtr="0"/>
                    <a:p>
                      <a:pPr algn="just" latinLnBrk="1">
                        <a:defRPr/>
                      </a:pPr>
                      <a:r>
                        <a:rPr lang="en-US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오른빗장밑동맥부에</a:t>
                      </a:r>
                      <a:r>
                        <a:rPr lang="en-US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NBCA glue와 Lipiodol을 1:3 비율로 혼합하여 주입하고 Gelfoam(350-500㎛)을 사용하여 색전술을 진행하였다</a:t>
                      </a:r>
                      <a:endParaRPr lang="ko-KR" altLang="en-US" sz="1100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  <p:graphicFrame>
        <p:nvGraphicFramePr>
          <p:cNvPr id="55" name="표 55"/>
          <p:cNvGraphicFramePr>
            <a:graphicFrameLocks noGrp="1"/>
          </p:cNvGraphicFramePr>
          <p:nvPr/>
        </p:nvGraphicFramePr>
        <p:xfrm>
          <a:off x="3748353" y="1305074"/>
          <a:ext cx="3699834" cy="269400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849917"/>
                <a:gridCol w="1849917"/>
              </a:tblGrid>
              <a:tr h="371195">
                <a:tc gridSpan="2">
                  <a:txBody>
                    <a:bodyPr vert="horz" lIns="91440" tIns="45720" rIns="91440" bIns="45720" anchor="t" anchorCtr="0"/>
                    <a:p>
                      <a:pPr marL="0" marR="0" lvl="0" indent="0" algn="ctr" defTabSz="755934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500" b="1">
                          <a:latin typeface="나눔고딕"/>
                          <a:ea typeface="나눔고딕"/>
                        </a:rPr>
                        <a:t>&lt;</a:t>
                      </a:r>
                      <a:r>
                        <a:rPr lang="ko-KR" altLang="en-US" sz="1500" b="1">
                          <a:latin typeface="나눔고딕"/>
                          <a:ea typeface="나눔고딕"/>
                        </a:rPr>
                        <a:t>절차 </a:t>
                      </a:r>
                      <a:r>
                        <a:rPr lang="en-US" altLang="ko-KR" sz="1500" b="1">
                          <a:latin typeface="나눔고딕"/>
                          <a:ea typeface="나눔고딕"/>
                        </a:rPr>
                        <a:t>3&gt;</a:t>
                      </a:r>
                      <a:endParaRPr lang="ko-KR" altLang="en-US" sz="1500" b="1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  <a:tr h="1453381"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en-US" altLang="ko-KR"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t" anchorCtr="0"/>
                    <a:p>
                      <a:pPr latinLnBrk="1">
                        <a:defRPr/>
                      </a:pPr>
                      <a:endParaRPr lang="ko-KR" altLang="en-US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</a:tr>
              <a:tr h="640693">
                <a:tc gridSpan="2">
                  <a:txBody>
                    <a:bodyPr vert="horz" lIns="91440" tIns="45720" rIns="91440" bIns="45720" anchor="t" anchorCtr="0"/>
                    <a:p>
                      <a:pPr algn="just" latinLnBrk="1">
                        <a:defRPr/>
                      </a:pPr>
                      <a:r>
                        <a:rPr lang="en-US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Celiac trunk및 CHA에서 NBCA glue와 Lipiodol을 1:3의 비율로 </a:t>
                      </a:r>
                      <a:r>
                        <a:rPr lang="ko-K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혼합하여 주입 후</a:t>
                      </a:r>
                      <a:r>
                        <a:rPr lang="en-US" altLang="ko-KR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,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Gelfoam(350-500μm)</a:t>
                      </a:r>
                      <a:r>
                        <a:rPr lang="ko-K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으로 </a:t>
                      </a:r>
                      <a:r>
                        <a:rPr lang="el-GR" altLang="en-US" sz="1100" b="0" u="none" strike="noStrike">
                          <a:solidFill>
                            <a:srgbClr val="000000"/>
                          </a:solidFill>
                          <a:latin typeface="나눔고딕"/>
                          <a:ea typeface="나눔고딕"/>
                        </a:rPr>
                        <a:t>색전술을 진행하였다. </a:t>
                      </a:r>
                      <a:endParaRPr lang="ko-KR" altLang="en-US" sz="1100">
                        <a:latin typeface="나눔고딕"/>
                        <a:ea typeface="나눔고딕"/>
                      </a:endParaRPr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</a:tr>
            </a:tbl>
          </a:graphicData>
        </a:graphic>
      </p:graphicFrame>
      <p:pic>
        <p:nvPicPr>
          <p:cNvPr id="3" name="그림 1"/>
          <p:cNvPicPr/>
          <p:nvPr/>
        </p:nvPicPr>
        <p:blipFill rotWithShape="1">
          <a:blip r:embed="rId2"/>
          <a:srcRect l="28900" t="1450" r="13460" b="47190"/>
          <a:stretch>
            <a:fillRect/>
          </a:stretch>
        </p:blipFill>
        <p:spPr>
          <a:xfrm>
            <a:off x="209241" y="5372357"/>
            <a:ext cx="1656000" cy="17784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타원 3"/>
          <p:cNvSpPr/>
          <p:nvPr/>
        </p:nvSpPr>
        <p:spPr>
          <a:xfrm>
            <a:off x="893064" y="5647944"/>
            <a:ext cx="438912" cy="38404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5" name="_x319252080"/>
          <p:cNvPicPr>
            <a:picLocks noChangeAspect="1" noChangeArrowheads="1"/>
          </p:cNvPicPr>
          <p:nvPr/>
        </p:nvPicPr>
        <p:blipFill rotWithShape="1">
          <a:blip r:embed="rId3"/>
          <a:srcRect l="21460" t="6860" r="15420" b="46340"/>
          <a:stretch>
            <a:fillRect/>
          </a:stretch>
        </p:blipFill>
        <p:spPr>
          <a:xfrm>
            <a:off x="1922145" y="5380310"/>
            <a:ext cx="1616587" cy="1778400"/>
          </a:xfrm>
          <a:prstGeom prst="rect">
            <a:avLst/>
          </a:prstGeom>
          <a:noFill/>
          <a:ln/>
        </p:spPr>
      </p:pic>
      <p:sp>
        <p:nvSpPr>
          <p:cNvPr id="7" name="타원 6"/>
          <p:cNvSpPr/>
          <p:nvPr/>
        </p:nvSpPr>
        <p:spPr>
          <a:xfrm>
            <a:off x="2735040" y="5455920"/>
            <a:ext cx="438912" cy="38404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8" name="그림 7"/>
          <p:cNvPicPr/>
          <p:nvPr/>
        </p:nvPicPr>
        <p:blipFill rotWithShape="1">
          <a:blip r:embed="rId4"/>
          <a:srcRect l="14670" t="3710" r="13270" b="1790"/>
          <a:stretch>
            <a:fillRect/>
          </a:stretch>
        </p:blipFill>
        <p:spPr>
          <a:xfrm>
            <a:off x="188108" y="8401597"/>
            <a:ext cx="1656000" cy="17784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그림 8"/>
          <p:cNvPicPr/>
          <p:nvPr/>
        </p:nvPicPr>
        <p:blipFill rotWithShape="1">
          <a:blip r:embed="rId5"/>
          <a:srcRect l="13130" t="3300" r="15690" b="2190"/>
          <a:stretch>
            <a:fillRect/>
          </a:stretch>
        </p:blipFill>
        <p:spPr>
          <a:xfrm>
            <a:off x="1902438" y="8394397"/>
            <a:ext cx="1656000" cy="1785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타원 9"/>
          <p:cNvSpPr/>
          <p:nvPr/>
        </p:nvSpPr>
        <p:spPr>
          <a:xfrm>
            <a:off x="865632" y="9003674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2571029" y="9136908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4" name="그림 13"/>
          <p:cNvPicPr/>
          <p:nvPr/>
        </p:nvPicPr>
        <p:blipFill rotWithShape="1">
          <a:blip r:embed="rId6"/>
          <a:srcRect l="4720" t="16220" r="22130" b="30080"/>
          <a:stretch>
            <a:fillRect/>
          </a:stretch>
        </p:blipFill>
        <p:spPr>
          <a:xfrm>
            <a:off x="3790786" y="1732387"/>
            <a:ext cx="1767600" cy="15516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그림 14"/>
          <p:cNvPicPr/>
          <p:nvPr/>
        </p:nvPicPr>
        <p:blipFill rotWithShape="1">
          <a:blip r:embed="rId7"/>
          <a:srcRect l="3230" t="25650" r="41160" b="35820"/>
          <a:stretch>
            <a:fillRect/>
          </a:stretch>
        </p:blipFill>
        <p:spPr>
          <a:xfrm>
            <a:off x="5627721" y="1732387"/>
            <a:ext cx="1767600" cy="15516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타원 15"/>
          <p:cNvSpPr/>
          <p:nvPr/>
        </p:nvSpPr>
        <p:spPr>
          <a:xfrm>
            <a:off x="6123642" y="2617029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4031913" y="2522645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9" name="그림 18"/>
          <p:cNvPicPr/>
          <p:nvPr/>
        </p:nvPicPr>
        <p:blipFill rotWithShape="1">
          <a:blip r:embed="rId8"/>
          <a:srcRect l="33700" t="13070" r="23680" b="49050"/>
          <a:stretch>
            <a:fillRect/>
          </a:stretch>
        </p:blipFill>
        <p:spPr>
          <a:xfrm>
            <a:off x="3799786" y="4376312"/>
            <a:ext cx="1749600" cy="15732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1" name="그림 20"/>
          <p:cNvPicPr/>
          <p:nvPr/>
        </p:nvPicPr>
        <p:blipFill rotWithShape="1">
          <a:blip r:embed="rId9"/>
          <a:srcRect l="25870" t="35380" r="23540" b="24850"/>
          <a:stretch>
            <a:fillRect/>
          </a:stretch>
        </p:blipFill>
        <p:spPr>
          <a:xfrm>
            <a:off x="5613923" y="4369930"/>
            <a:ext cx="1749600" cy="15732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타원 21"/>
          <p:cNvSpPr/>
          <p:nvPr/>
        </p:nvSpPr>
        <p:spPr>
          <a:xfrm>
            <a:off x="6349596" y="5111356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4319765" y="5129451"/>
            <a:ext cx="493776" cy="450611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219</ep:Words>
  <ep:PresentationFormat>사용자 지정</ep:PresentationFormat>
  <ep:Paragraphs>11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테마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2020-09-27T11:11:33.000</dcterms:created>
  <dc:creator>곽현미</dc:creator>
  <cp:lastModifiedBy>kbsna</cp:lastModifiedBy>
  <dcterms:modified xsi:type="dcterms:W3CDTF">2023-11-03T06:33:28.461</dcterms:modified>
  <cp:revision>34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