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7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3" r:id="rId14"/>
    <p:sldId id="260" r:id="rId15"/>
    <p:sldId id="261" r:id="rId16"/>
    <p:sldId id="262" r:id="rId17"/>
    <p:sldId id="263" r:id="rId18"/>
    <p:sldId id="264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문제 해결하기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갈등 </a:t>
            </a:r>
            <a:r>
              <a:rPr lang="ko-KR" altLang="en-US" dirty="0"/>
              <a:t>반응과 대처 유형을 </a:t>
            </a:r>
            <a:r>
              <a:rPr lang="ko-KR" altLang="en-US" dirty="0" smtClean="0"/>
              <a:t>정의한다</a:t>
            </a:r>
            <a:endParaRPr lang="en-US" altLang="ko-KR" dirty="0"/>
          </a:p>
          <a:p>
            <a:r>
              <a:rPr lang="ko-KR" altLang="en-US" dirty="0" smtClean="0"/>
              <a:t>갈등 </a:t>
            </a:r>
            <a:r>
              <a:rPr lang="ko-KR" altLang="en-US" dirty="0"/>
              <a:t>해결을 위한 </a:t>
            </a:r>
            <a:r>
              <a:rPr lang="ko-KR" altLang="en-US" dirty="0" err="1"/>
              <a:t>의사소통법을</a:t>
            </a:r>
            <a:r>
              <a:rPr lang="ko-KR" altLang="en-US" dirty="0"/>
              <a:t> </a:t>
            </a:r>
            <a:r>
              <a:rPr lang="ko-KR" altLang="en-US" dirty="0" smtClean="0"/>
              <a:t>설명한다</a:t>
            </a:r>
            <a:endParaRPr lang="en-US" altLang="ko-KR" dirty="0" smtClean="0"/>
          </a:p>
          <a:p>
            <a:r>
              <a:rPr lang="ko-KR" altLang="en-US" dirty="0" smtClean="0"/>
              <a:t>분노 </a:t>
            </a:r>
            <a:r>
              <a:rPr lang="ko-KR" altLang="en-US" dirty="0"/>
              <a:t>조절의 기법을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효과적인 </a:t>
            </a:r>
            <a:r>
              <a:rPr lang="ko-KR" altLang="en-US" dirty="0" err="1"/>
              <a:t>거절법을</a:t>
            </a:r>
            <a:r>
              <a:rPr lang="ko-KR" altLang="en-US" dirty="0"/>
              <a:t>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자신의 </a:t>
            </a:r>
            <a:r>
              <a:rPr lang="ko-KR" altLang="en-US" dirty="0"/>
              <a:t>갈등 대처 유형을 </a:t>
            </a:r>
            <a:r>
              <a:rPr lang="ko-KR" altLang="en-US" dirty="0" smtClean="0"/>
              <a:t>확인한다</a:t>
            </a:r>
            <a:endParaRPr lang="en-US" altLang="ko-KR" dirty="0"/>
          </a:p>
          <a:p>
            <a:r>
              <a:rPr lang="ko-KR" altLang="en-US" dirty="0" smtClean="0"/>
              <a:t>갈등 </a:t>
            </a:r>
            <a:r>
              <a:rPr lang="ko-KR" altLang="en-US" dirty="0"/>
              <a:t>상황에서 바람직한 해결 방법을 적용한다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갈등관리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4514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제기된 </a:t>
            </a:r>
            <a:r>
              <a:rPr lang="ko-KR" altLang="en-US" dirty="0"/>
              <a:t>문제를 해명하거나 얽힌 일을 잘 처리하는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/>
              <a:t>관</a:t>
            </a:r>
            <a:r>
              <a:rPr lang="ko-KR" altLang="en-US" dirty="0" smtClean="0"/>
              <a:t>련된 의사소통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- </a:t>
            </a:r>
            <a:r>
              <a:rPr lang="ko-KR" altLang="en-US" dirty="0" smtClean="0"/>
              <a:t>갈등관리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     - </a:t>
            </a:r>
            <a:r>
              <a:rPr lang="ko-KR" altLang="en-US" dirty="0" smtClean="0"/>
              <a:t>분노조절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     - </a:t>
            </a:r>
            <a:r>
              <a:rPr lang="ko-KR" altLang="en-US" dirty="0" smtClean="0"/>
              <a:t>적절한 </a:t>
            </a:r>
            <a:r>
              <a:rPr lang="ko-KR" altLang="en-US" dirty="0"/>
              <a:t>거절 등 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해결하</a:t>
            </a:r>
            <a:r>
              <a:rPr lang="ko-KR" altLang="en-US" dirty="0"/>
              <a:t>기</a:t>
            </a:r>
          </a:p>
        </p:txBody>
      </p:sp>
    </p:spTree>
    <p:extLst>
      <p:ext uri="{BB962C8B-B14F-4D97-AF65-F5344CB8AC3E}">
        <p14:creationId xmlns:p14="http://schemas.microsoft.com/office/powerpoint/2010/main" val="3197474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어느 </a:t>
            </a:r>
            <a:r>
              <a:rPr lang="ko-KR" altLang="en-US" dirty="0"/>
              <a:t>조직이나 집단에서 피할 수 없는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smtClean="0"/>
              <a:t>인간관계에서 </a:t>
            </a:r>
            <a:r>
              <a:rPr lang="ko-KR" altLang="en-US" dirty="0"/>
              <a:t>항상 일어나게 </a:t>
            </a:r>
            <a:r>
              <a:rPr lang="ko-KR" altLang="en-US" dirty="0" smtClean="0"/>
              <a:t>마련</a:t>
            </a:r>
            <a:endParaRPr lang="en-US" altLang="ko-KR" dirty="0" smtClean="0"/>
          </a:p>
          <a:p>
            <a:r>
              <a:rPr lang="ko-KR" altLang="en-US" dirty="0" smtClean="0"/>
              <a:t>항상 </a:t>
            </a:r>
            <a:r>
              <a:rPr lang="ko-KR" altLang="en-US" dirty="0"/>
              <a:t>부정적인 측면만 </a:t>
            </a:r>
            <a:r>
              <a:rPr lang="ko-KR" altLang="en-US" dirty="0" smtClean="0"/>
              <a:t>있는  것 아님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변화를 </a:t>
            </a:r>
            <a:r>
              <a:rPr lang="ko-KR" altLang="en-US" dirty="0"/>
              <a:t>촉진하는 긍정적인 </a:t>
            </a:r>
            <a:r>
              <a:rPr lang="ko-KR" altLang="en-US" dirty="0" smtClean="0"/>
              <a:t>면</a:t>
            </a:r>
            <a:endParaRPr lang="en-US" altLang="ko-KR" dirty="0" smtClean="0"/>
          </a:p>
          <a:p>
            <a:r>
              <a:rPr lang="ko-KR" altLang="en-US" dirty="0" smtClean="0"/>
              <a:t>효과적인 </a:t>
            </a:r>
            <a:r>
              <a:rPr lang="ko-KR" altLang="en-US" dirty="0"/>
              <a:t>갈등 관리는 서로의 성장과 발달에 필요한 기회를 </a:t>
            </a:r>
            <a:r>
              <a:rPr lang="ko-KR" altLang="en-US" dirty="0" smtClean="0"/>
              <a:t>제공하고 </a:t>
            </a:r>
            <a:r>
              <a:rPr lang="ko-KR" altLang="en-US" dirty="0"/>
              <a:t>의미 있는 관계를 발전시키는 </a:t>
            </a:r>
            <a:r>
              <a:rPr lang="ko-KR" altLang="en-US" dirty="0" smtClean="0"/>
              <a:t>계기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289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개인 </a:t>
            </a:r>
            <a:r>
              <a:rPr lang="ko-KR" altLang="en-US" dirty="0"/>
              <a:t>내 갈등</a:t>
            </a:r>
            <a:r>
              <a:rPr lang="en-US" altLang="ko-KR" dirty="0"/>
              <a:t>(intrapersonal </a:t>
            </a:r>
            <a:r>
              <a:rPr lang="en-US" altLang="ko-KR" dirty="0" smtClean="0"/>
              <a:t>conflict)</a:t>
            </a:r>
          </a:p>
          <a:p>
            <a:r>
              <a:rPr lang="ko-KR" altLang="en-US" dirty="0" smtClean="0"/>
              <a:t>개인 </a:t>
            </a:r>
            <a:r>
              <a:rPr lang="ko-KR" altLang="en-US" dirty="0"/>
              <a:t>간 갈등</a:t>
            </a:r>
            <a:r>
              <a:rPr lang="en-US" altLang="ko-KR" dirty="0"/>
              <a:t>(interpersonal conflict</a:t>
            </a:r>
            <a:r>
              <a:rPr lang="en-US" altLang="ko-KR" dirty="0" smtClean="0"/>
              <a:t>)</a:t>
            </a:r>
          </a:p>
          <a:p>
            <a:endParaRPr lang="en-US" altLang="ko-KR" sz="1600" dirty="0" smtClean="0"/>
          </a:p>
          <a:p>
            <a:r>
              <a:rPr lang="ko-KR" altLang="en-US" dirty="0" smtClean="0"/>
              <a:t>집단 </a:t>
            </a:r>
            <a:r>
              <a:rPr lang="ko-KR" altLang="en-US" dirty="0"/>
              <a:t>내 갈등</a:t>
            </a:r>
            <a:r>
              <a:rPr lang="en-US" altLang="ko-KR" dirty="0"/>
              <a:t>(intragroup conflict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집단 </a:t>
            </a:r>
            <a:r>
              <a:rPr lang="ko-KR" altLang="en-US" dirty="0"/>
              <a:t>간 갈등</a:t>
            </a:r>
            <a:r>
              <a:rPr lang="en-US" altLang="ko-KR" dirty="0"/>
              <a:t>(intergroup conflict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갈등의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6361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600" dirty="0" smtClean="0"/>
              <a:t>자기를 </a:t>
            </a:r>
            <a:r>
              <a:rPr lang="ko-KR" altLang="en-US" sz="2600" dirty="0"/>
              <a:t>표현하지 못하는 유형</a:t>
            </a:r>
            <a:r>
              <a:rPr lang="en-US" altLang="ko-KR" sz="2600" dirty="0"/>
              <a:t>: </a:t>
            </a:r>
            <a:r>
              <a:rPr lang="ko-KR" altLang="en-US" sz="2600" dirty="0"/>
              <a:t>갈등 상황에서 흔히 사용하는 </a:t>
            </a:r>
            <a:r>
              <a:rPr lang="ko-KR" altLang="en-US" sz="2600" dirty="0" smtClean="0"/>
              <a:t>해결 </a:t>
            </a:r>
            <a:r>
              <a:rPr lang="ko-KR" altLang="en-US" sz="2600" dirty="0"/>
              <a:t>방법으로 자신의 욕구나 필요를 </a:t>
            </a:r>
            <a:r>
              <a:rPr lang="ko-KR" altLang="en-US" sz="2600" dirty="0" smtClean="0"/>
              <a:t>무시</a:t>
            </a:r>
            <a:endParaRPr lang="en-US" altLang="ko-KR" sz="2600" dirty="0" smtClean="0"/>
          </a:p>
          <a:p>
            <a:r>
              <a:rPr lang="ko-KR" altLang="en-US" sz="2600" dirty="0" smtClean="0"/>
              <a:t>직접적으로 </a:t>
            </a:r>
            <a:r>
              <a:rPr lang="ko-KR" altLang="en-US" sz="2600" dirty="0"/>
              <a:t>공격하는 형</a:t>
            </a:r>
            <a:r>
              <a:rPr lang="en-US" altLang="ko-KR" sz="2600" dirty="0"/>
              <a:t>: </a:t>
            </a:r>
            <a:r>
              <a:rPr lang="ko-KR" altLang="en-US" sz="2600" dirty="0"/>
              <a:t>공격적인 행위를 하는 유형으로서 </a:t>
            </a:r>
            <a:r>
              <a:rPr lang="ko-KR" altLang="en-US" sz="2600" dirty="0" smtClean="0"/>
              <a:t>분노</a:t>
            </a:r>
            <a:r>
              <a:rPr lang="en-US" altLang="ko-KR" sz="2600" dirty="0"/>
              <a:t>, </a:t>
            </a:r>
            <a:r>
              <a:rPr lang="ko-KR" altLang="en-US" sz="2600" dirty="0"/>
              <a:t>자기방어</a:t>
            </a:r>
            <a:r>
              <a:rPr lang="en-US" altLang="ko-KR" sz="2600" dirty="0"/>
              <a:t>, </a:t>
            </a:r>
            <a:r>
              <a:rPr lang="ko-KR" altLang="en-US" sz="2600" dirty="0"/>
              <a:t>수치심 등의 감정을 </a:t>
            </a:r>
            <a:r>
              <a:rPr lang="ko-KR" altLang="en-US" sz="2600" dirty="0" smtClean="0"/>
              <a:t>보임</a:t>
            </a:r>
            <a:endParaRPr lang="en-US" altLang="ko-KR" sz="2600" dirty="0" smtClean="0"/>
          </a:p>
          <a:p>
            <a:r>
              <a:rPr lang="ko-KR" altLang="en-US" sz="2600" dirty="0" smtClean="0"/>
              <a:t>간접적으로 </a:t>
            </a:r>
            <a:r>
              <a:rPr lang="ko-KR" altLang="en-US" sz="2600" dirty="0"/>
              <a:t>공격하는 형</a:t>
            </a:r>
            <a:r>
              <a:rPr lang="en-US" altLang="ko-KR" sz="2600" dirty="0"/>
              <a:t>: </a:t>
            </a:r>
            <a:r>
              <a:rPr lang="ko-KR" altLang="en-US" sz="2600" dirty="0"/>
              <a:t>불쾌한 감정을 내면화하는 것으로 </a:t>
            </a:r>
            <a:r>
              <a:rPr lang="ko-KR" altLang="en-US" sz="2600" dirty="0" smtClean="0"/>
              <a:t>표정에는 </a:t>
            </a:r>
            <a:r>
              <a:rPr lang="ko-KR" altLang="en-US" sz="2600" dirty="0"/>
              <a:t>드러나지 않지만 교묘하고 간접적인 방법으로 공격적인 의사를 표현하는 </a:t>
            </a:r>
            <a:r>
              <a:rPr lang="ko-KR" altLang="en-US" sz="2600" dirty="0" smtClean="0"/>
              <a:t>유형</a:t>
            </a:r>
            <a:endParaRPr lang="en-US" altLang="ko-KR" sz="2600" dirty="0" smtClean="0"/>
          </a:p>
          <a:p>
            <a:r>
              <a:rPr lang="ko-KR" altLang="en-US" sz="2600" dirty="0" smtClean="0"/>
              <a:t>자기를 </a:t>
            </a:r>
            <a:r>
              <a:rPr lang="ko-KR" altLang="en-US" sz="2600" dirty="0"/>
              <a:t>표현하는 형</a:t>
            </a:r>
            <a:r>
              <a:rPr lang="en-US" altLang="ko-KR" sz="2600" dirty="0"/>
              <a:t>: </a:t>
            </a:r>
            <a:r>
              <a:rPr lang="ko-KR" altLang="en-US" sz="2600" dirty="0" smtClean="0"/>
              <a:t>타</a:t>
            </a:r>
            <a:r>
              <a:rPr lang="ko-KR" altLang="en-US" sz="2600" dirty="0"/>
              <a:t>인</a:t>
            </a:r>
            <a:r>
              <a:rPr lang="ko-KR" altLang="en-US" sz="2600" dirty="0" smtClean="0"/>
              <a:t>을 </a:t>
            </a:r>
            <a:r>
              <a:rPr lang="ko-KR" altLang="en-US" sz="2600" dirty="0"/>
              <a:t>비난하지 않고 자신의 욕구와 감정</a:t>
            </a:r>
            <a:r>
              <a:rPr lang="en-US" altLang="ko-KR" sz="2600" dirty="0"/>
              <a:t>, </a:t>
            </a:r>
            <a:r>
              <a:rPr lang="ko-KR" altLang="en-US" sz="2600" dirty="0"/>
              <a:t>생각을 표현함으로써 원만하게 </a:t>
            </a:r>
            <a:r>
              <a:rPr lang="ko-KR" altLang="en-US" sz="2600" dirty="0" smtClean="0"/>
              <a:t>갈등처리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 반응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63756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자신의 </a:t>
            </a:r>
            <a:r>
              <a:rPr lang="ko-KR" altLang="en-US" sz="2800" dirty="0"/>
              <a:t>욕구만을 충족시키려는 </a:t>
            </a:r>
            <a:r>
              <a:rPr lang="ko-KR" altLang="en-US" sz="2800" u="sng" dirty="0"/>
              <a:t>독단적인 경향</a:t>
            </a:r>
            <a:r>
              <a:rPr lang="ko-KR" altLang="en-US" sz="2800" dirty="0"/>
              <a:t>과 상대방의 입장을 </a:t>
            </a:r>
            <a:r>
              <a:rPr lang="ko-KR" altLang="en-US" sz="2800" dirty="0" smtClean="0"/>
              <a:t>배려해 </a:t>
            </a:r>
            <a:r>
              <a:rPr lang="ko-KR" altLang="en-US" sz="2800" u="sng" dirty="0"/>
              <a:t>양보하는 </a:t>
            </a:r>
            <a:r>
              <a:rPr lang="ko-KR" altLang="en-US" sz="2800" u="sng" dirty="0" smtClean="0"/>
              <a:t>경향</a:t>
            </a:r>
            <a:r>
              <a:rPr lang="en-US" altLang="ko-KR" sz="2800" dirty="0" smtClean="0"/>
              <a:t>, </a:t>
            </a:r>
            <a:r>
              <a:rPr lang="ko-KR" altLang="en-US" sz="2800" dirty="0"/>
              <a:t>이 두 가지 </a:t>
            </a:r>
            <a:r>
              <a:rPr lang="ko-KR" altLang="en-US" sz="2800" dirty="0" smtClean="0"/>
              <a:t>경향을 조합한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개 갈등 대처 유형</a:t>
            </a:r>
            <a:endParaRPr lang="en-US" altLang="ko-KR" sz="2800" dirty="0" smtClean="0"/>
          </a:p>
          <a:p>
            <a:r>
              <a:rPr lang="ko-KR" altLang="en-US" sz="2800" dirty="0" err="1" smtClean="0"/>
              <a:t>강요형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회피형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타협형</a:t>
            </a:r>
            <a:r>
              <a:rPr lang="en-US" altLang="ko-KR" sz="2800" dirty="0"/>
              <a:t>, </a:t>
            </a:r>
            <a:r>
              <a:rPr lang="ko-KR" altLang="en-US" sz="2800" dirty="0"/>
              <a:t>문제 </a:t>
            </a:r>
            <a:r>
              <a:rPr lang="ko-KR" altLang="en-US" sz="2800" dirty="0" err="1"/>
              <a:t>해결형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포기형</a:t>
            </a:r>
            <a:r>
              <a:rPr lang="ko-KR" altLang="en-US" sz="2800" dirty="0"/>
              <a:t>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 대처 유형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5733256"/>
            <a:ext cx="2596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Thomas</a:t>
            </a:r>
            <a:r>
              <a:rPr lang="ko-KR" altLang="en-US" dirty="0"/>
              <a:t>와 </a:t>
            </a:r>
            <a:r>
              <a:rPr lang="en-US" altLang="ko-KR" dirty="0" err="1"/>
              <a:t>Kilmann</a:t>
            </a:r>
            <a:r>
              <a:rPr lang="en-US" altLang="ko-KR" dirty="0"/>
              <a:t>(1975)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6404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반영적 경청</a:t>
            </a:r>
            <a:endParaRPr lang="en-US" altLang="ko-KR" dirty="0" smtClean="0"/>
          </a:p>
          <a:p>
            <a:r>
              <a:rPr lang="ko-KR" altLang="en-US" dirty="0" smtClean="0"/>
              <a:t>갈등해결을 위한 경청의 지침</a:t>
            </a:r>
            <a:endParaRPr lang="en-US" altLang="ko-KR" dirty="0" smtClean="0"/>
          </a:p>
          <a:p>
            <a:r>
              <a:rPr lang="ko-KR" altLang="en-US" dirty="0" smtClean="0"/>
              <a:t>나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전달법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 해결을 위한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3373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분노는 정상적인 삶의 일부이지만 스스로 통제할 수 있어야 </a:t>
            </a:r>
            <a:r>
              <a:rPr lang="ko-KR" altLang="en-US" sz="2800" dirty="0" smtClean="0"/>
              <a:t>함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건강한 </a:t>
            </a:r>
            <a:r>
              <a:rPr lang="ko-KR" altLang="en-US" sz="2800" dirty="0"/>
              <a:t>분노는 감정의 </a:t>
            </a:r>
            <a:r>
              <a:rPr lang="ko-KR" altLang="en-US" sz="2800" dirty="0" smtClean="0"/>
              <a:t>표현이 </a:t>
            </a:r>
            <a:r>
              <a:rPr lang="ko-KR" altLang="en-US" sz="2800" dirty="0"/>
              <a:t>아니라 문제 해결에 초점을 둠</a:t>
            </a:r>
            <a:endParaRPr lang="en-US" altLang="ko-KR" sz="2800" dirty="0" smtClean="0"/>
          </a:p>
          <a:p>
            <a:r>
              <a:rPr lang="ko-KR" altLang="en-US" sz="2800" dirty="0" smtClean="0"/>
              <a:t>분노 표현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공격적 표현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소극적 공격적 표현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표현의 억제</a:t>
            </a:r>
            <a:endParaRPr lang="en-US" altLang="ko-KR" sz="2800" dirty="0" smtClean="0"/>
          </a:p>
          <a:p>
            <a:r>
              <a:rPr lang="ko-KR" altLang="en-US" sz="2800" dirty="0" smtClean="0"/>
              <a:t>분노 해결</a:t>
            </a:r>
            <a:endParaRPr lang="en-US" altLang="ko-KR" sz="2800" dirty="0" smtClean="0"/>
          </a:p>
          <a:p>
            <a:r>
              <a:rPr lang="ko-KR" altLang="en-US" sz="2800" dirty="0" smtClean="0"/>
              <a:t>분노 예방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분노 조절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8639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요청을 </a:t>
            </a:r>
            <a:r>
              <a:rPr lang="ko-KR" altLang="en-US" sz="2800" dirty="0"/>
              <a:t>들어줄 때 합리적인 </a:t>
            </a:r>
            <a:r>
              <a:rPr lang="ko-KR" altLang="en-US" sz="2800" dirty="0" smtClean="0"/>
              <a:t>것인가 </a:t>
            </a:r>
            <a:r>
              <a:rPr lang="ko-KR" altLang="en-US" sz="2800" dirty="0"/>
              <a:t>잘 </a:t>
            </a:r>
            <a:r>
              <a:rPr lang="ko-KR" altLang="en-US" sz="2800" dirty="0" smtClean="0"/>
              <a:t>고려</a:t>
            </a:r>
            <a:endParaRPr lang="en-US" altLang="ko-KR" sz="2800" dirty="0" smtClean="0"/>
          </a:p>
          <a:p>
            <a:r>
              <a:rPr lang="ko-KR" altLang="en-US" sz="2800" dirty="0" smtClean="0"/>
              <a:t>주장적인 </a:t>
            </a:r>
            <a:r>
              <a:rPr lang="ko-KR" altLang="en-US" sz="2800" dirty="0"/>
              <a:t>의사소통 기술을 갖고 상황을 고려해서 </a:t>
            </a:r>
            <a:r>
              <a:rPr lang="ko-KR" altLang="en-US" sz="2800" dirty="0" smtClean="0"/>
              <a:t>분명하게 거절할 수 있는 방법 학습</a:t>
            </a:r>
            <a:endParaRPr lang="en-US" altLang="ko-KR" sz="2800" dirty="0" smtClean="0"/>
          </a:p>
          <a:p>
            <a:r>
              <a:rPr lang="en-US" altLang="ko-KR" sz="2800" dirty="0" smtClean="0"/>
              <a:t>‘</a:t>
            </a:r>
            <a:r>
              <a:rPr lang="ko-KR" altLang="en-US" sz="2800" dirty="0" smtClean="0"/>
              <a:t>아니오</a:t>
            </a:r>
            <a:r>
              <a:rPr lang="en-US" altLang="ko-KR" sz="2800" dirty="0" smtClean="0"/>
              <a:t>’</a:t>
            </a:r>
            <a:r>
              <a:rPr lang="ko-KR" altLang="en-US" sz="2800" dirty="0" smtClean="0"/>
              <a:t>라고 </a:t>
            </a:r>
            <a:r>
              <a:rPr lang="ko-KR" altLang="en-US" sz="2800" dirty="0"/>
              <a:t>말하는 것은 </a:t>
            </a:r>
            <a:r>
              <a:rPr lang="ko-KR" altLang="en-US" sz="2800" dirty="0" smtClean="0"/>
              <a:t>공격적이거나 </a:t>
            </a:r>
            <a:r>
              <a:rPr lang="ko-KR" altLang="en-US" sz="2800" dirty="0"/>
              <a:t>비주장적이 </a:t>
            </a:r>
            <a:r>
              <a:rPr lang="ko-KR" altLang="en-US" sz="2800" dirty="0" smtClean="0"/>
              <a:t>아님</a:t>
            </a:r>
            <a:endParaRPr lang="en-US" altLang="ko-KR" sz="2800" dirty="0" smtClean="0"/>
          </a:p>
          <a:p>
            <a:r>
              <a:rPr lang="ko-KR" altLang="en-US" sz="2800" dirty="0" smtClean="0"/>
              <a:t>주장적인 표현</a:t>
            </a:r>
            <a:endParaRPr lang="en-US" altLang="ko-KR" sz="2800" dirty="0" smtClean="0"/>
          </a:p>
          <a:p>
            <a:r>
              <a:rPr lang="ko-KR" altLang="en-US" sz="2800" dirty="0" smtClean="0"/>
              <a:t>불합리한 </a:t>
            </a:r>
            <a:r>
              <a:rPr lang="ko-KR" altLang="en-US" sz="2800" dirty="0"/>
              <a:t>요청을 거절하는 </a:t>
            </a:r>
            <a:r>
              <a:rPr lang="ko-KR" altLang="en-US" sz="2800" dirty="0" smtClean="0"/>
              <a:t>것</a:t>
            </a:r>
            <a:r>
              <a:rPr lang="en-US" altLang="ko-KR" sz="2800" dirty="0" smtClean="0"/>
              <a:t> 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거절하기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3141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거절하는 유형</a:t>
            </a:r>
            <a:endParaRPr lang="en-US" altLang="ko-KR" dirty="0" smtClean="0"/>
          </a:p>
          <a:p>
            <a:r>
              <a:rPr lang="ko-KR" altLang="en-US" dirty="0" smtClean="0"/>
              <a:t>자기주장적인 거절</a:t>
            </a:r>
            <a:endParaRPr lang="en-US" altLang="ko-KR" dirty="0" smtClean="0"/>
          </a:p>
          <a:p>
            <a:r>
              <a:rPr lang="ko-KR" altLang="en-US" dirty="0" smtClean="0"/>
              <a:t>소극적인 거절</a:t>
            </a:r>
            <a:endParaRPr lang="en-US" altLang="ko-KR" dirty="0" smtClean="0"/>
          </a:p>
          <a:p>
            <a:r>
              <a:rPr lang="ko-KR" altLang="en-US" dirty="0" smtClean="0"/>
              <a:t>공격적인 거절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거절하기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5487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u="sng" dirty="0" smtClean="0"/>
              <a:t>효과적으로 거절하기</a:t>
            </a:r>
            <a:endParaRPr lang="en-US" altLang="ko-KR" u="sng" dirty="0" smtClean="0"/>
          </a:p>
          <a:p>
            <a:r>
              <a:rPr lang="ko-KR" altLang="en-US" sz="2800" dirty="0" smtClean="0"/>
              <a:t>침착하고 </a:t>
            </a:r>
            <a:r>
              <a:rPr lang="ko-KR" altLang="en-US" sz="2800" dirty="0"/>
              <a:t>정중하게 </a:t>
            </a:r>
            <a:r>
              <a:rPr lang="ko-KR" altLang="en-US" sz="2800" dirty="0" smtClean="0"/>
              <a:t>말한다</a:t>
            </a:r>
            <a:endParaRPr lang="en-US" altLang="ko-KR" sz="2800" dirty="0"/>
          </a:p>
          <a:p>
            <a:r>
              <a:rPr lang="ko-KR" altLang="en-US" sz="2800" dirty="0" smtClean="0"/>
              <a:t>공격적으로 </a:t>
            </a:r>
            <a:r>
              <a:rPr lang="ko-KR" altLang="en-US" sz="2800" dirty="0"/>
              <a:t>요구하는 사람에게도 사무적이고 일관된 태도를 </a:t>
            </a:r>
            <a:r>
              <a:rPr lang="ko-KR" altLang="en-US" sz="2800" dirty="0" smtClean="0"/>
              <a:t>유지하며 거절한다</a:t>
            </a:r>
            <a:endParaRPr lang="en-US" altLang="ko-KR" sz="2800" dirty="0"/>
          </a:p>
          <a:p>
            <a:r>
              <a:rPr lang="ko-KR" altLang="en-US" sz="2800" dirty="0" smtClean="0"/>
              <a:t>거절은 </a:t>
            </a:r>
            <a:r>
              <a:rPr lang="ko-KR" altLang="en-US" sz="2800" dirty="0"/>
              <a:t>초기에 분명하게 말하여 요청자가 알 수 있도록 </a:t>
            </a:r>
            <a:r>
              <a:rPr lang="ko-KR" altLang="en-US" sz="2800" dirty="0" smtClean="0"/>
              <a:t>한다</a:t>
            </a:r>
            <a:endParaRPr lang="en-US" altLang="ko-KR" sz="2800" dirty="0"/>
          </a:p>
          <a:p>
            <a:r>
              <a:rPr lang="ko-KR" altLang="en-US" sz="2800" dirty="0" smtClean="0"/>
              <a:t>요청을 </a:t>
            </a:r>
            <a:r>
              <a:rPr lang="ko-KR" altLang="en-US" sz="2800" dirty="0"/>
              <a:t>들어 줄 수 없을 때는 상대방의 처지를 이해하고 있음을 상대방이 알도록 </a:t>
            </a:r>
            <a:r>
              <a:rPr lang="ko-KR" altLang="en-US" sz="2800" dirty="0" smtClean="0"/>
              <a:t>말한다</a:t>
            </a:r>
            <a:endParaRPr lang="en-US" altLang="ko-KR" sz="2800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거절하기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4109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0156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자신의 </a:t>
            </a:r>
            <a:r>
              <a:rPr lang="ko-KR" altLang="en-US" dirty="0"/>
              <a:t>갈등 대처 유형을 파악한다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 대처 유형 파악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3021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적절한 </a:t>
            </a:r>
            <a:r>
              <a:rPr lang="ko-KR" altLang="en-US" dirty="0"/>
              <a:t>갈등 </a:t>
            </a:r>
            <a:r>
              <a:rPr lang="ko-KR" altLang="en-US" dirty="0" err="1"/>
              <a:t>대처법을</a:t>
            </a:r>
            <a:r>
              <a:rPr lang="ko-KR" altLang="en-US" dirty="0"/>
              <a:t> 습득한다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갈등 대처 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608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갈등을 관리하기 위한 </a:t>
            </a:r>
            <a:r>
              <a:rPr lang="ko-KR" altLang="en-US" dirty="0" err="1"/>
              <a:t>의사소통법을</a:t>
            </a:r>
            <a:r>
              <a:rPr lang="ko-KR" altLang="en-US" dirty="0"/>
              <a:t> </a:t>
            </a:r>
            <a:r>
              <a:rPr lang="ko-KR" altLang="en-US" dirty="0" smtClean="0"/>
              <a:t>익힌다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갈등 관리 </a:t>
            </a:r>
            <a:r>
              <a:rPr lang="ko-KR" altLang="en-US" dirty="0" err="1"/>
              <a:t>의사소통법</a:t>
            </a:r>
            <a:r>
              <a:rPr lang="ko-KR" altLang="en-US" dirty="0"/>
              <a:t> </a:t>
            </a:r>
            <a:r>
              <a:rPr lang="ko-KR" altLang="en-US" dirty="0" smtClean="0"/>
              <a:t>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8017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주장적으로 </a:t>
            </a:r>
            <a:r>
              <a:rPr lang="ko-KR" altLang="en-US" dirty="0"/>
              <a:t>거절하는 방법을 연습한다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거절하는 법 연습하기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5848343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1254</TotalTime>
  <Words>391</Words>
  <Application>Microsoft Office PowerPoint</Application>
  <PresentationFormat>화면 슬라이드 쇼(4:3)</PresentationFormat>
  <Paragraphs>74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New_Education03</vt:lpstr>
      <vt:lpstr>문제 해결하기</vt:lpstr>
      <vt:lpstr>학습목표</vt:lpstr>
      <vt:lpstr>갈등관리</vt:lpstr>
      <vt:lpstr>해결하기</vt:lpstr>
      <vt:lpstr>갈등</vt:lpstr>
      <vt:lpstr>갈등의 유형</vt:lpstr>
      <vt:lpstr>갈등 반응</vt:lpstr>
      <vt:lpstr>갈등 대처 유형</vt:lpstr>
      <vt:lpstr>갈등 해결을 위한 의사소통</vt:lpstr>
      <vt:lpstr>분노 조절</vt:lpstr>
      <vt:lpstr>거절하기</vt:lpstr>
      <vt:lpstr>거절하기</vt:lpstr>
      <vt:lpstr>거절하기</vt:lpstr>
      <vt:lpstr>학습활동</vt:lpstr>
      <vt:lpstr>갈등 대처 유형 파악</vt:lpstr>
      <vt:lpstr>갈등 대처 연습</vt:lpstr>
      <vt:lpstr>갈등 관리 의사소통법 연습</vt:lpstr>
      <vt:lpstr>거절하는 법 연습하기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16</cp:revision>
  <dcterms:created xsi:type="dcterms:W3CDTF">2006-10-05T04:04:58Z</dcterms:created>
  <dcterms:modified xsi:type="dcterms:W3CDTF">2014-08-10T06:11:39Z</dcterms:modified>
</cp:coreProperties>
</file>