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71" r:id="rId5"/>
    <p:sldId id="272" r:id="rId6"/>
    <p:sldId id="279" r:id="rId7"/>
    <p:sldId id="280" r:id="rId8"/>
    <p:sldId id="270" r:id="rId9"/>
    <p:sldId id="269" r:id="rId10"/>
    <p:sldId id="258" r:id="rId11"/>
    <p:sldId id="259" r:id="rId12"/>
    <p:sldId id="281" r:id="rId13"/>
    <p:sldId id="282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77" r:id="rId23"/>
    <p:sldId id="273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8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다가가기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다가가기 </a:t>
            </a:r>
            <a:r>
              <a:rPr lang="en-US" altLang="ko-KR" dirty="0" smtClean="0"/>
              <a:t>Connecting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926858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다가기기를</a:t>
            </a:r>
            <a:r>
              <a:rPr lang="ko-KR" altLang="en-US" dirty="0"/>
              <a:t> </a:t>
            </a:r>
            <a:r>
              <a:rPr lang="ko-KR" altLang="en-US" dirty="0" smtClean="0"/>
              <a:t>정의한다</a:t>
            </a:r>
            <a:endParaRPr lang="en-US" altLang="ko-KR" dirty="0"/>
          </a:p>
          <a:p>
            <a:r>
              <a:rPr lang="ko-KR" altLang="en-US" dirty="0" smtClean="0"/>
              <a:t>다가가기의 </a:t>
            </a:r>
            <a:r>
              <a:rPr lang="ko-KR" altLang="en-US" dirty="0"/>
              <a:t>중요성을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다가가기의 </a:t>
            </a:r>
            <a:r>
              <a:rPr lang="ko-KR" altLang="en-US" dirty="0"/>
              <a:t>다양한 기법을 </a:t>
            </a:r>
            <a:r>
              <a:rPr lang="ko-KR" altLang="en-US" dirty="0" smtClean="0"/>
              <a:t>열거한다</a:t>
            </a:r>
            <a:endParaRPr lang="en-US" altLang="ko-KR" dirty="0"/>
          </a:p>
          <a:p>
            <a:r>
              <a:rPr lang="ko-KR" altLang="en-US" dirty="0" smtClean="0"/>
              <a:t>바람직한 </a:t>
            </a:r>
            <a:r>
              <a:rPr lang="ko-KR" altLang="en-US" dirty="0"/>
              <a:t>다가가기 기법을 시범 </a:t>
            </a:r>
            <a:r>
              <a:rPr lang="ko-KR" altLang="en-US" dirty="0" smtClean="0"/>
              <a:t>보인다</a:t>
            </a:r>
            <a:endParaRPr lang="en-US" altLang="ko-KR" dirty="0"/>
          </a:p>
          <a:p>
            <a:r>
              <a:rPr lang="ko-KR" altLang="en-US" dirty="0" smtClean="0"/>
              <a:t>다가가기가 </a:t>
            </a:r>
            <a:r>
              <a:rPr lang="ko-KR" altLang="en-US" dirty="0"/>
              <a:t>필요한 상황을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다가가기를 </a:t>
            </a:r>
            <a:r>
              <a:rPr lang="ko-KR" altLang="en-US" dirty="0"/>
              <a:t>효과적으로 적용한다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학습목표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8221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다가가기</a:t>
            </a:r>
            <a:endParaRPr lang="en-US" altLang="ko-KR" dirty="0" smtClean="0"/>
          </a:p>
          <a:p>
            <a:r>
              <a:rPr lang="ko-KR" altLang="en-US" dirty="0"/>
              <a:t>치료적</a:t>
            </a:r>
            <a:r>
              <a:rPr lang="en-US" altLang="ko-KR" dirty="0"/>
              <a:t> </a:t>
            </a:r>
            <a:r>
              <a:rPr lang="ko-KR" altLang="en-US" dirty="0"/>
              <a:t>관계에서의 첫 </a:t>
            </a:r>
            <a:r>
              <a:rPr lang="ko-KR" altLang="en-US" dirty="0" smtClean="0"/>
              <a:t>단계</a:t>
            </a:r>
            <a:endParaRPr lang="en-US" altLang="ko-KR" dirty="0" smtClean="0"/>
          </a:p>
          <a:p>
            <a:r>
              <a:rPr lang="ko-KR" altLang="en-US" dirty="0" smtClean="0"/>
              <a:t>‘</a:t>
            </a:r>
            <a:r>
              <a:rPr lang="ko-KR" altLang="en-US" dirty="0"/>
              <a:t>가까이 다가가는 것</a:t>
            </a:r>
            <a:r>
              <a:rPr lang="ko-KR" altLang="en-US" dirty="0" smtClean="0"/>
              <a:t>’</a:t>
            </a:r>
            <a:endParaRPr lang="en-US" altLang="ko-KR" dirty="0"/>
          </a:p>
          <a:p>
            <a:r>
              <a:rPr lang="ko-KR" altLang="en-US" dirty="0" smtClean="0"/>
              <a:t>‘</a:t>
            </a:r>
            <a:r>
              <a:rPr lang="en-US" altLang="ko-KR" dirty="0"/>
              <a:t>reaching, approaching, connecting</a:t>
            </a:r>
            <a:r>
              <a:rPr lang="en-US" altLang="ko-KR" dirty="0" smtClean="0"/>
              <a:t>’</a:t>
            </a:r>
            <a:endParaRPr lang="en-US" altLang="ko-KR" dirty="0"/>
          </a:p>
          <a:p>
            <a:r>
              <a:rPr lang="ko-KR" altLang="en-US" dirty="0" smtClean="0"/>
              <a:t>마음을 </a:t>
            </a:r>
            <a:r>
              <a:rPr lang="ko-KR" altLang="en-US" dirty="0"/>
              <a:t>열고 먼저 가까이 다가가서 의미 있는 관계를 </a:t>
            </a:r>
            <a:r>
              <a:rPr lang="ko-KR" altLang="en-US" dirty="0" smtClean="0"/>
              <a:t>형성하는 것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Introduction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77467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sz="3800" dirty="0" smtClean="0"/>
              <a:t>자기소개</a:t>
            </a:r>
            <a:endParaRPr lang="en-US" altLang="ko-KR" sz="3800" dirty="0" smtClean="0"/>
          </a:p>
          <a:p>
            <a:pPr marL="0" indent="0">
              <a:buNone/>
            </a:pPr>
            <a:r>
              <a:rPr lang="en-US" altLang="ko-KR" sz="2400" dirty="0" smtClean="0"/>
              <a:t>    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‘난 이런 사람이에요’</a:t>
            </a:r>
            <a:endParaRPr lang="en-US" altLang="ko-KR" sz="2800" dirty="0" smtClean="0"/>
          </a:p>
          <a:p>
            <a:r>
              <a:rPr lang="ko-KR" altLang="en-US" sz="3800" dirty="0" err="1" smtClean="0"/>
              <a:t>관심기울이기</a:t>
            </a:r>
            <a:endParaRPr lang="en-US" altLang="ko-KR" sz="3800" dirty="0" smtClean="0"/>
          </a:p>
          <a:p>
            <a:pPr marL="0" indent="0">
              <a:buNone/>
            </a:pPr>
            <a:r>
              <a:rPr lang="en-US" altLang="ko-KR" sz="2800" dirty="0"/>
              <a:t> </a:t>
            </a:r>
            <a:r>
              <a:rPr lang="en-US" altLang="ko-KR" sz="2800" dirty="0" smtClean="0"/>
              <a:t>  </a:t>
            </a:r>
            <a:r>
              <a:rPr lang="ko-KR" altLang="en-US" sz="2800" dirty="0"/>
              <a:t> ‘난 당신에게 관심이 있어요’</a:t>
            </a:r>
            <a:endParaRPr lang="en-US" altLang="ko-KR" sz="2800" dirty="0"/>
          </a:p>
          <a:p>
            <a:pPr marL="0" indent="0">
              <a:buNone/>
            </a:pPr>
            <a:r>
              <a:rPr lang="ko-KR" altLang="en-US" sz="2100" dirty="0"/>
              <a:t>         </a:t>
            </a:r>
            <a:r>
              <a:rPr lang="ko-KR" altLang="en-US" sz="2100" dirty="0" err="1"/>
              <a:t>관심기울이기</a:t>
            </a:r>
            <a:r>
              <a:rPr lang="ko-KR" altLang="en-US" sz="2100" dirty="0"/>
              <a:t> 방법</a:t>
            </a:r>
            <a:r>
              <a:rPr lang="en-US" altLang="ko-KR" sz="2100" dirty="0"/>
              <a:t>: </a:t>
            </a:r>
            <a:r>
              <a:rPr lang="ko-KR" altLang="en-US" sz="2100" dirty="0"/>
              <a:t>자세취하기</a:t>
            </a:r>
            <a:r>
              <a:rPr lang="en-US" altLang="ko-KR" sz="2100" dirty="0"/>
              <a:t>, </a:t>
            </a:r>
            <a:r>
              <a:rPr lang="ko-KR" altLang="en-US" sz="2100" dirty="0"/>
              <a:t>얼굴표정</a:t>
            </a:r>
            <a:r>
              <a:rPr lang="en-US" altLang="ko-KR" sz="2100" dirty="0"/>
              <a:t>, </a:t>
            </a:r>
            <a:r>
              <a:rPr lang="ko-KR" altLang="en-US" sz="2100" dirty="0" err="1"/>
              <a:t>미소짓기</a:t>
            </a:r>
            <a:r>
              <a:rPr lang="en-US" altLang="ko-KR" sz="2100" dirty="0"/>
              <a:t>, </a:t>
            </a:r>
            <a:r>
              <a:rPr lang="ko-KR" altLang="en-US" sz="2100" dirty="0" smtClean="0"/>
              <a:t>목소리</a:t>
            </a:r>
            <a:r>
              <a:rPr lang="en-US" altLang="ko-KR" sz="2100" dirty="0"/>
              <a:t>, </a:t>
            </a:r>
            <a:r>
              <a:rPr lang="ko-KR" altLang="en-US" sz="2100" dirty="0"/>
              <a:t>첫인상</a:t>
            </a:r>
            <a:r>
              <a:rPr lang="en-US" altLang="ko-KR" sz="2100" dirty="0"/>
              <a:t> , </a:t>
            </a:r>
            <a:r>
              <a:rPr lang="en-US" altLang="ko-KR" sz="2100" dirty="0" smtClean="0"/>
              <a:t> </a:t>
            </a:r>
          </a:p>
          <a:p>
            <a:pPr marL="0" indent="0">
              <a:buNone/>
            </a:pPr>
            <a:r>
              <a:rPr lang="en-US" altLang="ko-KR" sz="2100" dirty="0"/>
              <a:t> </a:t>
            </a:r>
            <a:r>
              <a:rPr lang="en-US" altLang="ko-KR" sz="2100" dirty="0" smtClean="0"/>
              <a:t>        </a:t>
            </a:r>
            <a:r>
              <a:rPr lang="ko-KR" altLang="en-US" sz="2100" dirty="0" smtClean="0"/>
              <a:t>거리</a:t>
            </a:r>
            <a:r>
              <a:rPr lang="en-US" altLang="ko-KR" sz="2100" dirty="0"/>
              <a:t>, </a:t>
            </a:r>
            <a:r>
              <a:rPr lang="ko-KR" altLang="en-US" sz="2100" dirty="0"/>
              <a:t>태도</a:t>
            </a:r>
            <a:r>
              <a:rPr lang="en-US" altLang="ko-KR" sz="2100" dirty="0"/>
              <a:t>, </a:t>
            </a:r>
            <a:r>
              <a:rPr lang="ko-KR" altLang="en-US" sz="2100" dirty="0"/>
              <a:t>동조</a:t>
            </a:r>
            <a:r>
              <a:rPr lang="en-US" altLang="ko-KR" sz="2100" dirty="0" smtClean="0"/>
              <a:t>, </a:t>
            </a:r>
            <a:r>
              <a:rPr lang="ko-KR" altLang="en-US" sz="2100" dirty="0" smtClean="0"/>
              <a:t>이름 </a:t>
            </a:r>
            <a:r>
              <a:rPr lang="ko-KR" altLang="en-US" sz="2100" dirty="0"/>
              <a:t>기억하고 불러주기</a:t>
            </a:r>
            <a:r>
              <a:rPr lang="en-US" altLang="ko-KR" sz="2100" dirty="0"/>
              <a:t>, </a:t>
            </a:r>
            <a:r>
              <a:rPr lang="ko-KR" altLang="en-US" sz="2100" dirty="0"/>
              <a:t>주요 관심사나 </a:t>
            </a:r>
            <a:r>
              <a:rPr lang="ko-KR" altLang="en-US" sz="2100" dirty="0" err="1"/>
              <a:t>불편감</a:t>
            </a:r>
            <a:r>
              <a:rPr lang="ko-KR" altLang="en-US" sz="2100" dirty="0"/>
              <a:t> 파악</a:t>
            </a:r>
            <a:r>
              <a:rPr lang="en-US" altLang="ko-KR" sz="2100" dirty="0"/>
              <a:t>, </a:t>
            </a:r>
          </a:p>
          <a:p>
            <a:pPr marL="0" indent="0">
              <a:buNone/>
            </a:pPr>
            <a:r>
              <a:rPr lang="en-US" altLang="ko-KR" sz="2100" dirty="0"/>
              <a:t>    </a:t>
            </a:r>
            <a:r>
              <a:rPr lang="ko-KR" altLang="en-US" sz="2100" dirty="0"/>
              <a:t>     적절히 질문하기</a:t>
            </a:r>
            <a:r>
              <a:rPr lang="en-US" altLang="ko-KR" sz="2100" dirty="0"/>
              <a:t>, </a:t>
            </a:r>
            <a:r>
              <a:rPr lang="ko-KR" altLang="en-US" sz="2100" dirty="0"/>
              <a:t>변화 알아채고 반응하기 등</a:t>
            </a:r>
            <a:endParaRPr lang="en-US" altLang="ko-KR" sz="2100" dirty="0" smtClean="0"/>
          </a:p>
          <a:p>
            <a:r>
              <a:rPr lang="ko-KR" altLang="en-US" sz="3800" dirty="0" smtClean="0"/>
              <a:t>온정적 표현</a:t>
            </a:r>
            <a:endParaRPr lang="en-US" altLang="ko-KR" sz="3800" dirty="0"/>
          </a:p>
          <a:p>
            <a:pPr marL="0" indent="0">
              <a:buNone/>
            </a:pPr>
            <a:r>
              <a:rPr lang="en-US" altLang="ko-KR" sz="2800" dirty="0" smtClean="0"/>
              <a:t>     ‘</a:t>
            </a:r>
            <a:r>
              <a:rPr lang="ko-KR" altLang="en-US" sz="2800" dirty="0" smtClean="0"/>
              <a:t>당신을 도와줄 준비가 되어 있어요’</a:t>
            </a:r>
            <a:endParaRPr lang="en-US" altLang="ko-KR" sz="2800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다가가기 방법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86441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관심기울이기</a:t>
            </a:r>
            <a:r>
              <a:rPr lang="en-US" altLang="ko-KR" dirty="0" smtClean="0"/>
              <a:t> </a:t>
            </a:r>
            <a:r>
              <a:rPr lang="ko-KR" altLang="en-US" dirty="0" smtClean="0"/>
              <a:t>방법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187624" y="4653136"/>
            <a:ext cx="14798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/>
              <a:t>다가가기 </a:t>
            </a:r>
          </a:p>
        </p:txBody>
      </p:sp>
    </p:spTree>
    <p:extLst>
      <p:ext uri="{BB962C8B-B14F-4D97-AF65-F5344CB8AC3E}">
        <p14:creationId xmlns:p14="http://schemas.microsoft.com/office/powerpoint/2010/main" val="3798621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몸의 위치</a:t>
            </a:r>
            <a:endParaRPr lang="en-US" altLang="ko-KR" dirty="0"/>
          </a:p>
          <a:p>
            <a:r>
              <a:rPr lang="ko-KR" altLang="en-US" dirty="0" smtClean="0"/>
              <a:t>움직임</a:t>
            </a:r>
            <a:endParaRPr lang="en-US" altLang="ko-KR" dirty="0"/>
          </a:p>
          <a:p>
            <a:r>
              <a:rPr lang="ko-KR" altLang="en-US" dirty="0" smtClean="0"/>
              <a:t>앉거나 </a:t>
            </a:r>
            <a:r>
              <a:rPr lang="ko-KR" altLang="en-US" dirty="0"/>
              <a:t>선 자세 등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자세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81588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미소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긴장 풀기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단정하고 </a:t>
            </a:r>
            <a:r>
              <a:rPr lang="ko-KR" altLang="en-US" dirty="0"/>
              <a:t>깔끔한 </a:t>
            </a:r>
            <a:r>
              <a:rPr lang="ko-KR" altLang="en-US" dirty="0" smtClean="0"/>
              <a:t>옷차림</a:t>
            </a:r>
            <a:endParaRPr lang="en-US" altLang="ko-KR" dirty="0" smtClean="0"/>
          </a:p>
          <a:p>
            <a:r>
              <a:rPr lang="ko-KR" altLang="en-US" dirty="0" smtClean="0"/>
              <a:t>가벼운 화장</a:t>
            </a:r>
            <a:endParaRPr lang="en-US" altLang="ko-KR" dirty="0" smtClean="0"/>
          </a:p>
          <a:p>
            <a:r>
              <a:rPr lang="ko-KR" altLang="en-US" dirty="0" smtClean="0"/>
              <a:t>따뜻하면서도 </a:t>
            </a:r>
            <a:r>
              <a:rPr lang="ko-KR" altLang="en-US" dirty="0"/>
              <a:t>신뢰할 수 있는 프로다운 </a:t>
            </a:r>
            <a:r>
              <a:rPr lang="ko-KR" altLang="en-US" dirty="0" smtClean="0"/>
              <a:t>간호사의 모습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첫인상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54424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대체로 </a:t>
            </a:r>
            <a:r>
              <a:rPr lang="ko-KR" altLang="en-US" dirty="0"/>
              <a:t>얼굴에 시선을 두면서 적절히 눈 맞춤을 유지하는 것이 </a:t>
            </a:r>
            <a:r>
              <a:rPr lang="ko-KR" altLang="en-US" dirty="0" smtClean="0"/>
              <a:t>좋음</a:t>
            </a:r>
            <a:endParaRPr lang="en-US" altLang="ko-KR" dirty="0" smtClean="0"/>
          </a:p>
          <a:p>
            <a:r>
              <a:rPr lang="ko-KR" altLang="en-US" dirty="0" smtClean="0"/>
              <a:t>너무 </a:t>
            </a:r>
            <a:r>
              <a:rPr lang="ko-KR" altLang="en-US" dirty="0"/>
              <a:t>똑바로 응시하는 것은 무례하거나 상대방의 의견에 동의하지 않고 반감을 가지고 있다는 </a:t>
            </a:r>
            <a:r>
              <a:rPr lang="ko-KR" altLang="en-US" dirty="0" smtClean="0"/>
              <a:t>느낌</a:t>
            </a:r>
            <a:endParaRPr lang="en-US" altLang="ko-KR" dirty="0"/>
          </a:p>
          <a:p>
            <a:r>
              <a:rPr lang="ko-KR" altLang="en-US" dirty="0" smtClean="0"/>
              <a:t>눈을 </a:t>
            </a:r>
            <a:r>
              <a:rPr lang="ko-KR" altLang="en-US" dirty="0"/>
              <a:t>마주치지 않고 이리저리 다른 데를 쳐다보는 것은 불안과 </a:t>
            </a:r>
            <a:r>
              <a:rPr lang="ko-KR" altLang="en-US" dirty="0" smtClean="0"/>
              <a:t>초조감</a:t>
            </a:r>
            <a:r>
              <a:rPr lang="en-US" altLang="ko-KR" dirty="0"/>
              <a:t>, </a:t>
            </a:r>
            <a:r>
              <a:rPr lang="ko-KR" altLang="en-US" dirty="0"/>
              <a:t>당당하지 못하고 자신 없는 것으로 비쳐질 수 있으며</a:t>
            </a:r>
            <a:r>
              <a:rPr lang="en-US" altLang="ko-KR" dirty="0"/>
              <a:t>, </a:t>
            </a:r>
            <a:r>
              <a:rPr lang="ko-KR" altLang="en-US" dirty="0"/>
              <a:t>대상자에게 관심이 없거나 무시하는 </a:t>
            </a:r>
            <a:r>
              <a:rPr lang="ko-KR" altLang="en-US" dirty="0" smtClean="0"/>
              <a:t>느낌</a:t>
            </a:r>
            <a:r>
              <a:rPr lang="en-US" altLang="ko-KR" dirty="0" smtClean="0"/>
              <a:t> 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시선 처리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3178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상냥한 표정</a:t>
            </a:r>
            <a:endParaRPr lang="en-US" altLang="ko-KR" dirty="0" smtClean="0"/>
          </a:p>
          <a:p>
            <a:r>
              <a:rPr lang="ko-KR" altLang="en-US" dirty="0" smtClean="0"/>
              <a:t>가벼운 미소</a:t>
            </a:r>
            <a:endParaRPr lang="en-US" altLang="ko-KR" dirty="0" smtClean="0"/>
          </a:p>
          <a:p>
            <a:r>
              <a:rPr lang="ko-KR" altLang="en-US" dirty="0" smtClean="0"/>
              <a:t>부드러운 목소리</a:t>
            </a:r>
            <a:endParaRPr lang="en-US" altLang="ko-KR" dirty="0" smtClean="0"/>
          </a:p>
          <a:p>
            <a:r>
              <a:rPr lang="ko-KR" altLang="en-US" dirty="0" smtClean="0"/>
              <a:t>적당한 성량</a:t>
            </a:r>
            <a:endParaRPr lang="en-US" altLang="ko-KR" dirty="0" smtClean="0"/>
          </a:p>
          <a:p>
            <a:r>
              <a:rPr lang="ko-KR" altLang="en-US" sz="2400" dirty="0" smtClean="0"/>
              <a:t>대상자 </a:t>
            </a:r>
            <a:r>
              <a:rPr lang="ko-KR" altLang="en-US" sz="2400" dirty="0"/>
              <a:t>앞에서 </a:t>
            </a:r>
            <a:r>
              <a:rPr lang="ko-KR" altLang="en-US" sz="2400" dirty="0" smtClean="0"/>
              <a:t>소근거리는 경우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상대방을 </a:t>
            </a:r>
            <a:r>
              <a:rPr lang="ko-KR" altLang="en-US" sz="2400" dirty="0"/>
              <a:t>배려하지 </a:t>
            </a:r>
            <a:r>
              <a:rPr lang="ko-KR" altLang="en-US" sz="2400" dirty="0" smtClean="0"/>
              <a:t>않는 </a:t>
            </a:r>
            <a:r>
              <a:rPr lang="ko-KR" altLang="en-US" sz="2400" dirty="0"/>
              <a:t>태도로</a:t>
            </a:r>
            <a:r>
              <a:rPr lang="en-US" altLang="ko-KR" sz="2400" dirty="0"/>
              <a:t>, </a:t>
            </a:r>
            <a:r>
              <a:rPr lang="ko-KR" altLang="en-US" sz="2400" dirty="0"/>
              <a:t>불필요한 불안을 </a:t>
            </a:r>
            <a:r>
              <a:rPr lang="ko-KR" altLang="en-US" sz="2400" dirty="0" smtClean="0"/>
              <a:t>증폭시키거나 </a:t>
            </a:r>
            <a:r>
              <a:rPr lang="ko-KR" altLang="en-US" sz="2400" dirty="0"/>
              <a:t>오해를 </a:t>
            </a:r>
            <a:r>
              <a:rPr lang="ko-KR" altLang="en-US" sz="2400" dirty="0" smtClean="0"/>
              <a:t>불러일으킴</a:t>
            </a:r>
            <a:endParaRPr lang="ko-KR" altLang="en-US" sz="24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얼굴표정</a:t>
            </a:r>
            <a:r>
              <a:rPr lang="en-US" altLang="ko-KR" dirty="0" smtClean="0"/>
              <a:t>, </a:t>
            </a:r>
            <a:r>
              <a:rPr lang="ko-KR" altLang="en-US" dirty="0" smtClean="0"/>
              <a:t>미소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목소리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77724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지나치게 </a:t>
            </a:r>
            <a:r>
              <a:rPr lang="ko-KR" altLang="en-US" dirty="0"/>
              <a:t>가깝거나 먼 거리는 좋지 </a:t>
            </a:r>
            <a:r>
              <a:rPr lang="ko-KR" altLang="en-US" dirty="0" smtClean="0"/>
              <a:t>않음</a:t>
            </a:r>
            <a:endParaRPr lang="en-US" altLang="ko-KR" dirty="0" smtClean="0"/>
          </a:p>
          <a:p>
            <a:r>
              <a:rPr lang="ko-KR" altLang="en-US" dirty="0" smtClean="0"/>
              <a:t>일반적으로 </a:t>
            </a:r>
            <a:r>
              <a:rPr lang="ko-KR" altLang="en-US" dirty="0"/>
              <a:t>상대방에게 </a:t>
            </a:r>
            <a:r>
              <a:rPr lang="ko-KR" altLang="en-US" dirty="0" smtClean="0"/>
              <a:t>손을 </a:t>
            </a:r>
            <a:r>
              <a:rPr lang="ko-KR" altLang="en-US" dirty="0"/>
              <a:t>뻗어 닿을 수 있는 정도의 거리가 대화하기 </a:t>
            </a:r>
            <a:r>
              <a:rPr lang="ko-KR" altLang="en-US" dirty="0" smtClean="0"/>
              <a:t>편안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보통 </a:t>
            </a:r>
            <a:r>
              <a:rPr lang="en-US" altLang="ko-KR" dirty="0"/>
              <a:t>45 cm </a:t>
            </a:r>
            <a:r>
              <a:rPr lang="ko-KR" altLang="en-US" dirty="0"/>
              <a:t>이내의 가까운 거리는 사적인 영역을 침해하는 느낌을 주어 </a:t>
            </a:r>
            <a:r>
              <a:rPr lang="ko-KR" altLang="en-US" dirty="0" smtClean="0"/>
              <a:t>상대방에게 </a:t>
            </a:r>
            <a:r>
              <a:rPr lang="ko-KR" altLang="en-US" dirty="0" err="1"/>
              <a:t>불편감과</a:t>
            </a:r>
            <a:r>
              <a:rPr lang="ko-KR" altLang="en-US" dirty="0"/>
              <a:t> </a:t>
            </a:r>
            <a:r>
              <a:rPr lang="ko-KR" altLang="en-US" dirty="0" err="1" smtClean="0"/>
              <a:t>위협감</a:t>
            </a:r>
            <a:r>
              <a:rPr lang="ko-KR" altLang="en-US" dirty="0" smtClean="0"/>
              <a:t> 줄 수 있음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상대방과의 거리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77724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친절하고 </a:t>
            </a:r>
            <a:r>
              <a:rPr lang="ko-KR" altLang="en-US" dirty="0"/>
              <a:t>상냥한 태도는 상대방에 대한 진심 어린 관심을 </a:t>
            </a:r>
            <a:r>
              <a:rPr lang="ko-KR" altLang="en-US" dirty="0" smtClean="0"/>
              <a:t>나타냄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상투적이 </a:t>
            </a:r>
            <a:r>
              <a:rPr lang="ko-KR" altLang="en-US" dirty="0"/>
              <a:t>아닌 마음이 담긴 친절은 상대방을 진심으로 도와주려 </a:t>
            </a:r>
            <a:r>
              <a:rPr lang="ko-KR" altLang="en-US" dirty="0" smtClean="0"/>
              <a:t>다가갈 </a:t>
            </a:r>
            <a:r>
              <a:rPr lang="ko-KR" altLang="en-US" dirty="0"/>
              <a:t>때 </a:t>
            </a:r>
            <a:r>
              <a:rPr lang="ko-KR" altLang="en-US" dirty="0" smtClean="0"/>
              <a:t>가능</a:t>
            </a:r>
            <a:endParaRPr lang="en-US" altLang="ko-KR" dirty="0" smtClean="0"/>
          </a:p>
          <a:p>
            <a:r>
              <a:rPr lang="ko-KR" altLang="en-US" dirty="0" smtClean="0"/>
              <a:t>진심이 </a:t>
            </a:r>
            <a:r>
              <a:rPr lang="ko-KR" altLang="en-US" dirty="0"/>
              <a:t>담긴 </a:t>
            </a:r>
            <a:r>
              <a:rPr lang="ko-KR" altLang="en-US" dirty="0" smtClean="0"/>
              <a:t>친절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친절한 태도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16493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비언어적 </a:t>
            </a:r>
            <a:r>
              <a:rPr lang="ko-KR" altLang="en-US" dirty="0"/>
              <a:t>동조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상대방이 </a:t>
            </a:r>
            <a:r>
              <a:rPr lang="ko-KR" altLang="en-US" sz="2400" dirty="0"/>
              <a:t>이야기하는 동안이나 말을 마친 </a:t>
            </a:r>
            <a:r>
              <a:rPr lang="ko-KR" altLang="en-US" sz="2400" dirty="0" smtClean="0"/>
              <a:t>후에 </a:t>
            </a:r>
            <a:r>
              <a:rPr lang="ko-KR" altLang="en-US" sz="2400" dirty="0"/>
              <a:t>상황에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따라 </a:t>
            </a:r>
            <a:r>
              <a:rPr lang="ko-KR" altLang="en-US" sz="2400" dirty="0"/>
              <a:t>살짝 </a:t>
            </a:r>
            <a:r>
              <a:rPr lang="ko-KR" altLang="en-US" sz="2400" dirty="0" smtClean="0"/>
              <a:t>웃어주거나 </a:t>
            </a:r>
            <a:r>
              <a:rPr lang="ko-KR" altLang="en-US" sz="2400" dirty="0"/>
              <a:t>고개를 </a:t>
            </a:r>
            <a:r>
              <a:rPr lang="ko-KR" altLang="en-US" sz="2400" dirty="0" smtClean="0"/>
              <a:t>끄덕이는 </a:t>
            </a:r>
            <a:r>
              <a:rPr lang="ko-KR" altLang="en-US" sz="2400" dirty="0"/>
              <a:t>등 </a:t>
            </a:r>
            <a:r>
              <a:rPr lang="ko-KR" altLang="en-US" sz="2400" dirty="0" smtClean="0"/>
              <a:t>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상대방에게 </a:t>
            </a:r>
            <a:r>
              <a:rPr lang="ko-KR" altLang="en-US" sz="2400" dirty="0"/>
              <a:t>인정과 격려의 </a:t>
            </a:r>
            <a:r>
              <a:rPr lang="ko-KR" altLang="en-US" sz="2400" dirty="0" smtClean="0"/>
              <a:t>메시지가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상대방을 </a:t>
            </a:r>
            <a:r>
              <a:rPr lang="ko-KR" altLang="en-US" sz="2400" dirty="0"/>
              <a:t>편안하게 하고 마음의 문을 열어주는 </a:t>
            </a:r>
            <a:r>
              <a:rPr lang="ko-KR" altLang="en-US" sz="2400" dirty="0" smtClean="0"/>
              <a:t>것</a:t>
            </a:r>
            <a:endParaRPr lang="en-US" altLang="ko-KR" sz="2400" dirty="0"/>
          </a:p>
          <a:p>
            <a:r>
              <a:rPr lang="ko-KR" altLang="en-US" dirty="0"/>
              <a:t>언어적 동조 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</a:t>
            </a:r>
            <a:r>
              <a:rPr lang="ko-KR" altLang="en-US" sz="2400" dirty="0" smtClean="0"/>
              <a:t>“</a:t>
            </a:r>
            <a:r>
              <a:rPr lang="ko-KR" altLang="en-US" sz="2400" dirty="0"/>
              <a:t>예</a:t>
            </a:r>
            <a:r>
              <a:rPr lang="en-US" altLang="ko-KR" sz="2400" dirty="0"/>
              <a:t>, </a:t>
            </a:r>
            <a:r>
              <a:rPr lang="ko-KR" altLang="en-US" sz="2400" dirty="0"/>
              <a:t>그랬군요</a:t>
            </a:r>
            <a:r>
              <a:rPr lang="en-US" altLang="ko-KR" sz="2400" dirty="0"/>
              <a:t>.”, “</a:t>
            </a:r>
            <a:r>
              <a:rPr lang="ko-KR" altLang="en-US" sz="2400" dirty="0"/>
              <a:t>그랬어요</a:t>
            </a:r>
            <a:r>
              <a:rPr lang="en-US" altLang="ko-KR" sz="2400" dirty="0"/>
              <a:t>?” </a:t>
            </a:r>
            <a:r>
              <a:rPr lang="ko-KR" altLang="en-US" sz="2400" dirty="0" smtClean="0"/>
              <a:t>등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즉각적인 </a:t>
            </a:r>
            <a:r>
              <a:rPr lang="ko-KR" altLang="en-US" sz="2400" dirty="0"/>
              <a:t>언어적 반응은 </a:t>
            </a:r>
            <a:r>
              <a:rPr lang="ko-KR" altLang="en-US" sz="2400" dirty="0" smtClean="0"/>
              <a:t>상대방에게 </a:t>
            </a:r>
            <a:r>
              <a:rPr lang="ko-KR" altLang="en-US" sz="2400" dirty="0"/>
              <a:t>이야기를 계속하라는 </a:t>
            </a:r>
            <a:endParaRPr lang="en-US" altLang="ko-KR" sz="2400" dirty="0" smtClean="0"/>
          </a:p>
          <a:p>
            <a:pPr marL="0" indent="0">
              <a:buNone/>
            </a:pPr>
            <a:r>
              <a:rPr lang="en-US" altLang="ko-KR" sz="2400" dirty="0"/>
              <a:t> </a:t>
            </a:r>
            <a:r>
              <a:rPr lang="en-US" altLang="ko-KR" sz="2400" dirty="0" smtClean="0"/>
              <a:t>     </a:t>
            </a:r>
            <a:r>
              <a:rPr lang="ko-KR" altLang="en-US" sz="2400" dirty="0" smtClean="0"/>
              <a:t>지지와 </a:t>
            </a:r>
            <a:r>
              <a:rPr lang="ko-KR" altLang="en-US" sz="2400" dirty="0"/>
              <a:t>격려의 </a:t>
            </a:r>
            <a:r>
              <a:rPr lang="ko-KR" altLang="en-US" sz="2400" dirty="0" smtClean="0"/>
              <a:t>메시지 전달</a:t>
            </a:r>
            <a:endParaRPr lang="ko-KR" altLang="en-US" sz="24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동조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16493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r>
              <a:rPr lang="en-US" altLang="ko-KR" baseline="30000" dirty="0" smtClean="0"/>
              <a:t>rd</a:t>
            </a:r>
            <a:r>
              <a:rPr lang="en-US" altLang="ko-KR" dirty="0"/>
              <a:t> </a:t>
            </a:r>
            <a:r>
              <a:rPr lang="en-US" altLang="ko-KR" dirty="0" smtClean="0"/>
              <a:t> </a:t>
            </a:r>
            <a:r>
              <a:rPr lang="en-US" altLang="ko-KR" dirty="0" smtClean="0"/>
              <a:t>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학습활동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0941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다양한 </a:t>
            </a:r>
            <a:r>
              <a:rPr lang="ko-KR" altLang="en-US" dirty="0"/>
              <a:t>상황에 적절한 자세를 취해보고 자연스럽게 적용할 수 있도록 연습하여 익힌다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자세 취하기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202559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전문가로서의 </a:t>
            </a:r>
            <a:r>
              <a:rPr lang="ko-KR" altLang="en-US" dirty="0"/>
              <a:t>긍정적인 이미지를 전달할 수 있는 구체적인 방법을 </a:t>
            </a:r>
            <a:r>
              <a:rPr lang="ko-KR" altLang="en-US" dirty="0" smtClean="0"/>
              <a:t>알고 </a:t>
            </a:r>
            <a:r>
              <a:rPr lang="ko-KR" altLang="en-US" dirty="0"/>
              <a:t>실천할 수 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긍정적 이미지 주기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50948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적절한 </a:t>
            </a:r>
            <a:r>
              <a:rPr lang="ko-KR" altLang="en-US" dirty="0"/>
              <a:t>눈 맞추기 방법을 알고 적용할 수 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눈 맞추기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63806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실제 </a:t>
            </a:r>
            <a:r>
              <a:rPr lang="ko-KR" altLang="en-US" dirty="0"/>
              <a:t>간호실무 상황에서 눈 맞춤의 의미와 중요성을 알고 실천할 수 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역할극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272120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미소 짓기를 훈련하여 일상생활에서 습관화한다</a:t>
            </a:r>
            <a:r>
              <a:rPr lang="en-US" altLang="ko-KR" dirty="0"/>
              <a:t>. </a:t>
            </a:r>
            <a:r>
              <a:rPr lang="ko-KR" altLang="en-US" dirty="0"/>
              <a:t>그 경험을 상냥한 </a:t>
            </a:r>
            <a:r>
              <a:rPr lang="ko-KR" altLang="en-US" dirty="0" smtClean="0"/>
              <a:t>얼굴 </a:t>
            </a:r>
            <a:r>
              <a:rPr lang="ko-KR" altLang="en-US" dirty="0"/>
              <a:t>표정과 적절한 목소리 크기로 설명할 수 있다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미소 짓기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539288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기분이 좋지 않은 상태에서 다른 사람과 대화할 수 있는 적절한 방법 을 모색하여 </a:t>
            </a:r>
            <a:r>
              <a:rPr lang="ko-KR" altLang="en-US" dirty="0" smtClean="0"/>
              <a:t>연습한다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기분이 안 좋은 상태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03972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상대방에게 </a:t>
            </a:r>
            <a:r>
              <a:rPr lang="ko-KR" altLang="en-US" dirty="0"/>
              <a:t>불안감과 </a:t>
            </a:r>
            <a:r>
              <a:rPr lang="ko-KR" altLang="en-US" dirty="0" err="1"/>
              <a:t>불편감을</a:t>
            </a:r>
            <a:r>
              <a:rPr lang="ko-KR" altLang="en-US" dirty="0"/>
              <a:t> 가중시킬 수 있는 상황을 알고 예방할 수 있다</a:t>
            </a:r>
            <a:r>
              <a:rPr lang="en-US" altLang="ko-KR" dirty="0"/>
              <a:t>. </a:t>
            </a:r>
          </a:p>
          <a:p>
            <a:r>
              <a:rPr lang="ko-KR" altLang="en-US" dirty="0" smtClean="0"/>
              <a:t>자신에게 </a:t>
            </a:r>
            <a:r>
              <a:rPr lang="ko-KR" altLang="en-US" dirty="0"/>
              <a:t>불안감과 </a:t>
            </a:r>
            <a:r>
              <a:rPr lang="ko-KR" altLang="en-US" dirty="0" err="1"/>
              <a:t>불편감을</a:t>
            </a:r>
            <a:r>
              <a:rPr lang="ko-KR" altLang="en-US" dirty="0"/>
              <a:t> 가중시킬 수 있는 상황을 알고 적절히 </a:t>
            </a:r>
            <a:r>
              <a:rPr lang="ko-KR" altLang="en-US" dirty="0" smtClean="0"/>
              <a:t>대처할 </a:t>
            </a:r>
            <a:r>
              <a:rPr lang="ko-KR" altLang="en-US" dirty="0"/>
              <a:t>수 </a:t>
            </a:r>
            <a:r>
              <a:rPr lang="ko-KR" altLang="en-US" dirty="0" smtClean="0"/>
              <a:t>있다</a:t>
            </a:r>
            <a:r>
              <a:rPr lang="en-US" altLang="ko-KR" dirty="0" smtClean="0"/>
              <a:t>.</a:t>
            </a:r>
          </a:p>
          <a:p>
            <a:r>
              <a:rPr lang="ko-KR" altLang="en-US" dirty="0"/>
              <a:t>환자의 질문에 대해 성심껏 답변하는 것의 중요성을 이해하고 바람직한 방안을 모색하여 연습한다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r>
              <a:rPr lang="ko-KR" altLang="en-US" dirty="0"/>
              <a:t>존대어의 의미와 중요성을 이해하고 자연스럽게 사용할 수 있도록 </a:t>
            </a:r>
            <a:r>
              <a:rPr lang="ko-KR" altLang="en-US" dirty="0" smtClean="0"/>
              <a:t>연습한다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상황 역할극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15014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온정적 </a:t>
            </a:r>
            <a:r>
              <a:rPr lang="ko-KR" altLang="en-US" dirty="0"/>
              <a:t>표현을 익혀 상대방과의 </a:t>
            </a:r>
            <a:r>
              <a:rPr lang="ko-KR" altLang="en-US" dirty="0" smtClean="0"/>
              <a:t>대화 시 </a:t>
            </a:r>
            <a:r>
              <a:rPr lang="ko-KR" altLang="en-US" dirty="0"/>
              <a:t>자연스럽게 사용할 수 있다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r>
              <a:rPr lang="ko-KR" altLang="en-US" dirty="0" smtClean="0"/>
              <a:t>일상 </a:t>
            </a:r>
            <a:r>
              <a:rPr lang="ko-KR" altLang="en-US" dirty="0"/>
              <a:t>생활 속의 다양한 온정 표현들을 새롭게 </a:t>
            </a:r>
            <a:r>
              <a:rPr lang="ko-KR" altLang="en-US" dirty="0" smtClean="0"/>
              <a:t>발견하여 </a:t>
            </a:r>
            <a:r>
              <a:rPr lang="ko-KR" altLang="en-US" dirty="0"/>
              <a:t>연습한다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온정 표현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124963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통증이나 </a:t>
            </a:r>
            <a:r>
              <a:rPr lang="ko-KR" altLang="en-US" dirty="0"/>
              <a:t>상태 악화로 힘들어하는 대상자에게 적절한 다가가기 방법 을 적용한다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다양한 다가가기 </a:t>
            </a:r>
            <a:r>
              <a:rPr lang="ko-KR" altLang="en-US" dirty="0" smtClean="0"/>
              <a:t>방법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91073403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61</TotalTime>
  <Words>527</Words>
  <Application>Microsoft Office PowerPoint</Application>
  <PresentationFormat>화면 슬라이드 쇼(4:3)</PresentationFormat>
  <Paragraphs>92</Paragraphs>
  <Slides>23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New_Education03</vt:lpstr>
      <vt:lpstr>다가가기</vt:lpstr>
      <vt:lpstr>다가가기 Connecting</vt:lpstr>
      <vt:lpstr>학습목표</vt:lpstr>
      <vt:lpstr>Introduction</vt:lpstr>
      <vt:lpstr>다가가기 방법</vt:lpstr>
      <vt:lpstr>관심기울이기 방법</vt:lpstr>
      <vt:lpstr>자세</vt:lpstr>
      <vt:lpstr>첫인상 </vt:lpstr>
      <vt:lpstr>시선 처리</vt:lpstr>
      <vt:lpstr>얼굴표정, 미소, 목소리</vt:lpstr>
      <vt:lpstr>상대방과의 거리</vt:lpstr>
      <vt:lpstr>친절한 태도</vt:lpstr>
      <vt:lpstr>동조</vt:lpstr>
      <vt:lpstr>학습활동</vt:lpstr>
      <vt:lpstr>자세 취하기</vt:lpstr>
      <vt:lpstr>긍정적 이미지 주기</vt:lpstr>
      <vt:lpstr>눈 맞추기</vt:lpstr>
      <vt:lpstr>역할극</vt:lpstr>
      <vt:lpstr>미소 짓기</vt:lpstr>
      <vt:lpstr>기분이 안 좋은 상태</vt:lpstr>
      <vt:lpstr>상황 역할극</vt:lpstr>
      <vt:lpstr>온정 표현</vt:lpstr>
      <vt:lpstr>다양한 다가가기 방법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교수님</cp:lastModifiedBy>
  <cp:revision>16</cp:revision>
  <dcterms:created xsi:type="dcterms:W3CDTF">2006-10-05T04:04:58Z</dcterms:created>
  <dcterms:modified xsi:type="dcterms:W3CDTF">2014-08-07T23:19:14Z</dcterms:modified>
</cp:coreProperties>
</file>