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65" r:id="rId4"/>
    <p:sldId id="258" r:id="rId5"/>
    <p:sldId id="257" r:id="rId6"/>
    <p:sldId id="266" r:id="rId7"/>
    <p:sldId id="271" r:id="rId8"/>
    <p:sldId id="267" r:id="rId9"/>
    <p:sldId id="268" r:id="rId10"/>
    <p:sldId id="269" r:id="rId11"/>
    <p:sldId id="270" r:id="rId12"/>
    <p:sldId id="259" r:id="rId13"/>
    <p:sldId id="262" r:id="rId14"/>
    <p:sldId id="263" r:id="rId15"/>
    <p:sldId id="264" r:id="rId1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08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/>
          <p:cNvSpPr/>
          <p:nvPr/>
        </p:nvSpPr>
        <p:spPr bwMode="gray">
          <a:xfrm>
            <a:off x="0" y="1929384"/>
            <a:ext cx="9144000" cy="492861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" name="Picture 46" descr="2.png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65" b="15496"/>
          <a:stretch>
            <a:fillRect/>
          </a:stretch>
        </p:blipFill>
        <p:spPr bwMode="gray">
          <a:xfrm>
            <a:off x="5072066" y="3571876"/>
            <a:ext cx="3717091" cy="328612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black">
          <a:xfrm>
            <a:off x="758952" y="786384"/>
            <a:ext cx="6400800" cy="841248"/>
          </a:xfrm>
        </p:spPr>
        <p:txBody>
          <a:bodyPr anchor="ctr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20"/>
          <p:cNvGrpSpPr/>
          <p:nvPr/>
        </p:nvGrpSpPr>
        <p:grpSpPr bwMode="gray">
          <a:xfrm>
            <a:off x="7342632" y="740664"/>
            <a:ext cx="738052" cy="1640146"/>
            <a:chOff x="6869341" y="609600"/>
            <a:chExt cx="738052" cy="1640146"/>
          </a:xfrm>
        </p:grpSpPr>
        <p:sp>
          <p:nvSpPr>
            <p:cNvPr id="20" name="Rectangle 19"/>
            <p:cNvSpPr/>
            <p:nvPr userDrawn="1"/>
          </p:nvSpPr>
          <p:spPr bwMode="gray">
            <a:xfrm rot="360000">
              <a:off x="7397081" y="748488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18"/>
            <p:cNvGrpSpPr/>
            <p:nvPr userDrawn="1"/>
          </p:nvGrpSpPr>
          <p:grpSpPr bwMode="gray">
            <a:xfrm>
              <a:off x="6869341" y="609600"/>
              <a:ext cx="586829" cy="1640146"/>
              <a:chOff x="6850291" y="609600"/>
              <a:chExt cx="586829" cy="1640146"/>
            </a:xfrm>
          </p:grpSpPr>
          <p:sp>
            <p:nvSpPr>
              <p:cNvPr id="17" name="Rectangle 16"/>
              <p:cNvSpPr/>
              <p:nvPr userDrawn="1"/>
            </p:nvSpPr>
            <p:spPr bwMode="gray">
              <a:xfrm rot="360000">
                <a:off x="6934200" y="609600"/>
                <a:ext cx="502920" cy="57607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/>
              <p:cNvSpPr/>
              <p:nvPr userDrawn="1"/>
            </p:nvSpPr>
            <p:spPr bwMode="gray">
              <a:xfrm rot="360000">
                <a:off x="6850291" y="1179898"/>
                <a:ext cx="502920" cy="106984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9" name="Group 26"/>
          <p:cNvGrpSpPr/>
          <p:nvPr/>
        </p:nvGrpSpPr>
        <p:grpSpPr bwMode="gray">
          <a:xfrm>
            <a:off x="7946136" y="1106424"/>
            <a:ext cx="753801" cy="1637570"/>
            <a:chOff x="7946136" y="1106424"/>
            <a:chExt cx="753801" cy="1637570"/>
          </a:xfrm>
        </p:grpSpPr>
        <p:sp>
          <p:nvSpPr>
            <p:cNvPr id="23" name="Rectangle 22"/>
            <p:cNvSpPr/>
            <p:nvPr userDrawn="1"/>
          </p:nvSpPr>
          <p:spPr bwMode="gray">
            <a:xfrm rot="600000">
              <a:off x="8489625" y="1245312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/>
            <p:cNvSpPr/>
            <p:nvPr userDrawn="1"/>
          </p:nvSpPr>
          <p:spPr bwMode="gray">
            <a:xfrm rot="600000">
              <a:off x="8083296" y="1106424"/>
              <a:ext cx="502920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/>
            <p:cNvSpPr/>
            <p:nvPr userDrawn="1"/>
          </p:nvSpPr>
          <p:spPr bwMode="gray">
            <a:xfrm rot="600000">
              <a:off x="7946136" y="1674146"/>
              <a:ext cx="502920" cy="1069848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0" name="Group 41"/>
          <p:cNvGrpSpPr/>
          <p:nvPr/>
        </p:nvGrpSpPr>
        <p:grpSpPr bwMode="gray">
          <a:xfrm>
            <a:off x="0" y="1810512"/>
            <a:ext cx="9144000" cy="120460"/>
            <a:chOff x="0" y="1810512"/>
            <a:chExt cx="9144000" cy="120460"/>
          </a:xfrm>
        </p:grpSpPr>
        <p:cxnSp>
          <p:nvCxnSpPr>
            <p:cNvPr id="32" name="Straight Connector 31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77"/>
          <p:cNvGrpSpPr>
            <a:grpSpLocks/>
          </p:cNvGrpSpPr>
          <p:nvPr/>
        </p:nvGrpSpPr>
        <p:grpSpPr bwMode="gray">
          <a:xfrm rot="5400000">
            <a:off x="396513" y="2337123"/>
            <a:ext cx="1500199" cy="1416985"/>
            <a:chOff x="42" y="4085"/>
            <a:chExt cx="224" cy="224"/>
          </a:xfrm>
          <a:solidFill>
            <a:srgbClr val="F8F7F3">
              <a:alpha val="30196"/>
            </a:srgbClr>
          </a:solidFill>
        </p:grpSpPr>
        <p:sp>
          <p:nvSpPr>
            <p:cNvPr id="40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273552"/>
            <a:ext cx="7772400" cy="1470025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cxnSp>
        <p:nvCxnSpPr>
          <p:cNvPr id="7" name="Straight Connector 6"/>
          <p:cNvCxnSpPr/>
          <p:nvPr/>
        </p:nvCxnSpPr>
        <p:spPr bwMode="gray">
          <a:xfrm>
            <a:off x="0" y="1316736"/>
            <a:ext cx="8577072" cy="1588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77"/>
          <p:cNvGrpSpPr>
            <a:grpSpLocks/>
          </p:cNvGrpSpPr>
          <p:nvPr/>
        </p:nvGrpSpPr>
        <p:grpSpPr bwMode="gray">
          <a:xfrm rot="5400000">
            <a:off x="301752" y="228600"/>
            <a:ext cx="996696" cy="969264"/>
            <a:chOff x="42" y="4085"/>
            <a:chExt cx="224" cy="224"/>
          </a:xfrm>
          <a:solidFill>
            <a:schemeClr val="bg2">
              <a:lumMod val="75000"/>
              <a:alpha val="30196"/>
            </a:schemeClr>
          </a:solidFill>
        </p:grpSpPr>
        <p:sp>
          <p:nvSpPr>
            <p:cNvPr id="10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" name="Rectangle 11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8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5" name="Freeform 14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109857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 bwMode="gray">
          <a:xfrm>
            <a:off x="0" y="4718304"/>
            <a:ext cx="9144000" cy="172821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999232"/>
            <a:ext cx="6291072" cy="149961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6"/>
          <p:cNvGrpSpPr/>
          <p:nvPr/>
        </p:nvGrpSpPr>
        <p:grpSpPr bwMode="gray">
          <a:xfrm>
            <a:off x="7086600" y="3465576"/>
            <a:ext cx="738052" cy="1640146"/>
            <a:chOff x="6869341" y="609600"/>
            <a:chExt cx="738052" cy="1640146"/>
          </a:xfrm>
        </p:grpSpPr>
        <p:sp>
          <p:nvSpPr>
            <p:cNvPr id="8" name="Rectangle 7"/>
            <p:cNvSpPr/>
            <p:nvPr userDrawn="1"/>
          </p:nvSpPr>
          <p:spPr bwMode="gray">
            <a:xfrm rot="360000">
              <a:off x="7397081" y="748488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18"/>
            <p:cNvGrpSpPr/>
            <p:nvPr userDrawn="1"/>
          </p:nvGrpSpPr>
          <p:grpSpPr bwMode="gray">
            <a:xfrm>
              <a:off x="6869341" y="609600"/>
              <a:ext cx="586829" cy="1640146"/>
              <a:chOff x="6850291" y="609600"/>
              <a:chExt cx="586829" cy="1640146"/>
            </a:xfrm>
          </p:grpSpPr>
          <p:sp>
            <p:nvSpPr>
              <p:cNvPr id="10" name="Rectangle 9"/>
              <p:cNvSpPr/>
              <p:nvPr userDrawn="1"/>
            </p:nvSpPr>
            <p:spPr bwMode="gray">
              <a:xfrm rot="360000">
                <a:off x="6934200" y="609600"/>
                <a:ext cx="502920" cy="57607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/>
              <p:cNvSpPr/>
              <p:nvPr userDrawn="1"/>
            </p:nvSpPr>
            <p:spPr bwMode="gray">
              <a:xfrm rot="360000">
                <a:off x="6850291" y="1179898"/>
                <a:ext cx="502920" cy="106984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2" name="Group 11"/>
          <p:cNvGrpSpPr/>
          <p:nvPr/>
        </p:nvGrpSpPr>
        <p:grpSpPr bwMode="gray">
          <a:xfrm>
            <a:off x="7708392" y="3831336"/>
            <a:ext cx="753801" cy="1637570"/>
            <a:chOff x="7946136" y="1106424"/>
            <a:chExt cx="753801" cy="1637570"/>
          </a:xfrm>
        </p:grpSpPr>
        <p:sp>
          <p:nvSpPr>
            <p:cNvPr id="13" name="Rectangle 12"/>
            <p:cNvSpPr/>
            <p:nvPr userDrawn="1"/>
          </p:nvSpPr>
          <p:spPr bwMode="gray">
            <a:xfrm rot="600000">
              <a:off x="8489625" y="1245312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 bwMode="gray">
            <a:xfrm rot="600000">
              <a:off x="8083296" y="1106424"/>
              <a:ext cx="502920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 bwMode="gray">
            <a:xfrm rot="600000">
              <a:off x="7946136" y="1674146"/>
              <a:ext cx="502920" cy="1069848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" name="Group 19"/>
          <p:cNvGrpSpPr/>
          <p:nvPr/>
        </p:nvGrpSpPr>
        <p:grpSpPr bwMode="gray">
          <a:xfrm>
            <a:off x="0" y="4575048"/>
            <a:ext cx="9144000" cy="120460"/>
            <a:chOff x="0" y="1810512"/>
            <a:chExt cx="9144000" cy="120460"/>
          </a:xfrm>
        </p:grpSpPr>
        <p:cxnSp>
          <p:nvCxnSpPr>
            <p:cNvPr id="16" name="Straight Connector 15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77"/>
          <p:cNvGrpSpPr>
            <a:grpSpLocks/>
          </p:cNvGrpSpPr>
          <p:nvPr/>
        </p:nvGrpSpPr>
        <p:grpSpPr bwMode="gray">
          <a:xfrm rot="5400000">
            <a:off x="320040" y="5038344"/>
            <a:ext cx="1069848" cy="996696"/>
            <a:chOff x="42" y="4085"/>
            <a:chExt cx="224" cy="224"/>
          </a:xfrm>
          <a:solidFill>
            <a:schemeClr val="bg2">
              <a:alpha val="70000"/>
            </a:schemeClr>
          </a:solidFill>
        </p:grpSpPr>
        <p:sp>
          <p:nvSpPr>
            <p:cNvPr id="22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9616" y="4855464"/>
            <a:ext cx="6986016" cy="1362075"/>
          </a:xfrm>
        </p:spPr>
        <p:txBody>
          <a:bodyPr anchor="ctr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2920" y="1600199"/>
            <a:ext cx="3858768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8848" y="1600199"/>
            <a:ext cx="3858768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9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1" name="Freeform 10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4" name="Straight Connector 13"/>
          <p:cNvCxnSpPr/>
          <p:nvPr/>
        </p:nvCxnSpPr>
        <p:spPr bwMode="gray">
          <a:xfrm>
            <a:off x="0" y="1316736"/>
            <a:ext cx="8577072" cy="1588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gray">
          <a:xfrm>
            <a:off x="0" y="0"/>
            <a:ext cx="9144000" cy="1143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9768" y="1535113"/>
            <a:ext cx="3931920" cy="639762"/>
          </a:xfrm>
          <a:solidFill>
            <a:srgbClr val="77933C">
              <a:alpha val="20000"/>
            </a:srgb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9768" y="2267712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82312" y="1535113"/>
            <a:ext cx="3931920" cy="639762"/>
          </a:xfrm>
          <a:solidFill>
            <a:srgbClr val="E46C0A">
              <a:alpha val="2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82312" y="2267712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2" name="Group 10"/>
          <p:cNvGrpSpPr/>
          <p:nvPr/>
        </p:nvGrpSpPr>
        <p:grpSpPr bwMode="gray">
          <a:xfrm>
            <a:off x="0" y="1143000"/>
            <a:ext cx="9144000" cy="120460"/>
            <a:chOff x="0" y="1810512"/>
            <a:chExt cx="9144000" cy="120460"/>
          </a:xfrm>
        </p:grpSpPr>
        <p:cxnSp>
          <p:nvCxnSpPr>
            <p:cNvPr id="12" name="Straight Connector 11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77"/>
          <p:cNvGrpSpPr>
            <a:grpSpLocks/>
          </p:cNvGrpSpPr>
          <p:nvPr/>
        </p:nvGrpSpPr>
        <p:grpSpPr bwMode="gray">
          <a:xfrm rot="5400000">
            <a:off x="246888" y="182880"/>
            <a:ext cx="932688" cy="859536"/>
            <a:chOff x="42" y="4085"/>
            <a:chExt cx="224" cy="224"/>
          </a:xfrm>
          <a:solidFill>
            <a:schemeClr val="bg2">
              <a:alpha val="70000"/>
            </a:schemeClr>
          </a:solidFill>
        </p:grpSpPr>
        <p:sp>
          <p:nvSpPr>
            <p:cNvPr id="16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1069848" y="146304"/>
            <a:ext cx="6931152" cy="996696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464" y="356616"/>
            <a:ext cx="8147304" cy="7132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1568" y="1216152"/>
            <a:ext cx="5029200" cy="507492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3464" y="1216152"/>
            <a:ext cx="3008313" cy="50749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1" name="Freeform 10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307592" y="1143000"/>
            <a:ext cx="6163056" cy="5029200"/>
          </a:xfrm>
          <a:solidFill>
            <a:srgbClr val="FFFFFF"/>
          </a:solidFill>
          <a:ln w="92075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 anchor="b">
            <a:normAutofit/>
          </a:bodyPr>
          <a:lstStyle>
            <a:lvl1pPr marL="0" indent="0">
              <a:buFont typeface="Arial" pitchFamily="34" charset="0"/>
              <a:buChar char="•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 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1216152" y="384048"/>
            <a:ext cx="6300216" cy="566738"/>
          </a:xfrm>
        </p:spPr>
        <p:txBody>
          <a:bodyPr anchor="b"/>
          <a:lstStyle>
            <a:lvl1pPr algn="l">
              <a:defRPr sz="2000" b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1316736" y="1143000"/>
            <a:ext cx="6108192" cy="3867912"/>
          </a:xfrm>
          <a:solidFill>
            <a:srgbClr val="F8F8F8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0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2" name="Freeform 11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0" y="0"/>
            <a:ext cx="9144000" cy="138988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7"/>
          <p:cNvGrpSpPr/>
          <p:nvPr/>
        </p:nvGrpSpPr>
        <p:grpSpPr bwMode="gray">
          <a:xfrm>
            <a:off x="0" y="1380744"/>
            <a:ext cx="9144000" cy="120460"/>
            <a:chOff x="0" y="1810512"/>
            <a:chExt cx="9144000" cy="120460"/>
          </a:xfrm>
        </p:grpSpPr>
        <p:cxnSp>
          <p:nvCxnSpPr>
            <p:cNvPr id="9" name="Straight Connector 8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Vertical Text Placeholder 14"/>
          <p:cNvSpPr>
            <a:spLocks noGrp="1"/>
          </p:cNvSpPr>
          <p:nvPr>
            <p:ph type="body" orient="vert" sz="quarter" idx="13"/>
          </p:nvPr>
        </p:nvSpPr>
        <p:spPr>
          <a:xfrm>
            <a:off x="457200" y="1719072"/>
            <a:ext cx="8229600" cy="452628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세로 제목 및 텍스트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8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0" name="Freeform 9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gray">
          <a:xfrm>
            <a:off x="7004304" y="429768"/>
            <a:ext cx="1499616" cy="582472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4" name="Vertical Text Placeholder 13"/>
          <p:cNvSpPr>
            <a:spLocks noGrp="1"/>
          </p:cNvSpPr>
          <p:nvPr>
            <p:ph type="body" orient="vert" sz="quarter" idx="13"/>
          </p:nvPr>
        </p:nvSpPr>
        <p:spPr bwMode="gray">
          <a:xfrm>
            <a:off x="457200" y="429768"/>
            <a:ext cx="6400800" cy="582472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3952"/>
            <a:ext cx="2133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73952"/>
            <a:ext cx="2895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73952" y="6473952"/>
            <a:ext cx="2133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Clr>
          <a:schemeClr val="accent2"/>
        </a:buClr>
        <a:buSzPct val="75000"/>
        <a:buFont typeface="Wingdings" pitchFamily="2" charset="2"/>
        <a:buChar char="q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Clr>
          <a:schemeClr val="accent3"/>
        </a:buClr>
        <a:buSzPct val="70000"/>
        <a:buFont typeface="Wingdings 2" pitchFamily="18" charset="2"/>
        <a:buChar char="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Clr>
          <a:schemeClr val="accent4"/>
        </a:buClr>
        <a:buSzPct val="70000"/>
        <a:buFont typeface="Wingdings 2" pitchFamily="18" charset="2"/>
        <a:buChar char="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Clr>
          <a:schemeClr val="accent5"/>
        </a:buClr>
        <a:buSzPct val="100000"/>
        <a:buFont typeface="Wingdings 2" pitchFamily="18" charset="2"/>
        <a:buChar char="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Clr>
          <a:schemeClr val="accent6"/>
        </a:buClr>
        <a:buSzPct val="100000"/>
        <a:buFont typeface="Wingdings 2" pitchFamily="18" charset="2"/>
        <a:buChar char="¡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간호실무 의사소통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비언어적 의사소통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3507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ko-KR" altLang="en-US" dirty="0" smtClean="0"/>
              <a:t>비언어적 </a:t>
            </a:r>
            <a:r>
              <a:rPr lang="ko-KR" altLang="en-US" dirty="0"/>
              <a:t>의사소통의 정의를 </a:t>
            </a:r>
            <a:r>
              <a:rPr lang="ko-KR" altLang="en-US" dirty="0" smtClean="0"/>
              <a:t>설명한다</a:t>
            </a:r>
            <a:r>
              <a:rPr lang="en-US" altLang="ko-KR" dirty="0" smtClean="0"/>
              <a:t> </a:t>
            </a:r>
          </a:p>
          <a:p>
            <a:r>
              <a:rPr lang="ko-KR" altLang="en-US" dirty="0" smtClean="0"/>
              <a:t>비언어적 </a:t>
            </a:r>
            <a:r>
              <a:rPr lang="ko-KR" altLang="en-US" dirty="0"/>
              <a:t>의사소통의 유형을 </a:t>
            </a:r>
            <a:r>
              <a:rPr lang="ko-KR" altLang="en-US" dirty="0" smtClean="0"/>
              <a:t>열거한다</a:t>
            </a:r>
            <a:endParaRPr lang="en-US" altLang="ko-KR" dirty="0"/>
          </a:p>
          <a:p>
            <a:r>
              <a:rPr lang="ko-KR" altLang="en-US" dirty="0" smtClean="0"/>
              <a:t>비언어적 </a:t>
            </a:r>
            <a:r>
              <a:rPr lang="ko-KR" altLang="en-US" dirty="0"/>
              <a:t>의사소통 유형별 의미를 </a:t>
            </a:r>
            <a:r>
              <a:rPr lang="ko-KR" altLang="en-US" dirty="0" smtClean="0"/>
              <a:t>이해한다</a:t>
            </a:r>
            <a:endParaRPr lang="en-US" altLang="ko-KR" dirty="0"/>
          </a:p>
          <a:p>
            <a:r>
              <a:rPr lang="ko-KR" altLang="en-US" dirty="0" smtClean="0"/>
              <a:t>각각의 </a:t>
            </a:r>
            <a:r>
              <a:rPr lang="ko-KR" altLang="en-US" dirty="0"/>
              <a:t>비언어적 의사소통 기법의 치료적 특성을 </a:t>
            </a:r>
            <a:r>
              <a:rPr lang="ko-KR" altLang="en-US" dirty="0" smtClean="0"/>
              <a:t>설명한다</a:t>
            </a:r>
            <a:endParaRPr lang="en-US" altLang="ko-KR" dirty="0"/>
          </a:p>
          <a:p>
            <a:r>
              <a:rPr lang="ko-KR" altLang="en-US" dirty="0" smtClean="0"/>
              <a:t>각각의 </a:t>
            </a:r>
            <a:r>
              <a:rPr lang="ko-KR" altLang="en-US" dirty="0"/>
              <a:t>비언어적 의사소통 기법의 비치료적 특성을 </a:t>
            </a:r>
            <a:r>
              <a:rPr lang="ko-KR" altLang="en-US" dirty="0" smtClean="0"/>
              <a:t>설명한다</a:t>
            </a:r>
            <a:endParaRPr lang="en-US" altLang="ko-KR" dirty="0"/>
          </a:p>
          <a:p>
            <a:r>
              <a:rPr lang="ko-KR" altLang="en-US" dirty="0" smtClean="0"/>
              <a:t>비언어적 </a:t>
            </a:r>
            <a:r>
              <a:rPr lang="ko-KR" altLang="en-US" dirty="0" err="1"/>
              <a:t>의사소통법을</a:t>
            </a:r>
            <a:r>
              <a:rPr lang="ko-KR" altLang="en-US" dirty="0"/>
              <a:t> 치료적으로 적용한다</a:t>
            </a:r>
            <a:r>
              <a:rPr lang="en-US" altLang="ko-KR" dirty="0"/>
              <a:t>.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학습목표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270617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ko-KR" altLang="en-US" dirty="0" smtClean="0"/>
              <a:t>말이나 </a:t>
            </a:r>
            <a:r>
              <a:rPr lang="ko-KR" altLang="en-US" dirty="0"/>
              <a:t>글을 제외한 모든 </a:t>
            </a:r>
            <a:r>
              <a:rPr lang="ko-KR" altLang="en-US" dirty="0" smtClean="0"/>
              <a:t>의사전달 지칭</a:t>
            </a:r>
            <a:r>
              <a:rPr lang="en-US" altLang="ko-KR" dirty="0" smtClean="0"/>
              <a:t> </a:t>
            </a:r>
          </a:p>
          <a:p>
            <a:r>
              <a:rPr lang="ko-KR" altLang="en-US" dirty="0" smtClean="0"/>
              <a:t>오감을 </a:t>
            </a:r>
            <a:r>
              <a:rPr lang="ko-KR" altLang="en-US" dirty="0"/>
              <a:t>포함하여 </a:t>
            </a:r>
            <a:r>
              <a:rPr lang="ko-KR" altLang="en-US" dirty="0" smtClean="0"/>
              <a:t>이루어짐</a:t>
            </a:r>
            <a:r>
              <a:rPr lang="en-US" altLang="ko-KR" dirty="0" smtClean="0"/>
              <a:t> </a:t>
            </a:r>
          </a:p>
          <a:p>
            <a:r>
              <a:rPr lang="ko-KR" altLang="en-US" dirty="0" smtClean="0"/>
              <a:t>언어적 의사소통 보완</a:t>
            </a:r>
            <a:endParaRPr lang="en-US" altLang="ko-KR" dirty="0" smtClean="0"/>
          </a:p>
          <a:p>
            <a:r>
              <a:rPr lang="ko-KR" altLang="en-US" dirty="0" smtClean="0"/>
              <a:t>정서적인 면 </a:t>
            </a:r>
            <a:r>
              <a:rPr lang="ko-KR" altLang="en-US" dirty="0"/>
              <a:t>드러내며 </a:t>
            </a:r>
            <a:r>
              <a:rPr lang="ko-KR" altLang="en-US" dirty="0" smtClean="0"/>
              <a:t>무의식적이면서 본능적</a:t>
            </a:r>
            <a:endParaRPr lang="en-US" altLang="ko-KR" dirty="0" smtClean="0"/>
          </a:p>
          <a:p>
            <a:r>
              <a:rPr lang="ko-KR" altLang="en-US" dirty="0"/>
              <a:t>표현 방법이 훨씬 더 구체적이고 </a:t>
            </a:r>
            <a:r>
              <a:rPr lang="ko-KR" altLang="en-US" dirty="0" smtClean="0"/>
              <a:t>직접적</a:t>
            </a:r>
            <a:endParaRPr lang="en-US" altLang="ko-KR" dirty="0" smtClean="0"/>
          </a:p>
          <a:p>
            <a:r>
              <a:rPr lang="ko-KR" altLang="en-US" dirty="0" smtClean="0"/>
              <a:t>대상자의 </a:t>
            </a:r>
            <a:r>
              <a:rPr lang="ko-KR" altLang="en-US" dirty="0"/>
              <a:t>비언어적 </a:t>
            </a:r>
            <a:r>
              <a:rPr lang="ko-KR" altLang="en-US" dirty="0" smtClean="0"/>
              <a:t>의사소통 파악할 </a:t>
            </a:r>
            <a:r>
              <a:rPr lang="ko-KR" altLang="en-US" dirty="0"/>
              <a:t>뿐 아니라</a:t>
            </a:r>
            <a:r>
              <a:rPr lang="en-US" altLang="ko-KR" dirty="0"/>
              <a:t>, </a:t>
            </a:r>
            <a:r>
              <a:rPr lang="ko-KR" altLang="en-US" dirty="0"/>
              <a:t>대상자 간호 시 </a:t>
            </a:r>
            <a:r>
              <a:rPr lang="ko-KR" altLang="en-US" dirty="0" smtClean="0"/>
              <a:t>비언어적 </a:t>
            </a:r>
            <a:r>
              <a:rPr lang="ko-KR" altLang="en-US" dirty="0"/>
              <a:t>의사소통 방법을 적절하게 </a:t>
            </a:r>
            <a:r>
              <a:rPr lang="ko-KR" altLang="en-US" dirty="0" smtClean="0"/>
              <a:t>사용해야 함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Introduction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037555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en-US" altLang="ko-KR" baseline="30000" dirty="0" smtClean="0"/>
              <a:t>st </a:t>
            </a:r>
            <a:r>
              <a:rPr lang="en-US" altLang="ko-KR" dirty="0" smtClean="0"/>
              <a:t>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비언어적 의사소통의 유형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879199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침묵</a:t>
            </a:r>
            <a:endParaRPr lang="en-US" altLang="ko-KR" dirty="0" smtClean="0"/>
          </a:p>
          <a:p>
            <a:r>
              <a:rPr lang="ko-KR" altLang="en-US" dirty="0" smtClean="0"/>
              <a:t>음성</a:t>
            </a:r>
            <a:endParaRPr lang="en-US" altLang="ko-KR" dirty="0" smtClean="0"/>
          </a:p>
          <a:p>
            <a:r>
              <a:rPr lang="ko-KR" altLang="en-US" dirty="0" smtClean="0"/>
              <a:t>행동</a:t>
            </a:r>
            <a:endParaRPr lang="en-US" altLang="ko-KR" dirty="0" smtClean="0"/>
          </a:p>
          <a:p>
            <a:r>
              <a:rPr lang="ko-KR" altLang="en-US" dirty="0" smtClean="0"/>
              <a:t>사물</a:t>
            </a:r>
            <a:endParaRPr lang="en-US" altLang="ko-KR" dirty="0" smtClean="0"/>
          </a:p>
          <a:p>
            <a:r>
              <a:rPr lang="ko-KR" altLang="en-US" dirty="0" smtClean="0"/>
              <a:t>공간</a:t>
            </a:r>
            <a:endParaRPr lang="en-US" altLang="ko-KR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비언어적</a:t>
            </a:r>
            <a:r>
              <a:rPr lang="en-US" altLang="ko-KR" dirty="0" smtClean="0"/>
              <a:t> </a:t>
            </a:r>
            <a:r>
              <a:rPr lang="ko-KR" altLang="en-US" dirty="0" smtClean="0"/>
              <a:t>의사소통 유형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827584" y="4797152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비언어적 의사소통 각 유형이 전하는 의미 는 사회문화적 배경의 영향 받음</a:t>
            </a:r>
          </a:p>
        </p:txBody>
      </p:sp>
    </p:spTree>
    <p:extLst>
      <p:ext uri="{BB962C8B-B14F-4D97-AF65-F5344CB8AC3E}">
        <p14:creationId xmlns:p14="http://schemas.microsoft.com/office/powerpoint/2010/main" val="5482217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ko-KR" altLang="en-US" dirty="0" smtClean="0"/>
              <a:t>의사소통에서 필수적인 부분</a:t>
            </a:r>
            <a:endParaRPr lang="en-US" altLang="ko-KR" dirty="0" smtClean="0"/>
          </a:p>
          <a:p>
            <a:r>
              <a:rPr lang="ko-KR" altLang="en-US" dirty="0" smtClean="0"/>
              <a:t>자연스럽고 효과적인 </a:t>
            </a:r>
            <a:r>
              <a:rPr lang="ko-KR" altLang="en-US" dirty="0"/>
              <a:t>의사소통 </a:t>
            </a:r>
            <a:r>
              <a:rPr lang="ko-KR" altLang="en-US" dirty="0" smtClean="0"/>
              <a:t>양식 중 하나</a:t>
            </a:r>
            <a:endParaRPr lang="en-US" altLang="ko-KR" dirty="0" smtClean="0"/>
          </a:p>
          <a:p>
            <a:r>
              <a:rPr lang="ko-KR" altLang="en-US" dirty="0"/>
              <a:t>침묵을 적절히 </a:t>
            </a:r>
            <a:r>
              <a:rPr lang="ko-KR" altLang="en-US" dirty="0" smtClean="0"/>
              <a:t>사용하는 것이 중요</a:t>
            </a:r>
            <a:endParaRPr lang="en-US" altLang="ko-KR" dirty="0" smtClean="0"/>
          </a:p>
          <a:p>
            <a:r>
              <a:rPr lang="ko-KR" altLang="en-US" dirty="0"/>
              <a:t>일단 침묵하지 않으면 다른 사람의 말을 경 청할 수 </a:t>
            </a:r>
            <a:r>
              <a:rPr lang="ko-KR" altLang="en-US" dirty="0" smtClean="0"/>
              <a:t>없음</a:t>
            </a:r>
            <a:endParaRPr lang="en-US" altLang="ko-KR" dirty="0" smtClean="0"/>
          </a:p>
          <a:p>
            <a:r>
              <a:rPr lang="ko-KR" altLang="en-US" dirty="0" smtClean="0"/>
              <a:t>침묵에는 </a:t>
            </a:r>
            <a:r>
              <a:rPr lang="ko-KR" altLang="en-US" dirty="0"/>
              <a:t>함축된 의미가 있고 내적인 감정이나 정서 상태</a:t>
            </a:r>
            <a:r>
              <a:rPr lang="en-US" altLang="ko-KR" dirty="0"/>
              <a:t>, </a:t>
            </a:r>
            <a:r>
              <a:rPr lang="ko-KR" altLang="en-US" dirty="0"/>
              <a:t>생각</a:t>
            </a:r>
            <a:r>
              <a:rPr lang="en-US" altLang="ko-KR" dirty="0"/>
              <a:t>, </a:t>
            </a:r>
            <a:r>
              <a:rPr lang="ko-KR" altLang="en-US" dirty="0"/>
              <a:t>얼굴표정</a:t>
            </a:r>
            <a:r>
              <a:rPr lang="en-US" altLang="ko-KR" dirty="0"/>
              <a:t>, </a:t>
            </a:r>
            <a:r>
              <a:rPr lang="ko-KR" altLang="en-US" dirty="0"/>
              <a:t>움직임 및 행위와 함께 사용될 경우 또 다른 의미를 </a:t>
            </a:r>
            <a:r>
              <a:rPr lang="ko-KR" altLang="en-US" dirty="0" smtClean="0"/>
              <a:t>전달함</a:t>
            </a:r>
            <a:endParaRPr lang="en-US" altLang="ko-KR" dirty="0"/>
          </a:p>
          <a:p>
            <a:r>
              <a:rPr lang="ko-KR" altLang="en-US" dirty="0" smtClean="0"/>
              <a:t>대상자의 침묵의 의미 이해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① 침묵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24210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u="sng" dirty="0" smtClean="0"/>
              <a:t>상황에 따른 침묵의 의미</a:t>
            </a:r>
            <a:endParaRPr lang="en-US" altLang="ko-KR" u="sng" dirty="0" smtClean="0"/>
          </a:p>
          <a:p>
            <a:r>
              <a:rPr lang="ko-KR" altLang="en-US" dirty="0" smtClean="0"/>
              <a:t>분노 </a:t>
            </a:r>
            <a:r>
              <a:rPr lang="ko-KR" altLang="en-US" dirty="0"/>
              <a:t>상황에서의 침묵</a:t>
            </a:r>
            <a:r>
              <a:rPr lang="en-US" altLang="ko-KR" dirty="0"/>
              <a:t>: </a:t>
            </a:r>
            <a:r>
              <a:rPr lang="ko-KR" altLang="en-US" dirty="0"/>
              <a:t>감정의 </a:t>
            </a:r>
            <a:r>
              <a:rPr lang="ko-KR" altLang="en-US" dirty="0" smtClean="0"/>
              <a:t>자제 의미</a:t>
            </a:r>
            <a:endParaRPr lang="en-US" altLang="ko-KR" dirty="0" smtClean="0"/>
          </a:p>
          <a:p>
            <a:r>
              <a:rPr lang="ko-KR" altLang="en-US" dirty="0" smtClean="0"/>
              <a:t>따분한 </a:t>
            </a:r>
            <a:r>
              <a:rPr lang="ko-KR" altLang="en-US" dirty="0"/>
              <a:t>상황에서의 침묵</a:t>
            </a:r>
            <a:r>
              <a:rPr lang="en-US" altLang="ko-KR" dirty="0"/>
              <a:t>: </a:t>
            </a:r>
            <a:r>
              <a:rPr lang="ko-KR" altLang="en-US" dirty="0" smtClean="0"/>
              <a:t>지루함 의미</a:t>
            </a:r>
            <a:endParaRPr lang="en-US" altLang="ko-KR" dirty="0"/>
          </a:p>
          <a:p>
            <a:r>
              <a:rPr lang="ko-KR" altLang="en-US" dirty="0" smtClean="0"/>
              <a:t>상대방의 </a:t>
            </a:r>
            <a:r>
              <a:rPr lang="ko-KR" altLang="en-US" dirty="0"/>
              <a:t>제의에 침묵할 때</a:t>
            </a:r>
            <a:r>
              <a:rPr lang="en-US" altLang="ko-KR" dirty="0"/>
              <a:t>: </a:t>
            </a:r>
            <a:r>
              <a:rPr lang="ko-KR" altLang="en-US" dirty="0"/>
              <a:t>대답이 곤란하거나 </a:t>
            </a:r>
            <a:r>
              <a:rPr lang="ko-KR" altLang="en-US"/>
              <a:t>의사결정이 </a:t>
            </a:r>
            <a:r>
              <a:rPr lang="ko-KR" altLang="en-US" smtClean="0"/>
              <a:t>어려움 의미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① 침묵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229394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음성의 </a:t>
            </a:r>
            <a:r>
              <a:rPr lang="ko-KR" altLang="en-US" dirty="0"/>
              <a:t>고저</a:t>
            </a:r>
            <a:r>
              <a:rPr lang="en-US" altLang="ko-KR" dirty="0"/>
              <a:t>, </a:t>
            </a:r>
            <a:r>
              <a:rPr lang="ko-KR" altLang="en-US" dirty="0"/>
              <a:t>크기</a:t>
            </a:r>
            <a:r>
              <a:rPr lang="en-US" altLang="ko-KR" dirty="0"/>
              <a:t>, </a:t>
            </a:r>
            <a:r>
              <a:rPr lang="ko-KR" altLang="en-US" dirty="0"/>
              <a:t>속도</a:t>
            </a:r>
            <a:r>
              <a:rPr lang="en-US" altLang="ko-KR" dirty="0"/>
              <a:t>, </a:t>
            </a:r>
            <a:r>
              <a:rPr lang="ko-KR" altLang="en-US" dirty="0"/>
              <a:t>강세</a:t>
            </a:r>
            <a:r>
              <a:rPr lang="en-US" altLang="ko-KR" dirty="0"/>
              <a:t>, </a:t>
            </a:r>
            <a:r>
              <a:rPr lang="ko-KR" altLang="en-US" dirty="0"/>
              <a:t>리듬</a:t>
            </a:r>
            <a:r>
              <a:rPr lang="en-US" altLang="ko-KR" dirty="0"/>
              <a:t>, </a:t>
            </a:r>
            <a:r>
              <a:rPr lang="ko-KR" altLang="en-US" dirty="0"/>
              <a:t>억양</a:t>
            </a:r>
            <a:r>
              <a:rPr lang="en-US" altLang="ko-KR" dirty="0"/>
              <a:t>, </a:t>
            </a:r>
            <a:r>
              <a:rPr lang="ko-KR" altLang="en-US" dirty="0" smtClean="0"/>
              <a:t>웃음</a:t>
            </a:r>
            <a:r>
              <a:rPr lang="en-US" altLang="ko-KR" dirty="0"/>
              <a:t>, </a:t>
            </a:r>
            <a:r>
              <a:rPr lang="ko-KR" altLang="en-US" dirty="0"/>
              <a:t>신음소리</a:t>
            </a:r>
            <a:r>
              <a:rPr lang="en-US" altLang="ko-KR" dirty="0"/>
              <a:t>, </a:t>
            </a:r>
            <a:r>
              <a:rPr lang="ko-KR" altLang="en-US" dirty="0"/>
              <a:t>기침소리 또는 ‘음</a:t>
            </a:r>
            <a:r>
              <a:rPr lang="en-US" altLang="ko-KR" dirty="0"/>
              <a:t>…’, ‘</a:t>
            </a:r>
            <a:r>
              <a:rPr lang="ko-KR" altLang="en-US" dirty="0"/>
              <a:t>어</a:t>
            </a:r>
            <a:r>
              <a:rPr lang="en-US" altLang="ko-KR" dirty="0"/>
              <a:t>…’</a:t>
            </a:r>
            <a:r>
              <a:rPr lang="ko-KR" altLang="en-US" dirty="0"/>
              <a:t>와 같이 더듬거리는 말투 등이 </a:t>
            </a:r>
            <a:r>
              <a:rPr lang="ko-KR" altLang="en-US" dirty="0" smtClean="0"/>
              <a:t>포함</a:t>
            </a:r>
            <a:r>
              <a:rPr lang="en-US" altLang="ko-KR" dirty="0" smtClean="0"/>
              <a:t> </a:t>
            </a:r>
          </a:p>
          <a:p>
            <a:r>
              <a:rPr lang="ko-KR" altLang="en-US" dirty="0" smtClean="0"/>
              <a:t>이러한 </a:t>
            </a:r>
            <a:r>
              <a:rPr lang="ko-KR" altLang="en-US" dirty="0"/>
              <a:t>음성적 단서는 상대방의 정서적인 표현을 </a:t>
            </a:r>
            <a:r>
              <a:rPr lang="ko-KR" altLang="en-US" dirty="0" smtClean="0"/>
              <a:t>알아차리는 </a:t>
            </a:r>
            <a:r>
              <a:rPr lang="ko-KR" altLang="en-US" dirty="0"/>
              <a:t>데 중요한 </a:t>
            </a:r>
            <a:r>
              <a:rPr lang="ko-KR" altLang="en-US" dirty="0" smtClean="0"/>
              <a:t>정보 제공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② 음성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335762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반사적 </a:t>
            </a:r>
            <a:r>
              <a:rPr lang="ko-KR" altLang="en-US" dirty="0"/>
              <a:t>행동</a:t>
            </a:r>
            <a:r>
              <a:rPr lang="en-US" altLang="ko-KR" dirty="0"/>
              <a:t>, </a:t>
            </a:r>
            <a:r>
              <a:rPr lang="ko-KR" altLang="en-US" dirty="0" smtClean="0"/>
              <a:t>자세</a:t>
            </a:r>
            <a:r>
              <a:rPr lang="en-US" altLang="ko-KR" dirty="0"/>
              <a:t>, </a:t>
            </a:r>
            <a:r>
              <a:rPr lang="ko-KR" altLang="en-US" dirty="0"/>
              <a:t>얼굴 표정</a:t>
            </a:r>
            <a:r>
              <a:rPr lang="en-US" altLang="ko-KR" dirty="0"/>
              <a:t>, </a:t>
            </a:r>
            <a:r>
              <a:rPr lang="ko-KR" altLang="en-US" dirty="0" smtClean="0"/>
              <a:t>몸짓</a:t>
            </a:r>
            <a:r>
              <a:rPr lang="en-US" altLang="ko-KR" dirty="0" smtClean="0"/>
              <a:t>, </a:t>
            </a:r>
            <a:r>
              <a:rPr lang="ko-KR" altLang="en-US" dirty="0" smtClean="0"/>
              <a:t>눈맞춤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접촉 </a:t>
            </a:r>
            <a:r>
              <a:rPr lang="ko-KR" altLang="en-US" dirty="0"/>
              <a:t>같은 모든 행동이 비언어적 의사소통의 </a:t>
            </a:r>
            <a:r>
              <a:rPr lang="ko-KR" altLang="en-US" dirty="0" smtClean="0"/>
              <a:t>수단</a:t>
            </a:r>
            <a:endParaRPr lang="en-US" altLang="ko-KR" dirty="0" smtClean="0"/>
          </a:p>
          <a:p>
            <a:r>
              <a:rPr lang="ko-KR" altLang="en-US" dirty="0" smtClean="0"/>
              <a:t>얼굴표정의 </a:t>
            </a:r>
            <a:r>
              <a:rPr lang="ko-KR" altLang="en-US" dirty="0"/>
              <a:t>변화와 몸짓은 상대방의 </a:t>
            </a:r>
            <a:r>
              <a:rPr lang="ko-KR" altLang="en-US" dirty="0" smtClean="0"/>
              <a:t>기분 </a:t>
            </a:r>
            <a:r>
              <a:rPr lang="ko-KR" altLang="en-US" dirty="0"/>
              <a:t>해석하는 데 중요한 </a:t>
            </a:r>
            <a:r>
              <a:rPr lang="ko-KR" altLang="en-US" dirty="0" smtClean="0"/>
              <a:t>단서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③ 행동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169550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의상</a:t>
            </a:r>
            <a:r>
              <a:rPr lang="en-US" altLang="ko-KR" dirty="0"/>
              <a:t>, </a:t>
            </a:r>
            <a:r>
              <a:rPr lang="ko-KR" altLang="en-US" dirty="0"/>
              <a:t>가구</a:t>
            </a:r>
            <a:r>
              <a:rPr lang="en-US" altLang="ko-KR" dirty="0"/>
              <a:t>, </a:t>
            </a:r>
            <a:r>
              <a:rPr lang="ko-KR" altLang="en-US" dirty="0"/>
              <a:t>장신구 등은 의도적이든 비의도적이든 간에 자신의 </a:t>
            </a:r>
            <a:r>
              <a:rPr lang="ko-KR" altLang="en-US" dirty="0" smtClean="0"/>
              <a:t>메시지를 전달</a:t>
            </a:r>
            <a:endParaRPr lang="en-US" altLang="ko-KR" dirty="0" smtClean="0"/>
          </a:p>
          <a:p>
            <a:r>
              <a:rPr lang="ko-KR" altLang="en-US" dirty="0" smtClean="0"/>
              <a:t>특히 </a:t>
            </a:r>
            <a:r>
              <a:rPr lang="ko-KR" altLang="en-US" dirty="0"/>
              <a:t>의상은 종류</a:t>
            </a:r>
            <a:r>
              <a:rPr lang="en-US" altLang="ko-KR" dirty="0"/>
              <a:t>(</a:t>
            </a:r>
            <a:r>
              <a:rPr lang="ko-KR" altLang="en-US" dirty="0"/>
              <a:t>작업복</a:t>
            </a:r>
            <a:r>
              <a:rPr lang="en-US" altLang="ko-KR" dirty="0"/>
              <a:t>, </a:t>
            </a:r>
            <a:r>
              <a:rPr lang="ko-KR" altLang="en-US" dirty="0"/>
              <a:t>평상복</a:t>
            </a:r>
            <a:r>
              <a:rPr lang="en-US" altLang="ko-KR" dirty="0"/>
              <a:t>, </a:t>
            </a:r>
            <a:r>
              <a:rPr lang="ko-KR" altLang="en-US" dirty="0"/>
              <a:t>제복 등</a:t>
            </a:r>
            <a:r>
              <a:rPr lang="en-US" altLang="ko-KR" dirty="0"/>
              <a:t>), </a:t>
            </a:r>
            <a:r>
              <a:rPr lang="ko-KR" altLang="en-US" dirty="0"/>
              <a:t>디자인</a:t>
            </a:r>
            <a:r>
              <a:rPr lang="en-US" altLang="ko-KR" dirty="0"/>
              <a:t>, </a:t>
            </a:r>
            <a:r>
              <a:rPr lang="ko-KR" altLang="en-US" dirty="0"/>
              <a:t>가격 등에 따라 옷을 입은 사람의 신상에 대한 미세한 부분까지 </a:t>
            </a:r>
            <a:r>
              <a:rPr lang="ko-KR" altLang="en-US" dirty="0" smtClean="0"/>
              <a:t>의미 전달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④ 사물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213089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 smtClean="0"/>
              <a:t>사회 </a:t>
            </a:r>
            <a:r>
              <a:rPr lang="ko-KR" altLang="en-US" sz="2800" dirty="0"/>
              <a:t>문화적 규범과 관습에 따라 </a:t>
            </a:r>
            <a:r>
              <a:rPr lang="ko-KR" altLang="en-US" sz="2800" dirty="0" smtClean="0"/>
              <a:t>적절하게 사용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ko-KR" altLang="en-US" sz="2600" dirty="0" smtClean="0"/>
              <a:t> </a:t>
            </a:r>
            <a:endParaRPr lang="ko-KR" altLang="en-US" sz="26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⑤ 공간</a:t>
            </a:r>
            <a:endParaRPr lang="ko-KR" altLang="en-US" dirty="0"/>
          </a:p>
        </p:txBody>
      </p:sp>
      <p:sp>
        <p:nvSpPr>
          <p:cNvPr id="4" name="내용 개체 틀 1"/>
          <p:cNvSpPr txBox="1">
            <a:spLocks/>
          </p:cNvSpPr>
          <p:nvPr/>
        </p:nvSpPr>
        <p:spPr bwMode="gray">
          <a:xfrm>
            <a:off x="899593" y="2332037"/>
            <a:ext cx="7632848" cy="36172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q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Clr>
                <a:schemeClr val="accent3"/>
              </a:buClr>
              <a:buSzPct val="70000"/>
              <a:buFont typeface="Wingdings 2" pitchFamily="18" charset="2"/>
              <a:buChar char="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 2" pitchFamily="18" charset="2"/>
              <a:buChar char="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Clr>
                <a:schemeClr val="accent5"/>
              </a:buClr>
              <a:buSzPct val="100000"/>
              <a:buFont typeface="Wingdings 2" pitchFamily="18" charset="2"/>
              <a:buChar char="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Clr>
                <a:schemeClr val="accent6"/>
              </a:buClr>
              <a:buSzPct val="100000"/>
              <a:buFont typeface="Wingdings 2" pitchFamily="18" charset="2"/>
              <a:buChar char="¡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dirty="0"/>
              <a:t>친밀한 거리</a:t>
            </a:r>
            <a:r>
              <a:rPr lang="en-US" altLang="ko-KR" sz="2000" dirty="0"/>
              <a:t>(0∼45 cm</a:t>
            </a:r>
            <a:r>
              <a:rPr lang="en-US" altLang="ko-KR" sz="2000" dirty="0" smtClean="0"/>
              <a:t>)</a:t>
            </a:r>
          </a:p>
          <a:p>
            <a:pPr marL="0" indent="0"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       </a:t>
            </a:r>
            <a:r>
              <a:rPr lang="ko-KR" altLang="en-US" sz="2000" dirty="0" smtClean="0"/>
              <a:t>사랑하는 연인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부부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아기를 돌보는 어머니 등의 거리</a:t>
            </a:r>
            <a:endParaRPr lang="en-US" altLang="ko-KR" sz="2000" dirty="0" smtClean="0"/>
          </a:p>
          <a:p>
            <a:r>
              <a:rPr lang="ko-KR" altLang="en-US" sz="2000" dirty="0" smtClean="0"/>
              <a:t>개인적 거리</a:t>
            </a:r>
            <a:r>
              <a:rPr lang="en-US" altLang="ko-KR" sz="2000" dirty="0" smtClean="0"/>
              <a:t>(45∼120 cm)</a:t>
            </a:r>
          </a:p>
          <a:p>
            <a:pPr marL="0" indent="0">
              <a:buFont typeface="Wingdings" pitchFamily="2" charset="2"/>
              <a:buNone/>
            </a:pPr>
            <a:r>
              <a:rPr lang="en-US" altLang="ko-KR" sz="2000" dirty="0" smtClean="0"/>
              <a:t>        </a:t>
            </a:r>
            <a:r>
              <a:rPr lang="ko-KR" altLang="en-US" sz="2000" dirty="0" smtClean="0"/>
              <a:t>가까운 사이</a:t>
            </a:r>
            <a:r>
              <a:rPr lang="en-US" altLang="ko-KR" sz="2000" dirty="0" smtClean="0"/>
              <a:t>. </a:t>
            </a:r>
            <a:r>
              <a:rPr lang="ko-KR" altLang="en-US" sz="2000" dirty="0" smtClean="0"/>
              <a:t>접촉 가능</a:t>
            </a:r>
            <a:r>
              <a:rPr lang="en-US" altLang="ko-KR" sz="2000" dirty="0" smtClean="0"/>
              <a:t>. </a:t>
            </a:r>
            <a:r>
              <a:rPr lang="ko-KR" altLang="en-US" sz="2000" dirty="0" smtClean="0"/>
              <a:t>친구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가족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동료 등 서로 친밀하게 대화</a:t>
            </a:r>
            <a:endParaRPr lang="en-US" altLang="ko-KR" sz="2000" dirty="0" smtClean="0"/>
          </a:p>
          <a:p>
            <a:pPr marL="0" indent="0">
              <a:buFont typeface="Wingdings" pitchFamily="2" charset="2"/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       </a:t>
            </a:r>
            <a:r>
              <a:rPr lang="ko-KR" altLang="en-US" sz="2000" dirty="0" smtClean="0"/>
              <a:t>나눌 수 있는 거리 </a:t>
            </a:r>
            <a:endParaRPr lang="en-US" altLang="ko-KR" sz="2000" dirty="0" smtClean="0"/>
          </a:p>
          <a:p>
            <a:r>
              <a:rPr lang="ko-KR" altLang="en-US" sz="2000" dirty="0" smtClean="0"/>
              <a:t>사교적 거리</a:t>
            </a:r>
            <a:r>
              <a:rPr lang="en-US" altLang="ko-KR" sz="2000" dirty="0" smtClean="0"/>
              <a:t>(1.2∼3.6 m)</a:t>
            </a:r>
          </a:p>
          <a:p>
            <a:pPr marL="0" indent="0">
              <a:buFont typeface="Wingdings" pitchFamily="2" charset="2"/>
              <a:buNone/>
            </a:pPr>
            <a:r>
              <a:rPr lang="en-US" altLang="ko-KR" sz="2000" dirty="0" smtClean="0"/>
              <a:t>        </a:t>
            </a:r>
            <a:r>
              <a:rPr lang="ko-KR" altLang="en-US" sz="2000" dirty="0" smtClean="0"/>
              <a:t>사업상 공식적으로 만날 때의 거리</a:t>
            </a:r>
          </a:p>
          <a:p>
            <a:r>
              <a:rPr lang="ko-KR" altLang="en-US" sz="2000" dirty="0" smtClean="0"/>
              <a:t>공적 공간</a:t>
            </a:r>
            <a:r>
              <a:rPr lang="en-US" altLang="ko-KR" sz="2000" dirty="0" smtClean="0"/>
              <a:t>(3.6∼7.5 m)</a:t>
            </a:r>
          </a:p>
          <a:p>
            <a:pPr marL="0" indent="0">
              <a:buFont typeface="Wingdings" pitchFamily="2" charset="2"/>
              <a:buNone/>
            </a:pPr>
            <a:r>
              <a:rPr lang="en-US" altLang="ko-KR" sz="2000" dirty="0" smtClean="0"/>
              <a:t>        </a:t>
            </a:r>
            <a:r>
              <a:rPr lang="ko-KR" altLang="en-US" sz="2000" dirty="0" smtClean="0"/>
              <a:t>공식적인 모임에서 대중 앞에서 강의나 연설하는 거리 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6809600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r>
              <a:rPr lang="en-US" altLang="ko-KR" baseline="30000" dirty="0" smtClean="0"/>
              <a:t>nd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학습활동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433620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114p</a:t>
            </a:r>
          </a:p>
          <a:p>
            <a:r>
              <a:rPr lang="ko-KR" altLang="en-US" dirty="0"/>
              <a:t>다양한 표정을 통해 상대방의 감정상태를 읽을 수 있다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표정으로 감정읽기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270617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119p</a:t>
            </a:r>
          </a:p>
          <a:p>
            <a:r>
              <a:rPr lang="ko-KR" altLang="en-US" dirty="0"/>
              <a:t>좋은 인상을 줄 수 있는 간호대학생의 외모나 복장에 대해 살펴본다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간호대학생의 외모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270617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120p</a:t>
            </a:r>
          </a:p>
          <a:p>
            <a:r>
              <a:rPr lang="ko-KR" altLang="en-US" dirty="0" smtClean="0"/>
              <a:t>상대방의 </a:t>
            </a:r>
            <a:r>
              <a:rPr lang="ko-KR" altLang="en-US" dirty="0"/>
              <a:t>공감을 얻기 위해 사용하는 비언어적 의사소통 기술을 파악 한다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비언어적 의사소통 기술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27061734"/>
      </p:ext>
    </p:extLst>
  </p:cSld>
  <p:clrMapOvr>
    <a:masterClrMapping/>
  </p:clrMapOvr>
</p:sld>
</file>

<file path=ppt/theme/theme1.xml><?xml version="1.0" encoding="utf-8"?>
<a:theme xmlns:a="http://schemas.openxmlformats.org/drawingml/2006/main" name="New_Education03">
  <a:themeElements>
    <a:clrScheme name="Education0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ducation03">
      <a:maj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Education03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hade val="100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sx="102000" sy="102000" algn="ct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3500" dist="25400" dir="5400000" sx="102000" sy="102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6600000"/>
            </a:lightRig>
          </a:scene3d>
          <a:sp3d contourW="12700" prstMaterial="dkEdge">
            <a:bevelT w="31750" h="19050" prst="softRound"/>
            <a:contourClr>
              <a:schemeClr val="phClr"/>
            </a:contourClr>
          </a:sp3d>
        </a:effectStyle>
        <a:effectStyle>
          <a:effectLst>
            <a:outerShdw blurRad="63500" dist="25400" dir="5400000" sx="102000" sy="102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6600000"/>
            </a:lightRig>
          </a:scene3d>
          <a:sp3d contourW="12700" prstMaterial="dkEdge">
            <a:bevelT w="69850" h="5715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50000"/>
              </a:schemeClr>
            </a:gs>
            <a:gs pos="64000">
              <a:schemeClr val="phClr">
                <a:tint val="100000"/>
                <a:shade val="85000"/>
                <a:satMod val="130000"/>
              </a:schemeClr>
            </a:gs>
            <a:gs pos="72000">
              <a:schemeClr val="phClr">
                <a:shade val="85000"/>
                <a:satMod val="13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90000"/>
                <a:satMod val="200000"/>
              </a:schemeClr>
            </a:gs>
            <a:gs pos="100000">
              <a:schemeClr val="phClr">
                <a:shade val="70000"/>
                <a:satMod val="150000"/>
              </a:schemeClr>
            </a:gs>
          </a:gsLst>
          <a:path path="circle">
            <a:fillToRect l="50000" t="10000" r="50000" b="9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메모 테마</Template>
  <TotalTime>82</TotalTime>
  <Words>427</Words>
  <Application>Microsoft Office PowerPoint</Application>
  <PresentationFormat>화면 슬라이드 쇼(4:3)</PresentationFormat>
  <Paragraphs>69</Paragraphs>
  <Slides>15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6" baseType="lpstr">
      <vt:lpstr>New_Education03</vt:lpstr>
      <vt:lpstr>비언어적 의사소통</vt:lpstr>
      <vt:lpstr>학습목표</vt:lpstr>
      <vt:lpstr>Introduction</vt:lpstr>
      <vt:lpstr>비언어적 의사소통의 유형</vt:lpstr>
      <vt:lpstr>비언어적 의사소통 유형</vt:lpstr>
      <vt:lpstr>① 침묵</vt:lpstr>
      <vt:lpstr>① 침묵</vt:lpstr>
      <vt:lpstr>② 음성</vt:lpstr>
      <vt:lpstr>③ 행동</vt:lpstr>
      <vt:lpstr>④ 사물</vt:lpstr>
      <vt:lpstr>⑤ 공간</vt:lpstr>
      <vt:lpstr>학습활동</vt:lpstr>
      <vt:lpstr>표정으로 감정읽기</vt:lpstr>
      <vt:lpstr>간호대학생의 외모</vt:lpstr>
      <vt:lpstr>비언어적 의사소통 기술</vt:lpstr>
    </vt:vector>
  </TitlesOfParts>
  <Company>R&amp;D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Corporation</dc:creator>
  <cp:lastModifiedBy>교수님</cp:lastModifiedBy>
  <cp:revision>15</cp:revision>
  <dcterms:created xsi:type="dcterms:W3CDTF">2006-10-05T04:04:58Z</dcterms:created>
  <dcterms:modified xsi:type="dcterms:W3CDTF">2014-08-07T23:21:03Z</dcterms:modified>
</cp:coreProperties>
</file>