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58" r:id="rId5"/>
    <p:sldId id="261" r:id="rId6"/>
    <p:sldId id="276" r:id="rId7"/>
    <p:sldId id="279" r:id="rId8"/>
    <p:sldId id="280" r:id="rId9"/>
    <p:sldId id="281" r:id="rId10"/>
    <p:sldId id="282" r:id="rId11"/>
    <p:sldId id="277" r:id="rId12"/>
    <p:sldId id="284" r:id="rId13"/>
    <p:sldId id="272" r:id="rId14"/>
    <p:sldId id="283" r:id="rId15"/>
    <p:sldId id="278" r:id="rId16"/>
    <p:sldId id="273" r:id="rId17"/>
    <p:sldId id="285" r:id="rId18"/>
    <p:sldId id="274" r:id="rId19"/>
    <p:sldId id="259" r:id="rId20"/>
    <p:sldId id="265" r:id="rId21"/>
    <p:sldId id="266" r:id="rId22"/>
    <p:sldId id="270" r:id="rId23"/>
    <p:sldId id="271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0" y="-7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반응하기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공감과 수용의 중요성을 </a:t>
            </a:r>
            <a:r>
              <a:rPr lang="ko-KR" altLang="en-US" dirty="0" smtClean="0"/>
              <a:t>설명한다</a:t>
            </a:r>
            <a:endParaRPr lang="en-US" altLang="ko-KR" dirty="0" smtClean="0"/>
          </a:p>
          <a:p>
            <a:r>
              <a:rPr lang="ko-KR" altLang="en-US" dirty="0" smtClean="0"/>
              <a:t>바람직한 </a:t>
            </a:r>
            <a:r>
              <a:rPr lang="ko-KR" altLang="en-US" dirty="0" err="1"/>
              <a:t>공감법을</a:t>
            </a:r>
            <a:r>
              <a:rPr lang="ko-KR" altLang="en-US" dirty="0"/>
              <a:t> </a:t>
            </a:r>
            <a:r>
              <a:rPr lang="ko-KR" altLang="en-US" dirty="0" smtClean="0"/>
              <a:t>설명한다</a:t>
            </a:r>
            <a:endParaRPr lang="en-US" altLang="ko-KR" dirty="0" smtClean="0"/>
          </a:p>
          <a:p>
            <a:r>
              <a:rPr lang="ko-KR" altLang="en-US" dirty="0" smtClean="0"/>
              <a:t>공감적 </a:t>
            </a:r>
            <a:r>
              <a:rPr lang="ko-KR" altLang="en-US" dirty="0"/>
              <a:t>반응을 </a:t>
            </a:r>
            <a:r>
              <a:rPr lang="ko-KR" altLang="en-US" dirty="0" smtClean="0"/>
              <a:t>적용한다</a:t>
            </a:r>
            <a:endParaRPr lang="en-US" altLang="ko-KR" dirty="0" smtClean="0"/>
          </a:p>
          <a:p>
            <a:r>
              <a:rPr lang="ko-KR" altLang="en-US" dirty="0" smtClean="0"/>
              <a:t>바람직한 </a:t>
            </a:r>
            <a:r>
              <a:rPr lang="ko-KR" altLang="en-US" dirty="0"/>
              <a:t>수용법을 </a:t>
            </a:r>
            <a:r>
              <a:rPr lang="ko-KR" altLang="en-US" dirty="0" smtClean="0"/>
              <a:t>설명한다</a:t>
            </a:r>
            <a:endParaRPr lang="en-US" altLang="ko-KR" dirty="0" smtClean="0"/>
          </a:p>
          <a:p>
            <a:r>
              <a:rPr lang="ko-KR" altLang="en-US" dirty="0" smtClean="0"/>
              <a:t>수용적인 </a:t>
            </a:r>
            <a:r>
              <a:rPr lang="ko-KR" altLang="en-US" dirty="0"/>
              <a:t>반응을 </a:t>
            </a:r>
            <a:r>
              <a:rPr lang="ko-KR" altLang="en-US" dirty="0" smtClean="0"/>
              <a:t>적용한다</a:t>
            </a:r>
            <a:endParaRPr lang="en-US" altLang="ko-KR" dirty="0" smtClean="0"/>
          </a:p>
          <a:p>
            <a:r>
              <a:rPr lang="ko-KR" altLang="en-US" dirty="0" smtClean="0"/>
              <a:t>관계 </a:t>
            </a:r>
            <a:r>
              <a:rPr lang="ko-KR" altLang="en-US" dirty="0"/>
              <a:t>속에서 </a:t>
            </a:r>
            <a:r>
              <a:rPr lang="ko-KR" altLang="en-US" dirty="0" err="1"/>
              <a:t>진정성을</a:t>
            </a:r>
            <a:r>
              <a:rPr lang="ko-KR" altLang="en-US" dirty="0"/>
              <a:t> </a:t>
            </a:r>
            <a:r>
              <a:rPr lang="ko-KR" altLang="en-US" dirty="0" smtClean="0"/>
              <a:t>적용한다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반응하기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400" dirty="0" smtClean="0"/>
              <a:t>   </a:t>
            </a:r>
            <a:r>
              <a:rPr lang="ko-KR" altLang="en-US" sz="2400" u="sng" dirty="0" smtClean="0"/>
              <a:t>공감과 </a:t>
            </a:r>
            <a:r>
              <a:rPr lang="ko-KR" altLang="en-US" sz="2400" u="sng" dirty="0"/>
              <a:t>수용이란 </a:t>
            </a:r>
            <a:endParaRPr lang="en-US" altLang="ko-KR" sz="2400" u="sng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상대방의 </a:t>
            </a:r>
            <a:r>
              <a:rPr lang="ko-KR" altLang="en-US" sz="2400" dirty="0"/>
              <a:t>느낌을 있는 그대로 수용하고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그들이 </a:t>
            </a:r>
            <a:r>
              <a:rPr lang="ko-KR" altLang="en-US" sz="2400" dirty="0"/>
              <a:t>보이는 행동을 수용하며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말과 </a:t>
            </a:r>
            <a:r>
              <a:rPr lang="ko-KR" altLang="en-US" sz="2400" dirty="0"/>
              <a:t>행동에 담겨 있는 의미까지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‘</a:t>
            </a:r>
            <a:r>
              <a:rPr lang="ko-KR" altLang="en-US" sz="2400" dirty="0" smtClean="0"/>
              <a:t>있는 그대로의 그</a:t>
            </a:r>
            <a:r>
              <a:rPr lang="en-US" altLang="ko-KR" sz="2400" dirty="0" smtClean="0"/>
              <a:t>’</a:t>
            </a:r>
            <a:r>
              <a:rPr lang="ko-KR" altLang="en-US" sz="2400" dirty="0" smtClean="0"/>
              <a:t>로 </a:t>
            </a:r>
            <a:r>
              <a:rPr lang="ko-KR" altLang="en-US" sz="2400" dirty="0"/>
              <a:t>인정하는 일이다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Introduction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8" t="26629" r="58116" b="48930"/>
          <a:stretch/>
        </p:blipFill>
        <p:spPr bwMode="auto">
          <a:xfrm>
            <a:off x="953296" y="4388136"/>
            <a:ext cx="5616624" cy="2304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9555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핵심개념</a:t>
            </a:r>
            <a:r>
              <a:rPr lang="en-US" altLang="ko-KR" dirty="0" smtClean="0"/>
              <a:t>-</a:t>
            </a:r>
            <a:r>
              <a:rPr lang="ko-KR" altLang="en-US" dirty="0" smtClean="0"/>
              <a:t>공감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2140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/>
              <a:t>공감을 해석하는 </a:t>
            </a:r>
            <a:r>
              <a:rPr lang="ko-KR" altLang="en-US" sz="2800" dirty="0" smtClean="0"/>
              <a:t>관점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공감에 </a:t>
            </a:r>
            <a:r>
              <a:rPr lang="ko-KR" altLang="en-US" sz="2800" dirty="0"/>
              <a:t>대</a:t>
            </a:r>
            <a:r>
              <a:rPr lang="ko-KR" altLang="en-US" sz="2800" dirty="0" smtClean="0"/>
              <a:t>한 정의 다양함</a:t>
            </a:r>
            <a:endParaRPr lang="en-US" altLang="ko-KR" sz="2800" dirty="0" smtClean="0"/>
          </a:p>
          <a:p>
            <a:r>
              <a:rPr lang="ko-KR" altLang="en-US" sz="2800" dirty="0" smtClean="0"/>
              <a:t>다른 </a:t>
            </a:r>
            <a:r>
              <a:rPr lang="ko-KR" altLang="en-US" sz="2800" dirty="0"/>
              <a:t>사람의 내적 준거 틀을 정확하게</a:t>
            </a:r>
            <a:r>
              <a:rPr lang="en-US" altLang="ko-KR" sz="2800" dirty="0"/>
              <a:t>,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그것의 </a:t>
            </a:r>
            <a:r>
              <a:rPr lang="ko-KR" altLang="en-US" sz="2800" dirty="0"/>
              <a:t>감정적인 요소와 거기에 관련된 의미를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마치</a:t>
            </a:r>
            <a:r>
              <a:rPr lang="en-US" altLang="ko-KR" sz="2800" dirty="0"/>
              <a:t>(as if)</a:t>
            </a:r>
            <a:r>
              <a:rPr lang="ko-KR" altLang="en-US" sz="2800" dirty="0"/>
              <a:t>라는 사실을 망각함이 없이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마치 </a:t>
            </a:r>
            <a:r>
              <a:rPr lang="ko-KR" altLang="en-US" sz="2800" dirty="0"/>
              <a:t>자신이 그 사람인 것처럼 지각하는 </a:t>
            </a:r>
            <a:r>
              <a:rPr lang="ko-KR" altLang="en-US" sz="2800" dirty="0" smtClean="0"/>
              <a:t>상태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000" dirty="0"/>
              <a:t>  </a:t>
            </a:r>
            <a:r>
              <a:rPr lang="en-US" altLang="ko-KR" sz="2000" dirty="0" smtClean="0"/>
              <a:t>      (Rogers, 1961)</a:t>
            </a:r>
          </a:p>
          <a:p>
            <a:r>
              <a:rPr lang="ko-KR" altLang="en-US" sz="2800" dirty="0" smtClean="0"/>
              <a:t>자신을 </a:t>
            </a:r>
            <a:r>
              <a:rPr lang="ko-KR" altLang="en-US" sz="2800" dirty="0"/>
              <a:t>다른 사람의 생각</a:t>
            </a:r>
            <a:r>
              <a:rPr lang="en-US" altLang="ko-KR" sz="2800" dirty="0"/>
              <a:t>, </a:t>
            </a:r>
            <a:r>
              <a:rPr lang="ko-KR" altLang="en-US" sz="2800" dirty="0"/>
              <a:t>느낌 및 행동 속에 상상적으로 전위시키는 </a:t>
            </a:r>
            <a:r>
              <a:rPr lang="ko-KR" altLang="en-US" sz="2800" dirty="0" smtClean="0"/>
              <a:t>것</a:t>
            </a:r>
            <a:r>
              <a:rPr lang="en-US" altLang="ko-KR" sz="2000" dirty="0" smtClean="0"/>
              <a:t>(</a:t>
            </a:r>
            <a:r>
              <a:rPr lang="en-US" altLang="ko-KR" sz="2000" dirty="0" err="1" smtClean="0"/>
              <a:t>Allport</a:t>
            </a:r>
            <a:r>
              <a:rPr lang="en-US" altLang="ko-KR" sz="2000" dirty="0" smtClean="0"/>
              <a:t>)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공감 </a:t>
            </a:r>
            <a:r>
              <a:rPr lang="en-US" altLang="ko-KR" dirty="0" smtClean="0"/>
              <a:t>Empathy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4303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인지적 요소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대상자의 행동을 관찰하면서 정보를 얻는 과정</a:t>
            </a:r>
            <a:endParaRPr lang="en-US" altLang="ko-KR" sz="2800" dirty="0" smtClean="0"/>
          </a:p>
          <a:p>
            <a:r>
              <a:rPr lang="ko-KR" altLang="en-US" sz="2800" dirty="0" smtClean="0"/>
              <a:t>정서적 요소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대상자의 </a:t>
            </a:r>
            <a:r>
              <a:rPr lang="ko-KR" altLang="en-US" sz="2800" dirty="0"/>
              <a:t>감정을 민감하게 파악 하는 </a:t>
            </a:r>
            <a:r>
              <a:rPr lang="ko-KR" altLang="en-US" sz="2800" dirty="0" smtClean="0"/>
              <a:t>것</a:t>
            </a:r>
            <a:endParaRPr lang="en-US" altLang="ko-KR" sz="2800" dirty="0" smtClean="0"/>
          </a:p>
          <a:p>
            <a:r>
              <a:rPr lang="ko-KR" altLang="en-US" sz="2800" dirty="0" smtClean="0"/>
              <a:t>의사소통적 요소</a:t>
            </a:r>
            <a:r>
              <a:rPr lang="en-US" altLang="ko-KR" sz="2800" dirty="0" smtClean="0"/>
              <a:t>: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전문적인 접근방식으로 관심을 가지 고 있는 대상자의 언어와 반응에 초점을 두는 것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공감의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구성요소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789504" y="5059100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환자에 대한 공감의 요소에 관심을 기울임으로써 공감적 기술 발전∙강화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52424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상호간의 </a:t>
            </a:r>
            <a:r>
              <a:rPr lang="ko-KR" altLang="en-US" dirty="0"/>
              <a:t>대인관계를 통해 </a:t>
            </a:r>
            <a:r>
              <a:rPr lang="ko-KR" altLang="en-US" dirty="0" smtClean="0"/>
              <a:t>일어난다</a:t>
            </a:r>
            <a:endParaRPr lang="en-US" altLang="ko-KR" dirty="0" smtClean="0"/>
          </a:p>
          <a:p>
            <a:r>
              <a:rPr lang="ko-KR" altLang="en-US" dirty="0" smtClean="0"/>
              <a:t>상대방의 </a:t>
            </a:r>
            <a:r>
              <a:rPr lang="ko-KR" altLang="en-US" dirty="0"/>
              <a:t>현재 상태를 명확히 </a:t>
            </a:r>
            <a:r>
              <a:rPr lang="ko-KR" altLang="en-US" dirty="0" smtClean="0"/>
              <a:t>인식한다</a:t>
            </a:r>
            <a:endParaRPr lang="en-US" altLang="ko-KR" dirty="0"/>
          </a:p>
          <a:p>
            <a:r>
              <a:rPr lang="ko-KR" altLang="en-US" dirty="0" smtClean="0"/>
              <a:t>상대방의 </a:t>
            </a:r>
            <a:r>
              <a:rPr lang="ko-KR" altLang="en-US" dirty="0"/>
              <a:t>입장에서 </a:t>
            </a:r>
            <a:r>
              <a:rPr lang="ko-KR" altLang="en-US" dirty="0" smtClean="0"/>
              <a:t>이해한다</a:t>
            </a:r>
            <a:endParaRPr lang="en-US" altLang="ko-KR" dirty="0" smtClean="0"/>
          </a:p>
          <a:p>
            <a:r>
              <a:rPr lang="ko-KR" altLang="en-US" dirty="0" smtClean="0"/>
              <a:t>상대방에 </a:t>
            </a:r>
            <a:r>
              <a:rPr lang="ko-KR" altLang="en-US" dirty="0"/>
              <a:t>대한 선입견을 배제하고 있는 그대로 </a:t>
            </a:r>
            <a:r>
              <a:rPr lang="ko-KR" altLang="en-US" dirty="0" smtClean="0"/>
              <a:t>수용한다</a:t>
            </a:r>
            <a:endParaRPr lang="en-US" altLang="ko-KR" dirty="0" smtClean="0"/>
          </a:p>
          <a:p>
            <a:r>
              <a:rPr lang="ko-KR" altLang="en-US" dirty="0" smtClean="0"/>
              <a:t>상대방의 </a:t>
            </a:r>
            <a:r>
              <a:rPr lang="ko-KR" altLang="en-US" dirty="0"/>
              <a:t>느낌은 공유하되 객관성을 유지하도록 </a:t>
            </a:r>
            <a:r>
              <a:rPr lang="ko-KR" altLang="en-US" dirty="0" smtClean="0"/>
              <a:t>한다</a:t>
            </a:r>
            <a:endParaRPr lang="en-US" altLang="ko-KR" dirty="0" smtClean="0"/>
          </a:p>
          <a:p>
            <a:r>
              <a:rPr lang="ko-KR" altLang="en-US" dirty="0" smtClean="0"/>
              <a:t>상대방을 </a:t>
            </a:r>
            <a:r>
              <a:rPr lang="ko-KR" altLang="en-US" dirty="0"/>
              <a:t>이해하고 있음을 </a:t>
            </a:r>
            <a:r>
              <a:rPr lang="ko-KR" altLang="en-US" dirty="0" smtClean="0"/>
              <a:t>전달한다</a:t>
            </a:r>
            <a:endParaRPr lang="en-US" altLang="ko-KR" dirty="0" smtClean="0"/>
          </a:p>
          <a:p>
            <a:r>
              <a:rPr lang="ko-KR" altLang="en-US" dirty="0" smtClean="0"/>
              <a:t>상대방을 </a:t>
            </a:r>
            <a:r>
              <a:rPr lang="ko-KR" altLang="en-US" dirty="0"/>
              <a:t>돕고자 하는 의지가 있어야 </a:t>
            </a:r>
            <a:r>
              <a:rPr lang="ko-KR" altLang="en-US" dirty="0" smtClean="0"/>
              <a:t>한다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공감의 속성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529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복잡한 </a:t>
            </a:r>
            <a:r>
              <a:rPr lang="ko-KR" altLang="en-US" dirty="0"/>
              <a:t>현재의 상황에서 벗어나 </a:t>
            </a:r>
            <a:r>
              <a:rPr lang="ko-KR" altLang="en-US" dirty="0" smtClean="0"/>
              <a:t>마음 비우기</a:t>
            </a:r>
            <a:endParaRPr lang="en-US" altLang="ko-KR" dirty="0" smtClean="0"/>
          </a:p>
          <a:p>
            <a:r>
              <a:rPr lang="ko-KR" altLang="en-US" dirty="0" smtClean="0"/>
              <a:t>상대방을 </a:t>
            </a:r>
            <a:r>
              <a:rPr lang="ko-KR" altLang="en-US" dirty="0"/>
              <a:t>바라보고 집중하려 </a:t>
            </a:r>
            <a:r>
              <a:rPr lang="ko-KR" altLang="en-US" dirty="0" smtClean="0"/>
              <a:t>노력</a:t>
            </a:r>
            <a:endParaRPr lang="en-US" altLang="ko-KR" dirty="0"/>
          </a:p>
          <a:p>
            <a:r>
              <a:rPr lang="ko-KR" altLang="en-US" dirty="0"/>
              <a:t>상대방의 언어적</a:t>
            </a:r>
            <a:r>
              <a:rPr lang="en-US" altLang="ko-KR" dirty="0"/>
              <a:t>, </a:t>
            </a:r>
            <a:r>
              <a:rPr lang="ko-KR" altLang="en-US" dirty="0"/>
              <a:t>비언어적 메시지에 </a:t>
            </a:r>
            <a:r>
              <a:rPr lang="ko-KR" altLang="en-US" dirty="0" smtClean="0"/>
              <a:t>집중</a:t>
            </a:r>
            <a:endParaRPr lang="en-US" altLang="ko-KR" dirty="0" smtClean="0"/>
          </a:p>
          <a:p>
            <a:r>
              <a:rPr lang="ko-KR" altLang="en-US" dirty="0" smtClean="0"/>
              <a:t>상대방이 </a:t>
            </a:r>
            <a:r>
              <a:rPr lang="ko-KR" altLang="en-US" dirty="0"/>
              <a:t>나에게 무엇을 듣기 </a:t>
            </a:r>
            <a:r>
              <a:rPr lang="ko-KR" altLang="en-US" dirty="0" smtClean="0"/>
              <a:t>원할지 </a:t>
            </a:r>
            <a:r>
              <a:rPr lang="ko-KR" altLang="en-US" dirty="0"/>
              <a:t>생각하고 </a:t>
            </a:r>
            <a:r>
              <a:rPr lang="ko-KR" altLang="en-US" dirty="0" smtClean="0"/>
              <a:t>자문</a:t>
            </a:r>
            <a:endParaRPr lang="en-US" altLang="ko-KR" dirty="0"/>
          </a:p>
          <a:p>
            <a:r>
              <a:rPr lang="ko-KR" altLang="en-US" dirty="0" smtClean="0"/>
              <a:t>공감하는 반응 보이기</a:t>
            </a:r>
            <a:endParaRPr lang="en-US" altLang="ko-KR" dirty="0"/>
          </a:p>
          <a:p>
            <a:r>
              <a:rPr lang="ko-KR" altLang="en-US" dirty="0"/>
              <a:t>내가 보인 반응이 상대방에게 효과가 있었는지 </a:t>
            </a:r>
            <a:r>
              <a:rPr lang="ko-KR" altLang="en-US" dirty="0" smtClean="0"/>
              <a:t>확인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공감반응의 단계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2827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556792"/>
            <a:ext cx="8109857" cy="576064"/>
          </a:xfrm>
        </p:spPr>
        <p:txBody>
          <a:bodyPr>
            <a:normAutofit lnSpcReduction="10000"/>
          </a:bodyPr>
          <a:lstStyle/>
          <a:p>
            <a:r>
              <a:rPr lang="en-US" altLang="ko-KR" dirty="0" err="1" smtClean="0"/>
              <a:t>Gazda</a:t>
            </a:r>
            <a:r>
              <a:rPr lang="ko-KR" altLang="en-US" dirty="0" smtClean="0"/>
              <a:t>의 공감반응 수준 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공감반응의 수준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921500"/>
              </p:ext>
            </p:extLst>
          </p:nvPr>
        </p:nvGraphicFramePr>
        <p:xfrm>
          <a:off x="395536" y="2179852"/>
          <a:ext cx="8280920" cy="3553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773"/>
                <a:gridCol w="7579147"/>
              </a:tblGrid>
              <a:tr h="3479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수준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내용</a:t>
                      </a:r>
                      <a:endParaRPr lang="ko-KR" altLang="en-US" dirty="0"/>
                    </a:p>
                  </a:txBody>
                  <a:tcPr/>
                </a:tc>
              </a:tr>
              <a:tr h="69995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표현하는 감정도 </a:t>
                      </a:r>
                      <a:r>
                        <a:rPr lang="ko-KR" altLang="en-US" dirty="0" smtClean="0"/>
                        <a:t>정확하게 인지하지 </a:t>
                      </a:r>
                      <a:r>
                        <a:rPr lang="ko-KR" altLang="en-US" dirty="0" smtClean="0"/>
                        <a:t>못함</a:t>
                      </a:r>
                      <a:r>
                        <a:rPr lang="en-US" altLang="ko-KR" dirty="0" smtClean="0"/>
                        <a:t>.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ko-KR" altLang="en-US" dirty="0" smtClean="0"/>
                        <a:t>대화에 충분한 주의를 기울이지 </a:t>
                      </a:r>
                      <a:r>
                        <a:rPr lang="ko-KR" altLang="en-US" dirty="0" smtClean="0"/>
                        <a:t>않아서 </a:t>
                      </a:r>
                      <a:r>
                        <a:rPr lang="ko-KR" altLang="en-US" dirty="0" smtClean="0"/>
                        <a:t>오히려 </a:t>
                      </a:r>
                      <a:r>
                        <a:rPr lang="ko-KR" altLang="en-US" dirty="0" smtClean="0"/>
                        <a:t>상대가 불쾌감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en-US" altLang="ko-KR" baseline="0" dirty="0" smtClean="0"/>
                        <a:t> </a:t>
                      </a:r>
                      <a:r>
                        <a:rPr lang="ko-KR" altLang="en-US" dirty="0" smtClean="0"/>
                        <a:t>무시 받는 느낌을 갖게 </a:t>
                      </a:r>
                      <a:r>
                        <a:rPr lang="ko-KR" altLang="en-US" dirty="0" smtClean="0"/>
                        <a:t>하는 반응 수준</a:t>
                      </a:r>
                      <a:endParaRPr lang="ko-KR" altLang="en-US" dirty="0"/>
                    </a:p>
                  </a:txBody>
                  <a:tcPr/>
                </a:tc>
              </a:tr>
              <a:tr h="38457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현재 진행되는 대화를 통해 알고 </a:t>
                      </a:r>
                      <a:r>
                        <a:rPr lang="ko-KR" altLang="en-US" dirty="0" smtClean="0"/>
                        <a:t>있다는 정도의 표면적인 </a:t>
                      </a:r>
                      <a:r>
                        <a:rPr lang="ko-KR" altLang="en-US" dirty="0" smtClean="0"/>
                        <a:t>수준 감정 전달</a:t>
                      </a:r>
                      <a:endParaRPr lang="ko-KR" altLang="en-US" dirty="0"/>
                    </a:p>
                  </a:txBody>
                  <a:tcPr/>
                </a:tc>
              </a:tr>
              <a:tr h="113085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대상자가 상황을 드러낸 만큼 받아들이는 사람이 이해하고 있음을 표현하는 것</a:t>
                      </a:r>
                      <a:r>
                        <a:rPr lang="en-US" altLang="ko-KR" dirty="0" smtClean="0"/>
                        <a:t>. </a:t>
                      </a:r>
                      <a:r>
                        <a:rPr lang="ko-KR" altLang="en-US" dirty="0" smtClean="0"/>
                        <a:t>주로 대화의 반응은 대상자가 이야기한 내용을 반복하여 언급하면서 대상자가 표현한 표면적인 느낌을 반영하여 이야기 하는 것</a:t>
                      </a:r>
                      <a:r>
                        <a:rPr lang="en-US" altLang="ko-KR" dirty="0" smtClean="0"/>
                        <a:t>. </a:t>
                      </a:r>
                      <a:r>
                        <a:rPr lang="ko-KR" altLang="en-US" dirty="0" smtClean="0"/>
                        <a:t>상대방의 깊이 있는 감정을 이끌어 내 이해하려는 적극적인 노력은 보이지 않음</a:t>
                      </a:r>
                      <a:endParaRPr lang="ko-KR" altLang="en-US" dirty="0"/>
                    </a:p>
                  </a:txBody>
                  <a:tcPr/>
                </a:tc>
              </a:tr>
              <a:tr h="88938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4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표현하고 있는 감정 이면에 내재된 느낌까지 파악하여 미리 헤아려 표현해 주는 것</a:t>
                      </a:r>
                      <a:r>
                        <a:rPr lang="en-US" altLang="ko-KR" dirty="0" smtClean="0"/>
                        <a:t>. </a:t>
                      </a:r>
                      <a:r>
                        <a:rPr lang="ko-KR" altLang="en-US" dirty="0" smtClean="0"/>
                        <a:t>대상자가 말하고 있는 내용보다 더 깊숙한 내면에 표현하지 못하고 있는 감정을 분석하여 해석적인 의미를 전달하고 자 하는 것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3148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반영적 </a:t>
            </a:r>
            <a:r>
              <a:rPr lang="ko-KR" altLang="en-US" dirty="0"/>
              <a:t>경청 </a:t>
            </a:r>
            <a:r>
              <a:rPr lang="ko-KR" altLang="en-US" dirty="0" smtClean="0"/>
              <a:t>능력</a:t>
            </a:r>
            <a:endParaRPr lang="en-US" altLang="ko-KR" dirty="0" smtClean="0"/>
          </a:p>
          <a:p>
            <a:r>
              <a:rPr lang="ko-KR" altLang="en-US" dirty="0" smtClean="0"/>
              <a:t>기분을 파악하는 능력</a:t>
            </a:r>
            <a:endParaRPr lang="en-US" altLang="ko-KR" dirty="0" smtClean="0"/>
          </a:p>
          <a:p>
            <a:r>
              <a:rPr lang="ko-KR" altLang="en-US" dirty="0" smtClean="0"/>
              <a:t>침묵을 </a:t>
            </a:r>
            <a:r>
              <a:rPr lang="ko-KR" altLang="en-US" dirty="0"/>
              <a:t>사용하는 능력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공감을 이끌어 내려면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46907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핵심개념</a:t>
            </a:r>
            <a:r>
              <a:rPr lang="en-US" altLang="ko-KR" dirty="0" smtClean="0"/>
              <a:t>-</a:t>
            </a:r>
            <a:r>
              <a:rPr lang="ko-KR" altLang="en-US" dirty="0" smtClean="0"/>
              <a:t>수용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00373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/>
              <a:t>무비판적이면서 </a:t>
            </a:r>
            <a:r>
              <a:rPr lang="ko-KR" altLang="en-US" sz="2800" dirty="0"/>
              <a:t>상대방에 대해 주의를 집중하여 </a:t>
            </a:r>
            <a:r>
              <a:rPr lang="ko-KR" altLang="en-US" sz="2800" dirty="0" smtClean="0"/>
              <a:t>관심을 </a:t>
            </a:r>
            <a:r>
              <a:rPr lang="ko-KR" altLang="en-US" sz="2800" dirty="0"/>
              <a:t>보이는 태도로서 대상자를 지지하고 받아들이는 </a:t>
            </a:r>
            <a:r>
              <a:rPr lang="ko-KR" altLang="en-US" sz="2800" dirty="0" smtClean="0"/>
              <a:t>것</a:t>
            </a:r>
            <a:endParaRPr lang="en-US" altLang="ko-KR" sz="2800" dirty="0" smtClean="0"/>
          </a:p>
          <a:p>
            <a:r>
              <a:rPr lang="ko-KR" altLang="en-US" sz="2800" dirty="0" err="1" smtClean="0"/>
              <a:t>치료자와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대상자 간의 관계에서 신뢰를 형성하고 깊이 있는 수준의 </a:t>
            </a:r>
            <a:r>
              <a:rPr lang="ko-KR" altLang="en-US" sz="2800" dirty="0" smtClean="0"/>
              <a:t>공감으로 </a:t>
            </a:r>
            <a:r>
              <a:rPr lang="ko-KR" altLang="en-US" sz="2800" dirty="0"/>
              <a:t>발전시킬 때 </a:t>
            </a:r>
            <a:r>
              <a:rPr lang="ko-KR" altLang="en-US" sz="2800" dirty="0" smtClean="0"/>
              <a:t>사용</a:t>
            </a:r>
            <a:endParaRPr lang="en-US" altLang="ko-KR" sz="2800" dirty="0" smtClean="0"/>
          </a:p>
          <a:p>
            <a:r>
              <a:rPr lang="ko-KR" altLang="en-US" sz="2800" dirty="0" smtClean="0"/>
              <a:t>긴장감 해소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편안함 </a:t>
            </a:r>
            <a:r>
              <a:rPr lang="ko-KR" altLang="en-US" sz="2800" dirty="0"/>
              <a:t>느끼게 </a:t>
            </a:r>
            <a:r>
              <a:rPr lang="ko-KR" altLang="en-US" sz="2800" dirty="0" smtClean="0"/>
              <a:t>함</a:t>
            </a:r>
            <a:endParaRPr lang="en-US" altLang="ko-KR" sz="2800" dirty="0" smtClean="0"/>
          </a:p>
          <a:p>
            <a:r>
              <a:rPr lang="ko-KR" altLang="en-US" sz="2800" dirty="0" smtClean="0"/>
              <a:t>남에게 </a:t>
            </a:r>
            <a:r>
              <a:rPr lang="ko-KR" altLang="en-US" sz="2800" dirty="0"/>
              <a:t>드러내기 </a:t>
            </a:r>
            <a:r>
              <a:rPr lang="ko-KR" altLang="en-US" sz="2800" dirty="0" smtClean="0"/>
              <a:t>어려운 </a:t>
            </a:r>
            <a:r>
              <a:rPr lang="ko-KR" altLang="en-US" sz="2800" dirty="0"/>
              <a:t>이야기를 수치심이나 죄의식을 느끼지 않고서도 용기를 내어 말할 수 있도록 </a:t>
            </a:r>
            <a:r>
              <a:rPr lang="ko-KR" altLang="en-US" sz="2800" dirty="0" smtClean="0"/>
              <a:t>함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수용 </a:t>
            </a:r>
            <a:r>
              <a:rPr lang="en-US" altLang="ko-KR" dirty="0" smtClean="0"/>
              <a:t>Acceptance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1012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/>
              <a:t>수용하는 </a:t>
            </a:r>
            <a:r>
              <a:rPr lang="ko-KR" altLang="en-US" sz="2800" dirty="0" smtClean="0"/>
              <a:t>태도</a:t>
            </a:r>
            <a:endParaRPr lang="en-US" altLang="ko-KR" sz="2800" dirty="0" smtClean="0"/>
          </a:p>
          <a:p>
            <a:r>
              <a:rPr lang="ko-KR" altLang="en-US" sz="2800" dirty="0" smtClean="0"/>
              <a:t>상대방이 </a:t>
            </a:r>
            <a:r>
              <a:rPr lang="ko-KR" altLang="en-US" sz="2800" dirty="0"/>
              <a:t>이야기하는 내용의 옳고 </a:t>
            </a:r>
            <a:r>
              <a:rPr lang="ko-KR" altLang="en-US" sz="2800" dirty="0" smtClean="0"/>
              <a:t>그름을 </a:t>
            </a:r>
            <a:r>
              <a:rPr lang="ko-KR" altLang="en-US" sz="2800" dirty="0"/>
              <a:t>판단하는 것이 </a:t>
            </a:r>
            <a:r>
              <a:rPr lang="ko-KR" altLang="en-US" sz="2800" dirty="0" smtClean="0"/>
              <a:t>아님</a:t>
            </a:r>
            <a:endParaRPr lang="en-US" altLang="ko-KR" sz="2800" dirty="0" smtClean="0"/>
          </a:p>
          <a:p>
            <a:r>
              <a:rPr lang="ko-KR" altLang="en-US" sz="2800" dirty="0" smtClean="0"/>
              <a:t>상대방을 </a:t>
            </a:r>
            <a:r>
              <a:rPr lang="ko-KR" altLang="en-US" sz="2800" dirty="0"/>
              <a:t>있는 그대로 받아들이는 </a:t>
            </a:r>
            <a:r>
              <a:rPr lang="ko-KR" altLang="en-US" sz="2800" dirty="0" smtClean="0"/>
              <a:t>것</a:t>
            </a:r>
            <a:endParaRPr lang="en-US" altLang="ko-KR" sz="2800" dirty="0" smtClean="0"/>
          </a:p>
          <a:p>
            <a:r>
              <a:rPr lang="ko-KR" altLang="en-US" sz="2800" dirty="0" smtClean="0"/>
              <a:t>상대방의 </a:t>
            </a:r>
            <a:r>
              <a:rPr lang="ko-KR" altLang="en-US" sz="2800" dirty="0"/>
              <a:t>의견에 동의를 하는 것과 상대방을 수용하는 것은 분명히 </a:t>
            </a:r>
            <a:r>
              <a:rPr lang="ko-KR" altLang="en-US" sz="2800" dirty="0" smtClean="0"/>
              <a:t>다름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수용 </a:t>
            </a:r>
            <a:r>
              <a:rPr lang="en-US" altLang="ko-KR" dirty="0"/>
              <a:t>Acceptance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23265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상대방과 </a:t>
            </a:r>
            <a:r>
              <a:rPr lang="ko-KR" altLang="en-US" sz="2800" dirty="0"/>
              <a:t>가까이 마주보고 </a:t>
            </a:r>
            <a:r>
              <a:rPr lang="ko-KR" altLang="en-US" sz="2800" dirty="0" smtClean="0"/>
              <a:t>앉는다</a:t>
            </a:r>
            <a:endParaRPr lang="en-US" altLang="ko-KR" sz="2800" dirty="0"/>
          </a:p>
          <a:p>
            <a:r>
              <a:rPr lang="ko-KR" altLang="en-US" sz="2800" dirty="0" smtClean="0"/>
              <a:t>시선을 </a:t>
            </a:r>
            <a:r>
              <a:rPr lang="ko-KR" altLang="en-US" sz="2800" dirty="0"/>
              <a:t>맞추며 고개를 끄덕이며 이야기를 </a:t>
            </a:r>
            <a:r>
              <a:rPr lang="ko-KR" altLang="en-US" sz="2800" dirty="0" smtClean="0"/>
              <a:t>한다</a:t>
            </a:r>
            <a:endParaRPr lang="en-US" altLang="ko-KR" sz="2800" dirty="0"/>
          </a:p>
          <a:p>
            <a:r>
              <a:rPr lang="ko-KR" altLang="en-US" sz="2800" dirty="0" smtClean="0"/>
              <a:t>몸을 </a:t>
            </a:r>
            <a:r>
              <a:rPr lang="ko-KR" altLang="en-US" sz="2800" dirty="0"/>
              <a:t>기울여 상대방에게 깊은 관심을 </a:t>
            </a:r>
            <a:r>
              <a:rPr lang="ko-KR" altLang="en-US" sz="2800" dirty="0" smtClean="0"/>
              <a:t>표현한다</a:t>
            </a:r>
            <a:endParaRPr lang="en-US" altLang="ko-KR" sz="2800" dirty="0"/>
          </a:p>
          <a:p>
            <a:r>
              <a:rPr lang="ko-KR" altLang="en-US" sz="2800" dirty="0" smtClean="0"/>
              <a:t>상대방에게 </a:t>
            </a:r>
            <a:r>
              <a:rPr lang="ko-KR" altLang="en-US" sz="2800" dirty="0"/>
              <a:t>주의를 기울여 </a:t>
            </a:r>
            <a:r>
              <a:rPr lang="ko-KR" altLang="en-US" sz="2800" dirty="0" smtClean="0"/>
              <a:t>집중한다</a:t>
            </a:r>
            <a:endParaRPr lang="en-US" altLang="ko-KR" sz="2800" dirty="0"/>
          </a:p>
          <a:p>
            <a:r>
              <a:rPr lang="ko-KR" altLang="en-US" sz="2800" dirty="0" smtClean="0"/>
              <a:t>따뜻한 </a:t>
            </a:r>
            <a:r>
              <a:rPr lang="ko-KR" altLang="en-US" sz="2800" dirty="0"/>
              <a:t>태도를 </a:t>
            </a:r>
            <a:r>
              <a:rPr lang="ko-KR" altLang="en-US" sz="2800" dirty="0" smtClean="0"/>
              <a:t>취한다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수용 표현 방법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77666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 smtClean="0"/>
              <a:t> 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핵심개념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진정성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18168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2800" u="sng" dirty="0" smtClean="0"/>
              <a:t>자신의 </a:t>
            </a:r>
            <a:r>
              <a:rPr lang="ko-KR" altLang="en-US" sz="2800" u="sng" dirty="0"/>
              <a:t>생각을 표현함에 </a:t>
            </a:r>
            <a:r>
              <a:rPr lang="ko-KR" altLang="en-US" sz="2800" u="sng" dirty="0" smtClean="0"/>
              <a:t>있어서 </a:t>
            </a:r>
            <a:r>
              <a:rPr lang="ko-KR" altLang="en-US" sz="2800" u="sng" dirty="0"/>
              <a:t>솔직하고 진실하면 </a:t>
            </a:r>
            <a:endParaRPr lang="en-US" altLang="ko-KR" sz="2800" u="sng" dirty="0"/>
          </a:p>
          <a:p>
            <a:pPr marL="0" indent="0">
              <a:buNone/>
            </a:pPr>
            <a:r>
              <a:rPr lang="ko-KR" altLang="en-US" sz="1200" u="sng" dirty="0" smtClean="0"/>
              <a:t> </a:t>
            </a:r>
            <a:endParaRPr lang="en-US" altLang="ko-KR" sz="1200" u="sng" dirty="0" smtClean="0"/>
          </a:p>
          <a:p>
            <a:r>
              <a:rPr lang="ko-KR" altLang="en-US" sz="2800" dirty="0" smtClean="0"/>
              <a:t>언어적</a:t>
            </a:r>
            <a:r>
              <a:rPr lang="en-US" altLang="ko-KR" sz="2800" dirty="0"/>
              <a:t>, </a:t>
            </a:r>
            <a:r>
              <a:rPr lang="ko-KR" altLang="en-US" sz="2800" dirty="0"/>
              <a:t>비언어적인 말과 행동이 일치됨으로써 </a:t>
            </a:r>
            <a:endParaRPr lang="en-US" altLang="ko-KR" sz="2800" dirty="0" smtClean="0"/>
          </a:p>
          <a:p>
            <a:r>
              <a:rPr lang="ko-KR" altLang="en-US" sz="2800" dirty="0" smtClean="0"/>
              <a:t>대상자에게 말의 의미가 </a:t>
            </a:r>
            <a:r>
              <a:rPr lang="ko-KR" altLang="en-US" sz="2800" dirty="0"/>
              <a:t>정확하게 전달되고 </a:t>
            </a:r>
            <a:endParaRPr lang="en-US" altLang="ko-KR" sz="2800" dirty="0" smtClean="0"/>
          </a:p>
          <a:p>
            <a:r>
              <a:rPr lang="ko-KR" altLang="en-US" sz="2800" dirty="0" smtClean="0"/>
              <a:t>전달하는 </a:t>
            </a:r>
            <a:r>
              <a:rPr lang="ko-KR" altLang="en-US" sz="2800" dirty="0"/>
              <a:t>말에 영향력을 갖게 할 수 있다</a:t>
            </a:r>
            <a:r>
              <a:rPr lang="en-US" altLang="ko-KR" sz="2800" dirty="0"/>
              <a:t>. </a:t>
            </a:r>
            <a:endParaRPr lang="en-US" altLang="ko-KR" sz="2800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진정성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genuiness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232652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sz="2800" u="sng" dirty="0" smtClean="0"/>
              <a:t>하고 </a:t>
            </a:r>
            <a:r>
              <a:rPr lang="ko-KR" altLang="en-US" sz="2800" u="sng" dirty="0"/>
              <a:t>있는 말의 내용과 의도하는 생각이 다를 </a:t>
            </a:r>
            <a:r>
              <a:rPr lang="ko-KR" altLang="en-US" sz="2800" u="sng" dirty="0" smtClean="0"/>
              <a:t>때</a:t>
            </a:r>
            <a:endParaRPr lang="en-US" altLang="ko-KR" sz="2800" u="sng" dirty="0" smtClean="0"/>
          </a:p>
          <a:p>
            <a:pPr marL="0" indent="0">
              <a:buNone/>
            </a:pPr>
            <a:r>
              <a:rPr lang="ko-KR" altLang="en-US" sz="1100" dirty="0" smtClean="0"/>
              <a:t> </a:t>
            </a:r>
            <a:endParaRPr lang="en-US" altLang="ko-KR" sz="1100" dirty="0" smtClean="0"/>
          </a:p>
          <a:p>
            <a:r>
              <a:rPr lang="ko-KR" altLang="en-US" sz="2800" dirty="0" smtClean="0"/>
              <a:t>얼굴에 </a:t>
            </a:r>
            <a:r>
              <a:rPr lang="ko-KR" altLang="en-US" sz="2800" dirty="0"/>
              <a:t>스치는 표정이나 자세</a:t>
            </a:r>
            <a:r>
              <a:rPr lang="en-US" altLang="ko-KR" sz="2800" dirty="0"/>
              <a:t>, </a:t>
            </a:r>
            <a:r>
              <a:rPr lang="ko-KR" altLang="en-US" sz="2800" dirty="0"/>
              <a:t>목소리의 크기나 몸짓 등에서 부자연스러움이 노출됨으로써 </a:t>
            </a:r>
            <a:endParaRPr lang="en-US" altLang="ko-KR" sz="2800" dirty="0" smtClean="0"/>
          </a:p>
          <a:p>
            <a:r>
              <a:rPr lang="ko-KR" altLang="en-US" sz="2800" dirty="0" smtClean="0"/>
              <a:t>상대방은 </a:t>
            </a:r>
            <a:r>
              <a:rPr lang="ko-KR" altLang="en-US" sz="2800" dirty="0"/>
              <a:t>이를 </a:t>
            </a:r>
            <a:r>
              <a:rPr lang="ko-KR" altLang="en-US" sz="2800" dirty="0" smtClean="0"/>
              <a:t>알아채 </a:t>
            </a:r>
            <a:r>
              <a:rPr lang="ko-KR" altLang="en-US" sz="2800" dirty="0"/>
              <a:t>신뢰상의 문제가 발생한다</a:t>
            </a:r>
            <a:r>
              <a:rPr lang="en-US" altLang="ko-KR" sz="2800" dirty="0"/>
              <a:t>. </a:t>
            </a:r>
            <a:endParaRPr lang="ko-KR" altLang="en-US" sz="2800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진정성</a:t>
            </a:r>
            <a:r>
              <a:rPr lang="ko-KR" altLang="en-US" dirty="0"/>
              <a:t> </a:t>
            </a:r>
            <a:r>
              <a:rPr lang="en-US" altLang="ko-KR" dirty="0" err="1"/>
              <a:t>genuiness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665897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상투적인 말은 힘이 없음</a:t>
            </a:r>
            <a:endParaRPr lang="en-US" altLang="ko-KR" dirty="0" smtClean="0"/>
          </a:p>
          <a:p>
            <a:r>
              <a:rPr lang="ko-KR" altLang="en-US" dirty="0" smtClean="0"/>
              <a:t>내가 </a:t>
            </a:r>
            <a:r>
              <a:rPr lang="ko-KR" altLang="en-US" dirty="0"/>
              <a:t>하는 말이 얼마나 </a:t>
            </a:r>
            <a:r>
              <a:rPr lang="ko-KR" altLang="en-US" dirty="0" smtClean="0"/>
              <a:t>전달되는가는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</a:t>
            </a:r>
            <a:r>
              <a:rPr lang="ko-KR" altLang="en-US" sz="2800" dirty="0" err="1" smtClean="0"/>
              <a:t>진정성을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가지고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</a:t>
            </a:r>
            <a:r>
              <a:rPr lang="ko-KR" altLang="en-US" sz="2800" dirty="0" smtClean="0"/>
              <a:t>진실한 </a:t>
            </a:r>
            <a:r>
              <a:rPr lang="ko-KR" altLang="en-US" sz="2800" dirty="0"/>
              <a:t>마음을 담아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</a:t>
            </a:r>
            <a:r>
              <a:rPr lang="ko-KR" altLang="en-US" sz="2800" dirty="0" smtClean="0"/>
              <a:t>상대방에게 </a:t>
            </a:r>
            <a:r>
              <a:rPr lang="ko-KR" altLang="en-US" sz="2800" dirty="0"/>
              <a:t>이야기를 하고 있는가에 의해 </a:t>
            </a:r>
            <a:r>
              <a:rPr lang="ko-KR" altLang="en-US" sz="2800" dirty="0" smtClean="0"/>
              <a:t>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</a:t>
            </a:r>
            <a:r>
              <a:rPr lang="ko-KR" altLang="en-US" sz="2800" dirty="0" smtClean="0"/>
              <a:t>좌우됨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진정성</a:t>
            </a:r>
            <a:r>
              <a:rPr lang="ko-KR" altLang="en-US" dirty="0"/>
              <a:t> </a:t>
            </a:r>
            <a:r>
              <a:rPr lang="en-US" altLang="ko-KR" dirty="0" err="1"/>
              <a:t>genuiness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23265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학습활동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04545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개인의 </a:t>
            </a:r>
            <a:r>
              <a:rPr lang="ko-KR" altLang="en-US" dirty="0"/>
              <a:t>공감 능력을 평가한다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공감 연습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5555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기분을 파악하고 이를 경험의 다른 측면과 구별해 </a:t>
            </a:r>
            <a:r>
              <a:rPr lang="ko-KR" altLang="en-US" dirty="0" smtClean="0"/>
              <a:t>본다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기분 파악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5555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침묵하는 시간의 길이를 스스로 </a:t>
            </a:r>
            <a:r>
              <a:rPr lang="ko-KR" altLang="en-US" dirty="0" smtClean="0"/>
              <a:t>예측한다</a:t>
            </a:r>
            <a:endParaRPr lang="en-US" altLang="ko-KR" dirty="0" smtClean="0"/>
          </a:p>
          <a:p>
            <a:r>
              <a:rPr lang="ko-KR" altLang="en-US" dirty="0" smtClean="0"/>
              <a:t>침묵을 </a:t>
            </a:r>
            <a:r>
              <a:rPr lang="ko-KR" altLang="en-US" dirty="0"/>
              <a:t>통해 공감 반응을 보이는 것에 대해 생각해 </a:t>
            </a:r>
            <a:r>
              <a:rPr lang="ko-KR" altLang="en-US" dirty="0" smtClean="0"/>
              <a:t>본다</a:t>
            </a:r>
            <a:endParaRPr lang="en-US" altLang="ko-KR" dirty="0" smtClean="0"/>
          </a:p>
          <a:p>
            <a:r>
              <a:rPr lang="ko-KR" altLang="en-US" dirty="0"/>
              <a:t> 다양한 상황에서 대상자의 말을 듣고 자신이 보이고 있는 자동적 </a:t>
            </a:r>
            <a:r>
              <a:rPr lang="ko-KR" altLang="en-US" dirty="0" smtClean="0"/>
              <a:t>반응을 </a:t>
            </a:r>
            <a:r>
              <a:rPr lang="ko-KR" altLang="en-US" dirty="0"/>
              <a:t>구별할 수 </a:t>
            </a:r>
            <a:r>
              <a:rPr lang="ko-KR" altLang="en-US" dirty="0" smtClean="0"/>
              <a:t>있다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침묵 연습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643983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다양한 </a:t>
            </a:r>
            <a:r>
              <a:rPr lang="ko-KR" altLang="en-US" dirty="0"/>
              <a:t>상황에서 진정성의 의미에 대해 생각해 </a:t>
            </a:r>
            <a:r>
              <a:rPr lang="ko-KR" altLang="en-US" dirty="0" smtClean="0"/>
              <a:t>본다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진정성</a:t>
            </a:r>
            <a:r>
              <a:rPr lang="ko-KR" altLang="en-US" dirty="0" smtClean="0"/>
              <a:t> 연습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03319321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103</TotalTime>
  <Words>621</Words>
  <Application>Microsoft Office PowerPoint</Application>
  <PresentationFormat>화면 슬라이드 쇼(4:3)</PresentationFormat>
  <Paragraphs>112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New_Education03</vt:lpstr>
      <vt:lpstr>반응하기</vt:lpstr>
      <vt:lpstr>학습목표</vt:lpstr>
      <vt:lpstr>Introduction</vt:lpstr>
      <vt:lpstr>핵심개념-공감</vt:lpstr>
      <vt:lpstr>공감 Empathy</vt:lpstr>
      <vt:lpstr>공감의 구성요소</vt:lpstr>
      <vt:lpstr>공감의 속성</vt:lpstr>
      <vt:lpstr>공감반응의 단계</vt:lpstr>
      <vt:lpstr>공감반응의 수준</vt:lpstr>
      <vt:lpstr>공감을 이끌어 내려면</vt:lpstr>
      <vt:lpstr>핵심개념-수용 </vt:lpstr>
      <vt:lpstr>수용 Acceptance</vt:lpstr>
      <vt:lpstr>수용 Acceptance</vt:lpstr>
      <vt:lpstr>수용 표현 방법</vt:lpstr>
      <vt:lpstr>핵심개념-진정성</vt:lpstr>
      <vt:lpstr>진정성 genuiness</vt:lpstr>
      <vt:lpstr>진정성 genuiness</vt:lpstr>
      <vt:lpstr>진정성 genuiness</vt:lpstr>
      <vt:lpstr>학습활동</vt:lpstr>
      <vt:lpstr>공감 연습</vt:lpstr>
      <vt:lpstr>기분 파악</vt:lpstr>
      <vt:lpstr>침묵 연습</vt:lpstr>
      <vt:lpstr>진정성 연습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sun</cp:lastModifiedBy>
  <cp:revision>18</cp:revision>
  <dcterms:created xsi:type="dcterms:W3CDTF">2006-10-05T04:04:58Z</dcterms:created>
  <dcterms:modified xsi:type="dcterms:W3CDTF">2014-08-08T07:56:44Z</dcterms:modified>
</cp:coreProperties>
</file>