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63" r:id="rId5"/>
    <p:sldId id="290" r:id="rId6"/>
    <p:sldId id="258" r:id="rId7"/>
    <p:sldId id="259" r:id="rId8"/>
    <p:sldId id="284" r:id="rId9"/>
    <p:sldId id="264" r:id="rId10"/>
    <p:sldId id="288" r:id="rId11"/>
    <p:sldId id="287" r:id="rId12"/>
    <p:sldId id="285" r:id="rId13"/>
    <p:sldId id="286" r:id="rId14"/>
    <p:sldId id="265" r:id="rId15"/>
    <p:sldId id="291" r:id="rId16"/>
    <p:sldId id="260" r:id="rId17"/>
    <p:sldId id="261" r:id="rId18"/>
    <p:sldId id="262" r:id="rId19"/>
    <p:sldId id="292" r:id="rId20"/>
    <p:sldId id="293" r:id="rId21"/>
    <p:sldId id="266" r:id="rId22"/>
    <p:sldId id="281" r:id="rId23"/>
    <p:sldId id="267" r:id="rId24"/>
    <p:sldId id="279" r:id="rId25"/>
    <p:sldId id="268" r:id="rId26"/>
    <p:sldId id="277" r:id="rId27"/>
    <p:sldId id="278" r:id="rId28"/>
    <p:sldId id="294" r:id="rId29"/>
    <p:sldId id="295" r:id="rId30"/>
    <p:sldId id="296" r:id="rId31"/>
    <p:sldId id="269" r:id="rId32"/>
    <p:sldId id="271" r:id="rId33"/>
    <p:sldId id="272" r:id="rId34"/>
    <p:sldId id="273" r:id="rId35"/>
    <p:sldId id="274" r:id="rId36"/>
    <p:sldId id="275" r:id="rId3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20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주의 기울이기 </a:t>
            </a:r>
            <a:r>
              <a:rPr lang="en-US" altLang="ko-KR" dirty="0" smtClean="0"/>
              <a:t>Attending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경청의 </a:t>
            </a:r>
            <a:r>
              <a:rPr lang="ko-KR" altLang="en-US" dirty="0"/>
              <a:t>개념을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경청의 </a:t>
            </a:r>
            <a:r>
              <a:rPr lang="ko-KR" altLang="en-US" dirty="0"/>
              <a:t>필요 요소를 </a:t>
            </a:r>
            <a:r>
              <a:rPr lang="ko-KR" altLang="en-US" dirty="0" smtClean="0"/>
              <a:t>열거한다</a:t>
            </a:r>
            <a:endParaRPr lang="en-US" altLang="ko-KR" dirty="0"/>
          </a:p>
          <a:p>
            <a:r>
              <a:rPr lang="ko-KR" altLang="en-US" dirty="0" smtClean="0"/>
              <a:t>경청 </a:t>
            </a:r>
            <a:r>
              <a:rPr lang="ko-KR" altLang="en-US" dirty="0"/>
              <a:t>시 고려할 점을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바람직한 </a:t>
            </a:r>
            <a:r>
              <a:rPr lang="ko-KR" altLang="en-US" dirty="0"/>
              <a:t>경청 방법을 </a:t>
            </a:r>
            <a:r>
              <a:rPr lang="ko-KR" altLang="en-US" dirty="0" smtClean="0"/>
              <a:t>나열한다</a:t>
            </a:r>
            <a:endParaRPr lang="en-US" altLang="ko-KR" dirty="0"/>
          </a:p>
          <a:p>
            <a:r>
              <a:rPr lang="ko-KR" altLang="en-US" dirty="0" smtClean="0"/>
              <a:t>경청의 </a:t>
            </a:r>
            <a:r>
              <a:rPr lang="ko-KR" altLang="en-US" dirty="0"/>
              <a:t>방해요소를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경청법을 </a:t>
            </a:r>
            <a:r>
              <a:rPr lang="ko-KR" altLang="en-US" dirty="0"/>
              <a:t>적용한다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기울이기</a:t>
            </a:r>
            <a:endParaRPr lang="en-US" altLang="ko-KR" dirty="0" smtClean="0"/>
          </a:p>
          <a:p>
            <a:r>
              <a:rPr lang="ko-KR" altLang="en-US" dirty="0"/>
              <a:t>상대방과 의사소통에 귀를 기울여 집중해 </a:t>
            </a:r>
            <a:r>
              <a:rPr lang="ko-KR" altLang="en-US" dirty="0" smtClean="0"/>
              <a:t>듣는 것이</a:t>
            </a:r>
            <a:endParaRPr lang="en-US" altLang="ko-KR" dirty="0" smtClean="0"/>
          </a:p>
          <a:p>
            <a:r>
              <a:rPr lang="ko-KR" altLang="en-US" dirty="0" smtClean="0"/>
              <a:t>대화를 </a:t>
            </a:r>
            <a:r>
              <a:rPr lang="ko-KR" altLang="en-US" dirty="0"/>
              <a:t>시작하려고 할 때 들어 줄 </a:t>
            </a:r>
            <a:r>
              <a:rPr lang="ko-KR" altLang="en-US" dirty="0" smtClean="0"/>
              <a:t>준비가 </a:t>
            </a:r>
            <a:r>
              <a:rPr lang="ko-KR" altLang="en-US" dirty="0"/>
              <a:t>되어 있음을 나타내는 </a:t>
            </a:r>
            <a:r>
              <a:rPr lang="ko-KR" altLang="en-US" dirty="0" smtClean="0"/>
              <a:t>자세</a:t>
            </a:r>
            <a:endParaRPr lang="en-US" altLang="ko-KR" dirty="0" smtClean="0"/>
          </a:p>
          <a:p>
            <a:r>
              <a:rPr lang="ko-KR" altLang="en-US" dirty="0" smtClean="0"/>
              <a:t>응시하고</a:t>
            </a:r>
            <a:r>
              <a:rPr lang="en-US" altLang="ko-KR" dirty="0"/>
              <a:t>, </a:t>
            </a:r>
            <a:r>
              <a:rPr lang="ko-KR" altLang="en-US" dirty="0"/>
              <a:t>말하는 내용이나 비언어 적 행동에 모두 집중해서 들어주는 것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3017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경청이란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9492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소리 듣기</a:t>
            </a:r>
            <a:endParaRPr lang="en-US" altLang="ko-KR" dirty="0" smtClean="0"/>
          </a:p>
          <a:p>
            <a:r>
              <a:rPr lang="en-US" altLang="ko-KR" dirty="0" smtClean="0"/>
              <a:t>+</a:t>
            </a:r>
            <a:r>
              <a:rPr lang="ko-KR" altLang="en-US" dirty="0" smtClean="0"/>
              <a:t>말의 </a:t>
            </a:r>
            <a:r>
              <a:rPr lang="ko-KR" altLang="en-US" dirty="0" smtClean="0"/>
              <a:t>내용 귀 기울이기</a:t>
            </a:r>
            <a:endParaRPr lang="en-US" altLang="ko-KR" dirty="0" smtClean="0"/>
          </a:p>
          <a:p>
            <a:r>
              <a:rPr lang="en-US" altLang="ko-KR" dirty="0" smtClean="0"/>
              <a:t>+</a:t>
            </a:r>
            <a:r>
              <a:rPr lang="ko-KR" altLang="en-US" dirty="0"/>
              <a:t>동기나 </a:t>
            </a:r>
            <a:r>
              <a:rPr lang="ko-KR" altLang="en-US" dirty="0" smtClean="0"/>
              <a:t>정서에도 귀 </a:t>
            </a:r>
            <a:r>
              <a:rPr lang="ko-KR" altLang="en-US" dirty="0" smtClean="0"/>
              <a:t>기울이기</a:t>
            </a:r>
            <a:endParaRPr lang="en-US" altLang="ko-KR" dirty="0" smtClean="0"/>
          </a:p>
          <a:p>
            <a:r>
              <a:rPr lang="en-US" altLang="ko-KR" dirty="0" smtClean="0"/>
              <a:t>+</a:t>
            </a:r>
            <a:r>
              <a:rPr lang="ko-KR" altLang="en-US" dirty="0"/>
              <a:t>이해된 바를 상대방에게 피드백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경청이란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7925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상대에 </a:t>
            </a:r>
            <a:r>
              <a:rPr lang="ko-KR" altLang="en-US" sz="2800" dirty="0"/>
              <a:t>대해 </a:t>
            </a:r>
            <a:r>
              <a:rPr lang="ko-KR" altLang="en-US" sz="2800" dirty="0" smtClean="0"/>
              <a:t>관심을 </a:t>
            </a:r>
            <a:r>
              <a:rPr lang="ko-KR" altLang="en-US" sz="2800" dirty="0"/>
              <a:t>집중하는 것인 동시에 그 사람의 말과 감정을 </a:t>
            </a:r>
            <a:r>
              <a:rPr lang="ko-KR" altLang="en-US" sz="2800" dirty="0" smtClean="0"/>
              <a:t>수용하는 것</a:t>
            </a:r>
            <a:endParaRPr lang="en-US" altLang="ko-KR" sz="2800" dirty="0" smtClean="0"/>
          </a:p>
          <a:p>
            <a:r>
              <a:rPr lang="ko-KR" altLang="en-US" sz="2800" dirty="0" smtClean="0"/>
              <a:t>간호사 </a:t>
            </a:r>
            <a:r>
              <a:rPr lang="ko-KR" altLang="en-US" sz="2800" dirty="0"/>
              <a:t>자신이 돕는 자로서 자신을 치료적으로 사용하는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/>
              <a:t>간호사가 환자의 메시지를 명확하게 이해하고 환자를 돕는 데 </a:t>
            </a:r>
            <a:r>
              <a:rPr lang="ko-KR" altLang="en-US" sz="2800" dirty="0" smtClean="0"/>
              <a:t>필요</a:t>
            </a:r>
            <a:endParaRPr lang="en-US" altLang="ko-KR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8768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듣는 것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단지 </a:t>
            </a:r>
            <a:r>
              <a:rPr lang="ko-KR" altLang="en-US" sz="2400" dirty="0"/>
              <a:t>상대방의 소리를 인지하는 </a:t>
            </a:r>
            <a:r>
              <a:rPr lang="ko-KR" altLang="en-US" sz="2400" dirty="0" smtClean="0"/>
              <a:t>것</a:t>
            </a:r>
            <a:endParaRPr lang="en-US" altLang="ko-KR" sz="2400" dirty="0" smtClean="0"/>
          </a:p>
          <a:p>
            <a:r>
              <a:rPr lang="ko-KR" altLang="en-US" dirty="0" smtClean="0"/>
              <a:t>경청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상대방의 </a:t>
            </a:r>
            <a:r>
              <a:rPr lang="ko-KR" altLang="en-US" sz="2400" dirty="0"/>
              <a:t>말과 감정을 듣고 이해하는 </a:t>
            </a:r>
            <a:r>
              <a:rPr lang="ko-KR" altLang="en-US" sz="2400" dirty="0" smtClean="0"/>
              <a:t>것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경청은 </a:t>
            </a:r>
            <a:r>
              <a:rPr lang="ko-KR" altLang="en-US" sz="2400" dirty="0"/>
              <a:t>단순히 소리를 듣는 것 이상의 </a:t>
            </a:r>
            <a:r>
              <a:rPr lang="ko-KR" altLang="en-US" sz="2400" dirty="0" smtClean="0"/>
              <a:t>목적적인 </a:t>
            </a:r>
            <a:r>
              <a:rPr lang="ko-KR" altLang="en-US" sz="2400" dirty="0" smtClean="0"/>
              <a:t>행동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경청을 </a:t>
            </a:r>
            <a:r>
              <a:rPr lang="ko-KR" altLang="en-US" sz="2400" dirty="0"/>
              <a:t>잘 하기 위해서는 배우고 </a:t>
            </a:r>
            <a:r>
              <a:rPr lang="ko-KR" altLang="en-US" sz="2400" dirty="0" smtClean="0"/>
              <a:t>익히는 </a:t>
            </a:r>
            <a:r>
              <a:rPr lang="ko-KR" altLang="en-US" sz="2400" dirty="0" smtClean="0"/>
              <a:t>훈련이 </a:t>
            </a:r>
            <a:r>
              <a:rPr lang="ko-KR" altLang="en-US" sz="2400" dirty="0" smtClean="0"/>
              <a:t>필요</a:t>
            </a:r>
            <a:endParaRPr lang="en-US" altLang="ko-KR" sz="24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듣는 것 </a:t>
            </a:r>
            <a:r>
              <a:rPr lang="en-US" altLang="ko-KR" dirty="0"/>
              <a:t>vs. </a:t>
            </a:r>
            <a:r>
              <a:rPr lang="ko-KR" altLang="en-US" dirty="0"/>
              <a:t>경청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58325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수동적인 경청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 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듣는 </a:t>
            </a:r>
            <a:r>
              <a:rPr lang="ko-KR" altLang="en-US" sz="2400" dirty="0"/>
              <a:t>사람이 </a:t>
            </a:r>
            <a:r>
              <a:rPr lang="ko-KR" altLang="en-US" sz="2400" dirty="0" smtClean="0"/>
              <a:t>음성적 </a:t>
            </a:r>
            <a:r>
              <a:rPr lang="ko-KR" altLang="en-US" sz="2400" dirty="0"/>
              <a:t>반응을 적극적으로 보이지 </a:t>
            </a:r>
            <a:r>
              <a:rPr lang="ko-KR" altLang="en-US" sz="2400" dirty="0" smtClean="0"/>
              <a:t>않으면서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 </a:t>
            </a:r>
            <a:r>
              <a:rPr lang="ko-KR" altLang="en-US" sz="2400" dirty="0" smtClean="0"/>
              <a:t>듣고 </a:t>
            </a:r>
            <a:r>
              <a:rPr lang="ko-KR" altLang="en-US" sz="2400" dirty="0"/>
              <a:t>있음을 전달하는 </a:t>
            </a:r>
            <a:r>
              <a:rPr lang="ko-KR" altLang="en-US" sz="2400" dirty="0" smtClean="0"/>
              <a:t>수준 </a:t>
            </a:r>
            <a:endParaRPr lang="en-US" altLang="ko-KR" sz="2400" dirty="0" smtClean="0"/>
          </a:p>
          <a:p>
            <a:r>
              <a:rPr lang="ko-KR" altLang="en-US" dirty="0" smtClean="0"/>
              <a:t>적극적인 경청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받아들일 </a:t>
            </a:r>
            <a:r>
              <a:rPr lang="ko-KR" altLang="en-US" sz="2400" dirty="0"/>
              <a:t>마음의 상태로 상대방의 말을 이해하고 </a:t>
            </a:r>
            <a:r>
              <a:rPr lang="ko-KR" altLang="en-US" sz="2400" dirty="0" smtClean="0"/>
              <a:t>해석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</a:t>
            </a:r>
            <a:r>
              <a:rPr lang="ko-KR" altLang="en-US" sz="2400" dirty="0" smtClean="0"/>
              <a:t>그것에 </a:t>
            </a:r>
            <a:r>
              <a:rPr lang="ko-KR" altLang="en-US" sz="2400" dirty="0"/>
              <a:t>객관적으로 반응하는 </a:t>
            </a:r>
            <a:r>
              <a:rPr lang="ko-KR" altLang="en-US" sz="2400" dirty="0" smtClean="0"/>
              <a:t>것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- </a:t>
            </a:r>
            <a:r>
              <a:rPr lang="ko-KR" altLang="en-US" sz="2400" dirty="0" smtClean="0"/>
              <a:t>상대방의 </a:t>
            </a:r>
            <a:r>
              <a:rPr lang="ko-KR" altLang="en-US" sz="2400" dirty="0"/>
              <a:t>말과 의미에 주의를 기울이며 집중하고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</a:t>
            </a:r>
            <a:r>
              <a:rPr lang="ko-KR" altLang="en-US" sz="2400" dirty="0" smtClean="0"/>
              <a:t>개방적 </a:t>
            </a:r>
            <a:r>
              <a:rPr lang="ko-KR" altLang="en-US" sz="2400" dirty="0"/>
              <a:t>질문을 활용하고 </a:t>
            </a:r>
            <a:r>
              <a:rPr lang="ko-KR" altLang="en-US" sz="2400" dirty="0" smtClean="0"/>
              <a:t>언어적</a:t>
            </a:r>
            <a:r>
              <a:rPr lang="en-US" altLang="ko-KR" sz="2400" dirty="0"/>
              <a:t>, </a:t>
            </a:r>
            <a:r>
              <a:rPr lang="ko-KR" altLang="en-US" sz="2400" dirty="0"/>
              <a:t>비언어적으로 </a:t>
            </a:r>
            <a:r>
              <a:rPr lang="ko-KR" altLang="en-US" sz="2400" dirty="0" smtClean="0"/>
              <a:t>반응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0210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경청을 위한 태도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282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수용</a:t>
            </a:r>
            <a:endParaRPr lang="en-US" altLang="ko-KR" dirty="0" smtClean="0"/>
          </a:p>
          <a:p>
            <a:r>
              <a:rPr lang="ko-KR" altLang="en-US" dirty="0" smtClean="0"/>
              <a:t>공감</a:t>
            </a:r>
            <a:endParaRPr lang="en-US" altLang="ko-KR" dirty="0" smtClean="0"/>
          </a:p>
          <a:p>
            <a:r>
              <a:rPr lang="ko-KR" altLang="en-US" dirty="0" err="1" smtClean="0"/>
              <a:t>진정성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경청을 위한 태도</a:t>
            </a:r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1929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상대방의 </a:t>
            </a:r>
            <a:r>
              <a:rPr lang="ko-KR" altLang="en-US" sz="2800" dirty="0"/>
              <a:t>감정과 경험을 존중하고</a:t>
            </a:r>
            <a:r>
              <a:rPr lang="en-US" altLang="ko-KR" sz="2800" dirty="0" smtClean="0"/>
              <a:t>,</a:t>
            </a:r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</a:t>
            </a:r>
            <a:r>
              <a:rPr lang="en-US" altLang="ko-KR" sz="2800" dirty="0" smtClean="0"/>
              <a:t> </a:t>
            </a:r>
            <a:r>
              <a:rPr lang="ko-KR" altLang="en-US" sz="2800" dirty="0"/>
              <a:t>상대방에 대해 판단하지 </a:t>
            </a:r>
            <a:r>
              <a:rPr lang="ko-KR" altLang="en-US" sz="2800" dirty="0" smtClean="0"/>
              <a:t>않으며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무조건적으로 </a:t>
            </a:r>
            <a:r>
              <a:rPr lang="ko-KR" altLang="en-US" sz="2800" dirty="0"/>
              <a:t>받아들이는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smtClean="0"/>
              <a:t>사람에 </a:t>
            </a:r>
            <a:r>
              <a:rPr lang="ko-KR" altLang="en-US" sz="2800" dirty="0"/>
              <a:t>대해 개방적이고 존중하는 </a:t>
            </a:r>
            <a:r>
              <a:rPr lang="ko-KR" altLang="en-US" sz="2800" dirty="0" smtClean="0"/>
              <a:t>태도 </a:t>
            </a:r>
            <a:r>
              <a:rPr lang="ko-KR" altLang="en-US" sz="2800" dirty="0" smtClean="0"/>
              <a:t>가져야 함</a:t>
            </a:r>
            <a:endParaRPr lang="en-US" altLang="ko-KR" sz="2800" dirty="0"/>
          </a:p>
          <a:p>
            <a:r>
              <a:rPr lang="ko-KR" altLang="en-US" sz="2800" dirty="0" smtClean="0"/>
              <a:t>진정한 경청을 위한 필수 조건</a:t>
            </a:r>
            <a:endParaRPr lang="en-US" altLang="ko-KR" sz="2800" dirty="0" smtClean="0"/>
          </a:p>
          <a:p>
            <a:r>
              <a:rPr lang="ko-KR" altLang="en-US" sz="2800" dirty="0" smtClean="0"/>
              <a:t>비언어적 단서들을 활용해 수용하고 있음을 </a:t>
            </a:r>
            <a:r>
              <a:rPr lang="ko-KR" altLang="en-US" sz="2800" dirty="0" smtClean="0"/>
              <a:t>표현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수용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2588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2800" dirty="0" smtClean="0"/>
              <a:t>마치 </a:t>
            </a:r>
            <a:r>
              <a:rPr lang="ko-KR" altLang="en-US" sz="2800" dirty="0"/>
              <a:t>자신이 다른 사람인 것처럼 지각하는 </a:t>
            </a:r>
            <a:r>
              <a:rPr lang="ko-KR" altLang="en-US" sz="2800" dirty="0" smtClean="0"/>
              <a:t>상태</a:t>
            </a:r>
            <a:r>
              <a:rPr lang="en-US" altLang="ko-KR" sz="2800" dirty="0"/>
              <a:t> </a:t>
            </a:r>
            <a:r>
              <a:rPr lang="en-US" altLang="ko-KR" sz="2800" dirty="0" smtClean="0"/>
              <a:t>Rogers</a:t>
            </a:r>
          </a:p>
          <a:p>
            <a:r>
              <a:rPr lang="ko-KR" altLang="en-US" sz="2800" dirty="0"/>
              <a:t>다른 사람의 입장에서 생각하고 그 사람의 감정을 느끼는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smtClean="0"/>
              <a:t>다른 </a:t>
            </a:r>
            <a:r>
              <a:rPr lang="ko-KR" altLang="en-US" sz="2800" dirty="0"/>
              <a:t>사람의 삶에 들어갈 수 있는 능력이며</a:t>
            </a:r>
            <a:r>
              <a:rPr lang="en-US" altLang="ko-KR" sz="2800" dirty="0"/>
              <a:t>, </a:t>
            </a:r>
            <a:r>
              <a:rPr lang="ko-KR" altLang="en-US" sz="2800" dirty="0"/>
              <a:t>다른 사람이 현재 느끼는 감정과 그 감정의 의미를 정확하게 알 수 </a:t>
            </a:r>
            <a:r>
              <a:rPr lang="ko-KR" altLang="en-US" sz="2800" dirty="0" smtClean="0"/>
              <a:t>있는 능력</a:t>
            </a:r>
            <a:endParaRPr lang="en-US" altLang="ko-KR" sz="2800" dirty="0" smtClean="0"/>
          </a:p>
          <a:p>
            <a:r>
              <a:rPr lang="ko-KR" altLang="en-US" sz="2800" dirty="0"/>
              <a:t>다른 사람의 </a:t>
            </a:r>
            <a:r>
              <a:rPr lang="ko-KR" altLang="en-US" sz="2800" dirty="0" smtClean="0"/>
              <a:t>감정을 체험하는 </a:t>
            </a:r>
            <a:r>
              <a:rPr lang="ko-KR" altLang="en-US" sz="2800" dirty="0"/>
              <a:t>능력이 아니라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u="sng" dirty="0" smtClean="0"/>
              <a:t>상대방의 </a:t>
            </a:r>
            <a:r>
              <a:rPr lang="ko-KR" altLang="en-US" sz="2800" u="sng" dirty="0"/>
              <a:t>경험 세계로 ‘이입하는 능력</a:t>
            </a:r>
            <a:r>
              <a:rPr lang="ko-KR" altLang="en-US" sz="2800" u="sng" dirty="0" smtClean="0"/>
              <a:t>’</a:t>
            </a:r>
            <a:endParaRPr lang="en-US" altLang="ko-KR" sz="2800" u="sng" dirty="0" smtClean="0"/>
          </a:p>
          <a:p>
            <a:r>
              <a:rPr lang="ko-KR" altLang="en-US" sz="2800" dirty="0" smtClean="0"/>
              <a:t>학습 가능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② 공</a:t>
            </a:r>
            <a:r>
              <a:rPr lang="ko-KR" altLang="en-US" dirty="0"/>
              <a:t>감</a:t>
            </a:r>
          </a:p>
        </p:txBody>
      </p:sp>
    </p:spTree>
    <p:extLst>
      <p:ext uri="{BB962C8B-B14F-4D97-AF65-F5344CB8AC3E}">
        <p14:creationId xmlns:p14="http://schemas.microsoft.com/office/powerpoint/2010/main" val="3572588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속마음과 말이 다르지 않게 말하는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/>
              <a:t>경청에서 중요한 </a:t>
            </a:r>
            <a:r>
              <a:rPr lang="ko-KR" altLang="en-US" dirty="0" smtClean="0"/>
              <a:t>요소</a:t>
            </a:r>
            <a:endParaRPr lang="en-US" altLang="ko-KR" dirty="0" smtClean="0"/>
          </a:p>
          <a:p>
            <a:r>
              <a:rPr lang="ko-KR" altLang="en-US" dirty="0" smtClean="0"/>
              <a:t>듣는 </a:t>
            </a:r>
            <a:r>
              <a:rPr lang="ko-KR" altLang="en-US" dirty="0"/>
              <a:t>사람의 진실한 반응은 상대방에게 초점을 맞추는 것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③ </a:t>
            </a:r>
            <a:r>
              <a:rPr lang="ko-KR" altLang="en-US" dirty="0" err="1" smtClean="0"/>
              <a:t>진정성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2588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경청하기</a:t>
            </a:r>
            <a:r>
              <a:rPr lang="en-US" altLang="ko-KR" dirty="0" smtClean="0"/>
              <a:t>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2825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함께 있어주기</a:t>
            </a:r>
            <a:endParaRPr lang="en-US" altLang="ko-KR" dirty="0" smtClean="0"/>
          </a:p>
          <a:p>
            <a:r>
              <a:rPr lang="ko-KR" altLang="en-US" dirty="0" smtClean="0"/>
              <a:t>집중하기</a:t>
            </a:r>
            <a:endParaRPr lang="en-US" altLang="ko-KR" dirty="0" smtClean="0"/>
          </a:p>
          <a:p>
            <a:r>
              <a:rPr lang="ko-KR" altLang="en-US" dirty="0" smtClean="0"/>
              <a:t>이해하기</a:t>
            </a:r>
            <a:endParaRPr lang="en-US" altLang="ko-KR" dirty="0" smtClean="0"/>
          </a:p>
          <a:p>
            <a:r>
              <a:rPr lang="ko-KR" altLang="en-US" dirty="0" smtClean="0"/>
              <a:t>기억하기</a:t>
            </a:r>
            <a:endParaRPr lang="en-US" altLang="ko-KR" dirty="0" smtClean="0"/>
          </a:p>
          <a:p>
            <a:r>
              <a:rPr lang="ko-KR" altLang="en-US" dirty="0" smtClean="0"/>
              <a:t>이해 전달하기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7549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시간적</a:t>
            </a:r>
            <a:r>
              <a:rPr lang="en-US" altLang="ko-KR" sz="2800" dirty="0"/>
              <a:t>, </a:t>
            </a:r>
            <a:r>
              <a:rPr lang="ko-KR" altLang="en-US" sz="2800" dirty="0"/>
              <a:t>공간적으로 상대방과 함께 있으면서 </a:t>
            </a:r>
            <a:r>
              <a:rPr lang="ko-KR" altLang="en-US" sz="2800" dirty="0" smtClean="0"/>
              <a:t>개방된 </a:t>
            </a:r>
            <a:r>
              <a:rPr lang="ko-KR" altLang="en-US" sz="2800" dirty="0"/>
              <a:t>자세</a:t>
            </a:r>
            <a:r>
              <a:rPr lang="en-US" altLang="ko-KR" sz="2800" dirty="0"/>
              <a:t>, </a:t>
            </a:r>
            <a:r>
              <a:rPr lang="ko-KR" altLang="en-US" sz="2800" dirty="0"/>
              <a:t>관심과 호의</a:t>
            </a:r>
            <a:r>
              <a:rPr lang="en-US" altLang="ko-KR" sz="2800" dirty="0"/>
              <a:t>, </a:t>
            </a:r>
            <a:r>
              <a:rPr lang="ko-KR" altLang="en-US" sz="2800" dirty="0"/>
              <a:t>공감을 통해 상대방에게 긍정적 영향을 </a:t>
            </a:r>
            <a:r>
              <a:rPr lang="ko-KR" altLang="en-US" sz="2800" dirty="0" smtClean="0"/>
              <a:t>미치는 </a:t>
            </a:r>
            <a:r>
              <a:rPr lang="ko-KR" altLang="en-US" sz="2800" dirty="0"/>
              <a:t>상호작용 </a:t>
            </a:r>
            <a:r>
              <a:rPr lang="ko-KR" altLang="en-US" sz="2800" dirty="0" smtClean="0"/>
              <a:t>과정</a:t>
            </a:r>
            <a:endParaRPr lang="en-US" altLang="ko-KR" sz="2800" dirty="0" smtClean="0"/>
          </a:p>
          <a:p>
            <a:r>
              <a:rPr lang="ko-KR" altLang="en-US" sz="2800" dirty="0" smtClean="0"/>
              <a:t>신체적으로 </a:t>
            </a:r>
            <a:r>
              <a:rPr lang="ko-KR" altLang="en-US" sz="2800" dirty="0"/>
              <a:t>함께 함</a:t>
            </a:r>
            <a:r>
              <a:rPr lang="en-US" altLang="ko-KR" sz="2800" dirty="0"/>
              <a:t>(being there)</a:t>
            </a:r>
            <a:r>
              <a:rPr lang="ko-KR" altLang="en-US" sz="2800" dirty="0"/>
              <a:t>과 심리적으로 함께 있음</a:t>
            </a:r>
            <a:r>
              <a:rPr lang="en-US" altLang="ko-KR" sz="2800" dirty="0"/>
              <a:t>(being with)</a:t>
            </a:r>
            <a:r>
              <a:rPr lang="ko-KR" altLang="en-US" sz="2800" dirty="0"/>
              <a:t>을 포함하고 공감과 지지</a:t>
            </a:r>
            <a:r>
              <a:rPr lang="en-US" altLang="ko-KR" sz="2800" dirty="0"/>
              <a:t>, </a:t>
            </a:r>
            <a:r>
              <a:rPr lang="ko-KR" altLang="en-US" sz="2800" dirty="0"/>
              <a:t>돌봄과 같은 개념과 밀접하게 </a:t>
            </a:r>
            <a:r>
              <a:rPr lang="ko-KR" altLang="en-US" sz="2800" dirty="0" smtClean="0"/>
              <a:t>연결됨 </a:t>
            </a:r>
          </a:p>
          <a:p>
            <a:r>
              <a:rPr lang="ko-KR" altLang="en-US" sz="2800" dirty="0" smtClean="0"/>
              <a:t>함께 있어주는 간호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함께 있어주기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5486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경청할 </a:t>
            </a:r>
            <a:r>
              <a:rPr lang="ko-KR" altLang="en-US" dirty="0"/>
              <a:t>준비가 되어 있는 </a:t>
            </a:r>
            <a:r>
              <a:rPr lang="ko-KR" altLang="en-US" dirty="0" smtClean="0"/>
              <a:t>상태로 </a:t>
            </a:r>
            <a:r>
              <a:rPr lang="ko-KR" altLang="en-US" dirty="0"/>
              <a:t>완전하게 주목하거나 </a:t>
            </a:r>
            <a:r>
              <a:rPr lang="ko-KR" altLang="en-US" dirty="0" smtClean="0"/>
              <a:t>몰입하는 능력</a:t>
            </a:r>
            <a:endParaRPr lang="en-US" altLang="ko-KR" dirty="0" smtClean="0"/>
          </a:p>
          <a:p>
            <a:r>
              <a:rPr lang="ko-KR" altLang="en-US" dirty="0" smtClean="0"/>
              <a:t>주의 </a:t>
            </a:r>
            <a:r>
              <a:rPr lang="ko-KR" altLang="en-US" dirty="0"/>
              <a:t>집중은 상대방이 이야기할 때만이 아니라 비언어적으로 행동할 때에도 필요 하고 그 사람의 신체적</a:t>
            </a:r>
            <a:r>
              <a:rPr lang="en-US" altLang="ko-KR" dirty="0"/>
              <a:t>, </a:t>
            </a:r>
            <a:r>
              <a:rPr lang="ko-KR" altLang="en-US" dirty="0"/>
              <a:t>정서적 변화를 파악하는 데에도 유용하다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집중 저해 요인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외부의 소리 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우울 상태 등의 심리적 </a:t>
            </a:r>
            <a:r>
              <a:rPr lang="ko-KR" altLang="en-US" dirty="0"/>
              <a:t>상태나 신체적 </a:t>
            </a:r>
            <a:r>
              <a:rPr lang="ko-KR" altLang="en-US" dirty="0" smtClean="0"/>
              <a:t>조건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소란스러운 병동 환경 등 </a:t>
            </a:r>
            <a:endParaRPr lang="en-US" altLang="ko-KR" dirty="0" smtClean="0"/>
          </a:p>
          <a:p>
            <a:r>
              <a:rPr lang="ko-KR" altLang="en-US" dirty="0" smtClean="0"/>
              <a:t>주의 집중 저해 요인을 </a:t>
            </a:r>
            <a:r>
              <a:rPr lang="ko-KR" altLang="en-US" dirty="0"/>
              <a:t>인식하면서 상대에게 </a:t>
            </a:r>
            <a:r>
              <a:rPr lang="ko-KR" altLang="en-US" dirty="0" smtClean="0"/>
              <a:t>집중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주의 </a:t>
            </a:r>
            <a:r>
              <a:rPr lang="ko-KR" altLang="en-US" dirty="0"/>
              <a:t>집중은 저절로 되는 것이 </a:t>
            </a:r>
            <a:r>
              <a:rPr lang="ko-KR" altLang="en-US" dirty="0" smtClean="0"/>
              <a:t>아님</a:t>
            </a:r>
            <a:endParaRPr lang="en-US" altLang="ko-KR" dirty="0" smtClean="0"/>
          </a:p>
          <a:p>
            <a:r>
              <a:rPr lang="ko-KR" altLang="en-US" dirty="0" smtClean="0"/>
              <a:t>집중 </a:t>
            </a:r>
            <a:r>
              <a:rPr lang="ko-KR" altLang="en-US" dirty="0"/>
              <a:t>하려는 노력이 </a:t>
            </a:r>
            <a:r>
              <a:rPr lang="ko-KR" altLang="en-US" dirty="0" smtClean="0"/>
              <a:t>필요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② 집중하기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3875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집중해서 </a:t>
            </a:r>
            <a:r>
              <a:rPr lang="ko-KR" altLang="en-US" dirty="0"/>
              <a:t>들은 대화에 </a:t>
            </a:r>
            <a:r>
              <a:rPr lang="ko-KR" altLang="en-US" dirty="0" smtClean="0"/>
              <a:t>의미 </a:t>
            </a:r>
            <a:r>
              <a:rPr lang="ko-KR" altLang="en-US" dirty="0"/>
              <a:t>부여하는 </a:t>
            </a:r>
            <a:r>
              <a:rPr lang="ko-KR" altLang="en-US" dirty="0" smtClean="0"/>
              <a:t>과정</a:t>
            </a:r>
            <a:endParaRPr lang="en-US" altLang="ko-KR" dirty="0" smtClean="0"/>
          </a:p>
          <a:p>
            <a:r>
              <a:rPr lang="ko-KR" altLang="en-US" dirty="0"/>
              <a:t>이해를 잘 하기 위해서는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- </a:t>
            </a:r>
            <a:r>
              <a:rPr lang="ko-KR" altLang="en-US" sz="2400" dirty="0" smtClean="0"/>
              <a:t>이야기의 </a:t>
            </a:r>
            <a:r>
              <a:rPr lang="ko-KR" altLang="en-US" sz="2400" dirty="0"/>
              <a:t>핵심을 찾아 잘 들으려고 해야 </a:t>
            </a:r>
            <a:r>
              <a:rPr lang="ko-KR" altLang="en-US" sz="2400" dirty="0" smtClean="0"/>
              <a:t>하며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완전히 </a:t>
            </a:r>
            <a:r>
              <a:rPr lang="ko-KR" altLang="en-US" sz="2400" dirty="0"/>
              <a:t>이해되기 전에 판단하지 않고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- </a:t>
            </a:r>
            <a:r>
              <a:rPr lang="ko-KR" altLang="en-US" sz="2400" dirty="0" smtClean="0"/>
              <a:t>이야기가 </a:t>
            </a:r>
            <a:r>
              <a:rPr lang="ko-KR" altLang="en-US" sz="2400" dirty="0"/>
              <a:t>내포하고 있는 의미가 무엇인지를 </a:t>
            </a:r>
            <a:r>
              <a:rPr lang="ko-KR" altLang="en-US" sz="2400" dirty="0" smtClean="0"/>
              <a:t>찾아야 함</a:t>
            </a:r>
            <a:endParaRPr lang="en-US" altLang="ko-KR" sz="2400" dirty="0"/>
          </a:p>
          <a:p>
            <a:pPr marL="0" indent="0">
              <a:buNone/>
            </a:pPr>
            <a:endParaRPr lang="en-US" altLang="ko-KR" sz="1800" dirty="0" smtClean="0"/>
          </a:p>
          <a:p>
            <a:pPr marL="0" indent="0">
              <a:buNone/>
            </a:pPr>
            <a:r>
              <a:rPr lang="ko-KR" altLang="en-US" sz="2400" dirty="0" smtClean="0"/>
              <a:t>자기의 </a:t>
            </a:r>
            <a:r>
              <a:rPr lang="ko-KR" altLang="en-US" sz="2400" dirty="0"/>
              <a:t>생각이나 경험과 다른 생각이나 경험을 이해하기 어려울 수 </a:t>
            </a:r>
            <a:r>
              <a:rPr lang="ko-KR" altLang="en-US" sz="2400" dirty="0" smtClean="0"/>
              <a:t>있음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③ 이해하기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0092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경청을 잘 하려면 집중해서 </a:t>
            </a:r>
            <a:r>
              <a:rPr lang="ko-KR" altLang="en-US" dirty="0"/>
              <a:t>들을 뿐 아니라 나눈 이야기도 잘 기억해야 </a:t>
            </a:r>
            <a:r>
              <a:rPr lang="ko-KR" altLang="en-US" dirty="0" smtClean="0"/>
              <a:t>함</a:t>
            </a:r>
            <a:endParaRPr lang="en-US" altLang="ko-KR" dirty="0" smtClean="0"/>
          </a:p>
          <a:p>
            <a:r>
              <a:rPr lang="ko-KR" altLang="en-US" dirty="0" smtClean="0"/>
              <a:t>기억의 한계성으로 중요한 </a:t>
            </a:r>
            <a:r>
              <a:rPr lang="ko-KR" altLang="en-US" dirty="0"/>
              <a:t>내용을 골라 기억하기 위한 </a:t>
            </a:r>
            <a:r>
              <a:rPr lang="ko-KR" altLang="en-US" dirty="0" smtClean="0"/>
              <a:t>훈련 필요</a:t>
            </a:r>
            <a:endParaRPr lang="en-US" altLang="ko-KR" dirty="0" smtClean="0"/>
          </a:p>
          <a:p>
            <a:r>
              <a:rPr lang="ko-KR" altLang="en-US" dirty="0" smtClean="0"/>
              <a:t>다양한 </a:t>
            </a:r>
            <a:r>
              <a:rPr lang="ko-KR" altLang="en-US" dirty="0"/>
              <a:t>방법으로 메모하는 습관을 기르는 것은 기억을 돕는 좋은 </a:t>
            </a:r>
            <a:r>
              <a:rPr lang="ko-KR" altLang="en-US" dirty="0" smtClean="0"/>
              <a:t>방법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④ 기억하기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0246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내가 </a:t>
            </a:r>
            <a:r>
              <a:rPr lang="ko-KR" altLang="en-US" dirty="0"/>
              <a:t>이해했다는 것을 상대에게 전달하는 </a:t>
            </a:r>
            <a:r>
              <a:rPr lang="ko-KR" altLang="en-US" dirty="0" smtClean="0"/>
              <a:t>과정이 경청에 포함</a:t>
            </a:r>
            <a:endParaRPr lang="en-US" altLang="ko-KR" dirty="0" smtClean="0"/>
          </a:p>
          <a:p>
            <a:r>
              <a:rPr lang="ko-KR" altLang="en-US" dirty="0" smtClean="0"/>
              <a:t>언어적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비언어적으로 이해하였음을 표현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언어적</a:t>
            </a:r>
            <a:r>
              <a:rPr lang="en-US" altLang="ko-KR" sz="2400" dirty="0" smtClean="0"/>
              <a:t>: ‘</a:t>
            </a:r>
            <a:r>
              <a:rPr lang="ko-KR" altLang="en-US" sz="2400" dirty="0"/>
              <a:t>그랬었구나</a:t>
            </a:r>
            <a:r>
              <a:rPr lang="en-US" altLang="ko-KR" sz="2400" dirty="0"/>
              <a:t>.’, ‘</a:t>
            </a:r>
            <a:r>
              <a:rPr lang="ko-KR" altLang="en-US" sz="2400" dirty="0" smtClean="0"/>
              <a:t>음</a:t>
            </a:r>
            <a:r>
              <a:rPr lang="en-US" altLang="ko-KR" sz="2400" dirty="0" smtClean="0"/>
              <a:t>’, ‘</a:t>
            </a:r>
            <a:r>
              <a:rPr lang="ko-KR" altLang="en-US" sz="2400" dirty="0" smtClean="0"/>
              <a:t>이해해</a:t>
            </a:r>
            <a:r>
              <a:rPr lang="en-US" altLang="ko-KR" sz="2400" dirty="0"/>
              <a:t>.’, ‘</a:t>
            </a:r>
            <a:r>
              <a:rPr lang="ko-KR" altLang="en-US" sz="2400" dirty="0"/>
              <a:t>무슨 말인지 알겠어</a:t>
            </a:r>
            <a:r>
              <a:rPr lang="en-US" altLang="ko-KR" sz="2400" dirty="0"/>
              <a:t>.’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ko-KR" altLang="en-US" sz="2400" dirty="0"/>
              <a:t> </a:t>
            </a:r>
            <a:r>
              <a:rPr lang="ko-KR" altLang="en-US" sz="2400" dirty="0" smtClean="0"/>
              <a:t>    비언어적</a:t>
            </a:r>
            <a:r>
              <a:rPr lang="en-US" altLang="ko-KR" sz="2400" dirty="0"/>
              <a:t>:</a:t>
            </a:r>
            <a:r>
              <a:rPr lang="ko-KR" altLang="en-US" sz="2400" dirty="0"/>
              <a:t> 고개 끄덕임</a:t>
            </a:r>
            <a:endParaRPr lang="en-US" altLang="ko-KR" sz="2400" dirty="0" smtClean="0"/>
          </a:p>
          <a:p>
            <a:r>
              <a:rPr lang="ko-KR" altLang="en-US" dirty="0" smtClean="0"/>
              <a:t>잘 </a:t>
            </a:r>
            <a:r>
              <a:rPr lang="ko-KR" altLang="en-US" dirty="0"/>
              <a:t>이해되지 않을 때 </a:t>
            </a:r>
            <a:r>
              <a:rPr lang="ko-KR" altLang="en-US" dirty="0" smtClean="0"/>
              <a:t>질문하기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중요한 </a:t>
            </a:r>
            <a:r>
              <a:rPr lang="ko-KR" altLang="en-US" sz="2400" dirty="0"/>
              <a:t>경청 </a:t>
            </a:r>
            <a:r>
              <a:rPr lang="ko-KR" altLang="en-US" sz="2400" dirty="0" smtClean="0"/>
              <a:t>기술</a:t>
            </a:r>
            <a:endParaRPr lang="en-US" altLang="ko-KR" sz="2400" dirty="0"/>
          </a:p>
          <a:p>
            <a:pPr marL="0" indent="0">
              <a:buNone/>
            </a:pPr>
            <a:r>
              <a:rPr lang="ko-KR" altLang="en-US" sz="2400" dirty="0" smtClean="0"/>
              <a:t>     간호사가 경청하고 </a:t>
            </a:r>
            <a:r>
              <a:rPr lang="ko-KR" altLang="en-US" sz="2400" dirty="0"/>
              <a:t>있음을 느끼게 </a:t>
            </a:r>
            <a:r>
              <a:rPr lang="ko-KR" altLang="en-US" sz="2400" dirty="0" smtClean="0"/>
              <a:t>해줌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⑤ 이해 전달하기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5763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경청이 필요한</a:t>
            </a:r>
            <a:r>
              <a:rPr lang="en-US" altLang="ko-KR" dirty="0" smtClean="0"/>
              <a:t> </a:t>
            </a:r>
            <a:r>
              <a:rPr lang="ko-KR" altLang="en-US" dirty="0" smtClean="0"/>
              <a:t>상황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28250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반영적 경청이 필요한 상황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sz="2400" dirty="0" smtClean="0"/>
              <a:t>       </a:t>
            </a:r>
            <a:r>
              <a:rPr lang="ko-KR" altLang="en-US" sz="2400" dirty="0" smtClean="0"/>
              <a:t>감정과 내용 반영</a:t>
            </a:r>
            <a:endParaRPr lang="en-US" altLang="ko-KR" sz="2400" dirty="0" smtClean="0"/>
          </a:p>
          <a:p>
            <a:r>
              <a:rPr lang="ko-KR" altLang="en-US" dirty="0" smtClean="0"/>
              <a:t>지지적 경청이 필요한 상황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/>
              <a:t> </a:t>
            </a:r>
            <a:r>
              <a:rPr lang="ko-KR" altLang="en-US" sz="2400" dirty="0" smtClean="0"/>
              <a:t>     상대방의 </a:t>
            </a:r>
            <a:r>
              <a:rPr lang="ko-KR" altLang="en-US" sz="2400" dirty="0"/>
              <a:t>이야기를 </a:t>
            </a:r>
            <a:r>
              <a:rPr lang="ko-KR" altLang="en-US" sz="2400" dirty="0" smtClean="0"/>
              <a:t>듣고 </a:t>
            </a:r>
            <a:r>
              <a:rPr lang="ko-KR" altLang="en-US" sz="2400" dirty="0"/>
              <a:t>상대방의 입장에서 지원하고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있다는 </a:t>
            </a:r>
            <a:r>
              <a:rPr lang="ko-KR" altLang="en-US" sz="2400" dirty="0"/>
              <a:t>것을 언어적</a:t>
            </a:r>
            <a:r>
              <a:rPr lang="en-US" altLang="ko-KR" sz="2400" dirty="0"/>
              <a:t>, </a:t>
            </a:r>
            <a:r>
              <a:rPr lang="ko-KR" altLang="en-US" sz="2400" dirty="0"/>
              <a:t>비언어적으로 표현해 주는 것이 필요</a:t>
            </a:r>
            <a:endParaRPr lang="en-US" altLang="ko-KR" sz="2400" dirty="0" smtClean="0"/>
          </a:p>
          <a:p>
            <a:r>
              <a:rPr lang="ko-KR" altLang="en-US" dirty="0" smtClean="0"/>
              <a:t>경청을 통해 방향을 제시할 때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/>
              <a:t> </a:t>
            </a:r>
            <a:r>
              <a:rPr lang="ko-KR" altLang="en-US" sz="2400" dirty="0" smtClean="0"/>
              <a:t>     대상자가 </a:t>
            </a:r>
            <a:r>
              <a:rPr lang="ko-KR" altLang="en-US" sz="2400" dirty="0"/>
              <a:t>제시하고 있는 주제를 분명하게 생각하고 </a:t>
            </a:r>
            <a:r>
              <a:rPr lang="ko-KR" altLang="en-US" sz="2400" dirty="0" smtClean="0"/>
              <a:t>표현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할 </a:t>
            </a:r>
            <a:r>
              <a:rPr lang="ko-KR" altLang="en-US" sz="2400" dirty="0"/>
              <a:t>수 있도록 이끌어주고 자극하기 위해 경청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경청이 필요한 상황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64719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경청하기</a:t>
            </a:r>
            <a:r>
              <a:rPr lang="en-US" altLang="ko-KR" dirty="0" smtClean="0"/>
              <a:t> </a:t>
            </a:r>
            <a:r>
              <a:rPr lang="ko-KR" altLang="en-US" dirty="0" smtClean="0"/>
              <a:t>어려운</a:t>
            </a:r>
            <a:r>
              <a:rPr lang="en-US" altLang="ko-KR" dirty="0" smtClean="0"/>
              <a:t> </a:t>
            </a:r>
            <a:r>
              <a:rPr lang="ko-KR" altLang="en-US" dirty="0" smtClean="0"/>
              <a:t>상황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59547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문화적 </a:t>
            </a:r>
            <a:r>
              <a:rPr lang="ko-KR" altLang="en-US" dirty="0"/>
              <a:t>또는 교육적 배경이 </a:t>
            </a:r>
            <a:r>
              <a:rPr lang="ko-KR" altLang="en-US" dirty="0" smtClean="0"/>
              <a:t>다를 때</a:t>
            </a:r>
            <a:endParaRPr lang="en-US" altLang="ko-KR" dirty="0" smtClean="0"/>
          </a:p>
          <a:p>
            <a:r>
              <a:rPr lang="ko-KR" altLang="en-US" dirty="0" smtClean="0"/>
              <a:t>알고 있거나 식상한 대화 내용</a:t>
            </a:r>
            <a:endParaRPr lang="en-US" altLang="ko-KR" dirty="0" smtClean="0"/>
          </a:p>
          <a:p>
            <a:r>
              <a:rPr lang="ko-KR" altLang="en-US" dirty="0" smtClean="0"/>
              <a:t>상대방이 이야기 하는 도중 </a:t>
            </a:r>
            <a:r>
              <a:rPr lang="ko-KR" altLang="en-US" dirty="0"/>
              <a:t>다른 </a:t>
            </a:r>
            <a:r>
              <a:rPr lang="ko-KR" altLang="en-US" dirty="0" smtClean="0"/>
              <a:t>생각하는 경우</a:t>
            </a:r>
            <a:endParaRPr lang="en-US" altLang="ko-KR" dirty="0" smtClean="0"/>
          </a:p>
          <a:p>
            <a:r>
              <a:rPr lang="ko-KR" altLang="en-US" dirty="0" smtClean="0"/>
              <a:t>소음이 </a:t>
            </a:r>
            <a:r>
              <a:rPr lang="ko-KR" altLang="en-US" dirty="0"/>
              <a:t>심하거나 어수선한 </a:t>
            </a:r>
            <a:r>
              <a:rPr lang="ko-KR" altLang="en-US" dirty="0" smtClean="0"/>
              <a:t>환경</a:t>
            </a:r>
            <a:endParaRPr lang="en-US" altLang="ko-KR" dirty="0" smtClean="0"/>
          </a:p>
          <a:p>
            <a:r>
              <a:rPr lang="ko-KR" altLang="en-US" dirty="0"/>
              <a:t>듣는 </a:t>
            </a:r>
            <a:r>
              <a:rPr lang="ko-KR" altLang="en-US" dirty="0" smtClean="0"/>
              <a:t>사람이 </a:t>
            </a:r>
            <a:r>
              <a:rPr lang="ko-KR" altLang="en-US" dirty="0"/>
              <a:t>신체적으로 너무 피곤하거나 건강이 좋지 않은 상태</a:t>
            </a:r>
            <a:endParaRPr lang="en-US" altLang="ko-KR" dirty="0" smtClean="0"/>
          </a:p>
          <a:p>
            <a:r>
              <a:rPr lang="ko-KR" altLang="en-US" dirty="0" smtClean="0"/>
              <a:t>듣는 </a:t>
            </a:r>
            <a:r>
              <a:rPr lang="ko-KR" altLang="en-US" dirty="0"/>
              <a:t>사람의 감정의 동요와 상대를 비판하는 마음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경청하기 어려운 상황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64719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경청 관련 기법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59547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명료화하기</a:t>
            </a:r>
            <a:r>
              <a:rPr lang="en-US" altLang="ko-KR" dirty="0"/>
              <a:t>(clarifying</a:t>
            </a:r>
            <a:r>
              <a:rPr lang="en-US" altLang="ko-KR" dirty="0" smtClean="0"/>
              <a:t>)</a:t>
            </a:r>
          </a:p>
          <a:p>
            <a:r>
              <a:rPr lang="ko-KR" altLang="en-US" dirty="0"/>
              <a:t>바꾸어 말하기</a:t>
            </a:r>
            <a:r>
              <a:rPr lang="en-US" altLang="ko-KR" dirty="0"/>
              <a:t>(paraphrasing</a:t>
            </a:r>
            <a:r>
              <a:rPr lang="en-US" altLang="ko-KR" dirty="0" smtClean="0"/>
              <a:t>)</a:t>
            </a:r>
          </a:p>
          <a:p>
            <a:r>
              <a:rPr lang="ko-KR" altLang="en-US" dirty="0"/>
              <a:t>반영하기</a:t>
            </a:r>
            <a:r>
              <a:rPr lang="en-US" altLang="ko-KR" dirty="0"/>
              <a:t>(reflection</a:t>
            </a:r>
            <a:r>
              <a:rPr lang="en-US" altLang="ko-KR" dirty="0" smtClean="0"/>
              <a:t>)</a:t>
            </a:r>
          </a:p>
          <a:p>
            <a:r>
              <a:rPr lang="ko-KR" altLang="en-US" dirty="0"/>
              <a:t>요약하기</a:t>
            </a:r>
            <a:r>
              <a:rPr lang="en-US" altLang="ko-KR" dirty="0"/>
              <a:t>(summarizing)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경청 관련 기법의 </a:t>
            </a:r>
            <a:r>
              <a:rPr lang="ko-KR" altLang="en-US" dirty="0" smtClean="0"/>
              <a:t>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3563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상대방의 </a:t>
            </a:r>
            <a:r>
              <a:rPr lang="ko-KR" altLang="en-US" dirty="0"/>
              <a:t>말에서 명확하게 표현되지 않은 모호한 생각 을 확인할 때 </a:t>
            </a:r>
            <a:r>
              <a:rPr lang="ko-KR" altLang="en-US" dirty="0" smtClean="0"/>
              <a:t>사용</a:t>
            </a:r>
            <a:endParaRPr lang="en-US" altLang="ko-KR" dirty="0" smtClean="0"/>
          </a:p>
          <a:p>
            <a:r>
              <a:rPr lang="ko-KR" altLang="en-US" dirty="0" smtClean="0"/>
              <a:t>정서나 </a:t>
            </a:r>
            <a:r>
              <a:rPr lang="ko-KR" altLang="en-US" dirty="0"/>
              <a:t>감정은 </a:t>
            </a:r>
            <a:r>
              <a:rPr lang="ko-KR" altLang="en-US" dirty="0" smtClean="0"/>
              <a:t>언어보다는 </a:t>
            </a:r>
            <a:r>
              <a:rPr lang="ko-KR" altLang="en-US" dirty="0"/>
              <a:t>은유적으로 또는 함축적으로 표현하는 </a:t>
            </a:r>
            <a:r>
              <a:rPr lang="ko-KR" altLang="en-US" dirty="0" smtClean="0"/>
              <a:t>경향 많음</a:t>
            </a:r>
            <a:endParaRPr lang="en-US" altLang="ko-KR" dirty="0" smtClean="0"/>
          </a:p>
          <a:p>
            <a:r>
              <a:rPr lang="ko-KR" altLang="en-US" dirty="0" smtClean="0"/>
              <a:t>명료화를 </a:t>
            </a:r>
            <a:r>
              <a:rPr lang="ko-KR" altLang="en-US" dirty="0"/>
              <a:t>통해서 상대방이 전달하고자 하는 바를 명확히 </a:t>
            </a:r>
            <a:r>
              <a:rPr lang="ko-KR" altLang="en-US" dirty="0" smtClean="0"/>
              <a:t>이해할 필요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명료화하기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6471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상대방의 </a:t>
            </a:r>
            <a:r>
              <a:rPr lang="ko-KR" altLang="en-US" dirty="0"/>
              <a:t>이야기를 </a:t>
            </a:r>
            <a:r>
              <a:rPr lang="ko-KR" altLang="en-US" dirty="0" smtClean="0"/>
              <a:t>다른 </a:t>
            </a:r>
            <a:r>
              <a:rPr lang="ko-KR" altLang="en-US" dirty="0"/>
              <a:t>말이나 </a:t>
            </a:r>
            <a:r>
              <a:rPr lang="ko-KR" altLang="en-US" dirty="0" smtClean="0"/>
              <a:t>표현으로 </a:t>
            </a:r>
            <a:r>
              <a:rPr lang="ko-KR" altLang="en-US" dirty="0"/>
              <a:t>바꾸어서 이해하기 쉽게 풀이하는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smtClean="0"/>
              <a:t>환자가 </a:t>
            </a:r>
            <a:r>
              <a:rPr lang="ko-KR" altLang="en-US" dirty="0"/>
              <a:t>했던 말의 요지를 </a:t>
            </a:r>
            <a:r>
              <a:rPr lang="ko-KR" altLang="en-US" dirty="0" smtClean="0"/>
              <a:t>간호사가 자신의 </a:t>
            </a:r>
            <a:r>
              <a:rPr lang="ko-KR" altLang="en-US" dirty="0"/>
              <a:t>언어로 </a:t>
            </a:r>
            <a:r>
              <a:rPr lang="ko-KR" altLang="en-US" dirty="0" smtClean="0"/>
              <a:t>다시 </a:t>
            </a:r>
            <a:r>
              <a:rPr lang="ko-KR" altLang="en-US" dirty="0"/>
              <a:t>표현하는 </a:t>
            </a:r>
            <a:r>
              <a:rPr lang="ko-KR" altLang="en-US" dirty="0" smtClean="0"/>
              <a:t>것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환자가 </a:t>
            </a:r>
            <a:r>
              <a:rPr lang="ko-KR" altLang="en-US" dirty="0"/>
              <a:t>자신의 생각을 분명히 할 수 있도록 </a:t>
            </a:r>
            <a:r>
              <a:rPr lang="ko-KR" altLang="en-US" dirty="0" smtClean="0"/>
              <a:t>도와줌</a:t>
            </a:r>
            <a:endParaRPr lang="en-US" altLang="ko-KR" dirty="0" smtClean="0"/>
          </a:p>
          <a:p>
            <a:r>
              <a:rPr lang="ko-KR" altLang="en-US" dirty="0" smtClean="0"/>
              <a:t>환자가 </a:t>
            </a:r>
            <a:r>
              <a:rPr lang="ko-KR" altLang="en-US" dirty="0"/>
              <a:t>전달하려는 내용을 간호사가 이해했다는 확신을 </a:t>
            </a:r>
            <a:r>
              <a:rPr lang="ko-KR" altLang="en-US" dirty="0" smtClean="0"/>
              <a:t>갖게 함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바꾸어 말하기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10342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95536" y="1556792"/>
            <a:ext cx="8496944" cy="4525963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적극적 </a:t>
            </a:r>
            <a:r>
              <a:rPr lang="ko-KR" altLang="en-US" dirty="0"/>
              <a:t>경청의 중요한 대화 </a:t>
            </a:r>
            <a:r>
              <a:rPr lang="ko-KR" altLang="en-US" dirty="0" smtClean="0"/>
              <a:t>기법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</a:t>
            </a:r>
            <a:r>
              <a:rPr lang="ko-KR" altLang="en-US" sz="2400" dirty="0" smtClean="0"/>
              <a:t>내용과 </a:t>
            </a:r>
            <a:r>
              <a:rPr lang="ko-KR" altLang="en-US" sz="2400" dirty="0"/>
              <a:t>감정의 두 가지 차원에서 </a:t>
            </a:r>
            <a:r>
              <a:rPr lang="ko-KR" altLang="en-US" sz="2400" dirty="0" smtClean="0"/>
              <a:t>반영</a:t>
            </a:r>
            <a:endParaRPr lang="en-US" altLang="ko-KR" sz="2400" dirty="0" smtClean="0"/>
          </a:p>
          <a:p>
            <a:r>
              <a:rPr lang="ko-KR" altLang="en-US" dirty="0" smtClean="0"/>
              <a:t>내용반영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새롭고 </a:t>
            </a:r>
            <a:r>
              <a:rPr lang="ko-KR" altLang="en-US" sz="2400" dirty="0"/>
              <a:t>간략한 언어로 </a:t>
            </a:r>
            <a:r>
              <a:rPr lang="ko-KR" altLang="en-US" sz="2400" dirty="0" smtClean="0"/>
              <a:t>반복하여 말하는 것 </a:t>
            </a:r>
            <a:endParaRPr lang="ko-KR" altLang="en-US" sz="2400" dirty="0" smtClean="0"/>
          </a:p>
          <a:p>
            <a:r>
              <a:rPr lang="ko-KR" altLang="en-US" dirty="0" smtClean="0"/>
              <a:t>감정반영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400" dirty="0" smtClean="0"/>
              <a:t>     상대방이 </a:t>
            </a:r>
            <a:r>
              <a:rPr lang="ko-KR" altLang="en-US" sz="2400" dirty="0"/>
              <a:t>표현한 언어의 내용에 담겨 있는 감정에 대한 </a:t>
            </a:r>
            <a:r>
              <a:rPr lang="ko-KR" altLang="en-US" sz="2400" dirty="0" smtClean="0"/>
              <a:t>반영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반영하기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62770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이야기의 </a:t>
            </a:r>
            <a:r>
              <a:rPr lang="ko-KR" altLang="en-US" dirty="0"/>
              <a:t>내용을 상대방에게 </a:t>
            </a:r>
            <a:r>
              <a:rPr lang="ko-KR" altLang="en-US" dirty="0" smtClean="0"/>
              <a:t>정리해 제시</a:t>
            </a:r>
            <a:endParaRPr lang="en-US" altLang="ko-KR" dirty="0" smtClean="0"/>
          </a:p>
          <a:p>
            <a:r>
              <a:rPr lang="ko-KR" altLang="en-US" dirty="0" smtClean="0"/>
              <a:t>상대방의 </a:t>
            </a:r>
            <a:r>
              <a:rPr lang="ko-KR" altLang="en-US" dirty="0"/>
              <a:t>이야기를 잘 들었다는 </a:t>
            </a:r>
            <a:r>
              <a:rPr lang="ko-KR" altLang="en-US" dirty="0" smtClean="0"/>
              <a:t>것 나타냄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요약하기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3271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59547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좋은 </a:t>
            </a:r>
            <a:r>
              <a:rPr lang="ko-KR" altLang="en-US" dirty="0"/>
              <a:t>경청자가 되기 위해 자가 점검을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경청 연습을 위한 </a:t>
            </a:r>
            <a:r>
              <a:rPr lang="ko-KR" altLang="en-US" dirty="0" smtClean="0"/>
              <a:t>점검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59903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경청 </a:t>
            </a:r>
            <a:r>
              <a:rPr lang="ko-KR" altLang="en-US" dirty="0"/>
              <a:t>요소를 확인해 본다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 경청의 필요 요소</a:t>
            </a:r>
          </a:p>
        </p:txBody>
      </p:sp>
    </p:spTree>
    <p:extLst>
      <p:ext uri="{BB962C8B-B14F-4D97-AF65-F5344CB8AC3E}">
        <p14:creationId xmlns:p14="http://schemas.microsoft.com/office/powerpoint/2010/main" val="1871243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 경청 시 고려할 점을 익힌다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 경청 시 고려할 점</a:t>
            </a:r>
          </a:p>
        </p:txBody>
      </p:sp>
    </p:spTree>
    <p:extLst>
      <p:ext uri="{BB962C8B-B14F-4D97-AF65-F5344CB8AC3E}">
        <p14:creationId xmlns:p14="http://schemas.microsoft.com/office/powerpoint/2010/main" val="18712439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경청을 </a:t>
            </a:r>
            <a:r>
              <a:rPr lang="ko-KR" altLang="en-US" dirty="0"/>
              <a:t>통한 </a:t>
            </a:r>
            <a:r>
              <a:rPr lang="ko-KR" altLang="en-US" dirty="0" err="1"/>
              <a:t>의사소통술을</a:t>
            </a:r>
            <a:r>
              <a:rPr lang="ko-KR" altLang="en-US" dirty="0"/>
              <a:t> 익힌다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경청을 위한 대화 구성 </a:t>
            </a:r>
            <a:r>
              <a:rPr lang="ko-KR" altLang="en-US" dirty="0" smtClean="0"/>
              <a:t>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12439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타인의 </a:t>
            </a:r>
            <a:r>
              <a:rPr lang="ko-KR" altLang="en-US" dirty="0"/>
              <a:t>입장에서 이해한다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경청 시 </a:t>
            </a:r>
            <a:r>
              <a:rPr lang="ko-KR" altLang="en-US" dirty="0"/>
              <a:t>필요한 요소를 익힌다</a:t>
            </a:r>
            <a:r>
              <a:rPr lang="en-US" altLang="ko-KR" dirty="0"/>
              <a:t>: </a:t>
            </a:r>
            <a:r>
              <a:rPr lang="ko-KR" altLang="en-US" dirty="0"/>
              <a:t>공감 연습 </a:t>
            </a:r>
            <a:endParaRPr lang="en-US" altLang="ko-KR" dirty="0" smtClean="0"/>
          </a:p>
          <a:p>
            <a:r>
              <a:rPr lang="ko-KR" altLang="en-US" dirty="0" smtClean="0"/>
              <a:t>경청 </a:t>
            </a:r>
            <a:r>
              <a:rPr lang="ko-KR" altLang="en-US" dirty="0"/>
              <a:t>시 필요한 요소를 익힌다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역할극 </a:t>
            </a:r>
          </a:p>
        </p:txBody>
      </p:sp>
    </p:spTree>
    <p:extLst>
      <p:ext uri="{BB962C8B-B14F-4D97-AF65-F5344CB8AC3E}">
        <p14:creationId xmlns:p14="http://schemas.microsoft.com/office/powerpoint/2010/main" val="1871243940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395</TotalTime>
  <Words>895</Words>
  <Application>Microsoft Office PowerPoint</Application>
  <PresentationFormat>화면 슬라이드 쇼(4:3)</PresentationFormat>
  <Paragraphs>164</Paragraphs>
  <Slides>36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37" baseType="lpstr">
      <vt:lpstr>New_Education03</vt:lpstr>
      <vt:lpstr>주의 기울이기 Attending</vt:lpstr>
      <vt:lpstr>학습목표</vt:lpstr>
      <vt:lpstr>Introduction</vt:lpstr>
      <vt:lpstr>경청이란 </vt:lpstr>
      <vt:lpstr>경청이란</vt:lpstr>
      <vt:lpstr>경청</vt:lpstr>
      <vt:lpstr>듣는 것 vs. 경청</vt:lpstr>
      <vt:lpstr>경청</vt:lpstr>
      <vt:lpstr>경청을 위한 태도 </vt:lpstr>
      <vt:lpstr>경청을 위한 태도 </vt:lpstr>
      <vt:lpstr>① 수용</vt:lpstr>
      <vt:lpstr>② 공감</vt:lpstr>
      <vt:lpstr>③ 진정성</vt:lpstr>
      <vt:lpstr>경청하기  </vt:lpstr>
      <vt:lpstr>경청하기</vt:lpstr>
      <vt:lpstr>① 함께 있어주기</vt:lpstr>
      <vt:lpstr>② 집중하기</vt:lpstr>
      <vt:lpstr>③ 이해하기</vt:lpstr>
      <vt:lpstr>④ 기억하기</vt:lpstr>
      <vt:lpstr>⑤ 이해 전달하기</vt:lpstr>
      <vt:lpstr>경청이 필요한 상황 </vt:lpstr>
      <vt:lpstr>경청이 필요한 상황</vt:lpstr>
      <vt:lpstr>경청하기 어려운 상황 </vt:lpstr>
      <vt:lpstr>경청하기 어려운 상황</vt:lpstr>
      <vt:lpstr>경청 관련 기법</vt:lpstr>
      <vt:lpstr>경청 관련 기법의 예</vt:lpstr>
      <vt:lpstr>명료화하기</vt:lpstr>
      <vt:lpstr>바꾸어 말하기</vt:lpstr>
      <vt:lpstr>반영하기</vt:lpstr>
      <vt:lpstr>요약하기</vt:lpstr>
      <vt:lpstr>학습활동</vt:lpstr>
      <vt:lpstr>경청 연습을 위한 점검</vt:lpstr>
      <vt:lpstr> 경청의 필요 요소</vt:lpstr>
      <vt:lpstr> 경청 시 고려할 점</vt:lpstr>
      <vt:lpstr>경청을 위한 대화 구성 연습</vt:lpstr>
      <vt:lpstr> 역할극 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sun</cp:lastModifiedBy>
  <cp:revision>30</cp:revision>
  <dcterms:created xsi:type="dcterms:W3CDTF">2006-10-05T04:04:58Z</dcterms:created>
  <dcterms:modified xsi:type="dcterms:W3CDTF">2014-08-08T06:16:26Z</dcterms:modified>
</cp:coreProperties>
</file>