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57" r:id="rId4"/>
    <p:sldId id="262" r:id="rId5"/>
    <p:sldId id="258" r:id="rId6"/>
    <p:sldId id="273" r:id="rId7"/>
    <p:sldId id="274" r:id="rId8"/>
    <p:sldId id="267" r:id="rId9"/>
    <p:sldId id="268" r:id="rId10"/>
    <p:sldId id="271" r:id="rId11"/>
    <p:sldId id="272" r:id="rId12"/>
    <p:sldId id="270" r:id="rId13"/>
    <p:sldId id="269" r:id="rId14"/>
    <p:sldId id="265" r:id="rId15"/>
    <p:sldId id="278" r:id="rId16"/>
    <p:sldId id="275" r:id="rId17"/>
    <p:sldId id="279" r:id="rId18"/>
    <p:sldId id="276" r:id="rId19"/>
    <p:sldId id="280" r:id="rId20"/>
    <p:sldId id="277" r:id="rId21"/>
    <p:sldId id="260" r:id="rId22"/>
    <p:sldId id="261" r:id="rId23"/>
    <p:sldId id="263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12" autoAdjust="0"/>
    <p:restoredTop sz="94660"/>
  </p:normalViewPr>
  <p:slideViewPr>
    <p:cSldViewPr>
      <p:cViewPr varScale="1">
        <p:scale>
          <a:sx n="110" d="100"/>
          <a:sy n="110" d="100"/>
        </p:scale>
        <p:origin x="-90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 bwMode="gray">
          <a:xfrm>
            <a:off x="0" y="1929384"/>
            <a:ext cx="9144000" cy="49286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46" descr="2.png"/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r="165" b="15496"/>
          <a:stretch>
            <a:fillRect/>
          </a:stretch>
        </p:blipFill>
        <p:spPr bwMode="gray">
          <a:xfrm>
            <a:off x="5072066" y="3571876"/>
            <a:ext cx="3717091" cy="32861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58952" y="786384"/>
            <a:ext cx="6400800" cy="841248"/>
          </a:xfrm>
        </p:spPr>
        <p:txBody>
          <a:bodyPr anchor="ctr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20"/>
          <p:cNvGrpSpPr/>
          <p:nvPr/>
        </p:nvGrpSpPr>
        <p:grpSpPr bwMode="gray">
          <a:xfrm>
            <a:off x="7342632" y="740664"/>
            <a:ext cx="738052" cy="1640146"/>
            <a:chOff x="6869341" y="609600"/>
            <a:chExt cx="738052" cy="1640146"/>
          </a:xfrm>
        </p:grpSpPr>
        <p:sp>
          <p:nvSpPr>
            <p:cNvPr id="20" name="Rectangle 19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7" name="Rectangle 16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9" name="Group 26"/>
          <p:cNvGrpSpPr/>
          <p:nvPr/>
        </p:nvGrpSpPr>
        <p:grpSpPr bwMode="gray">
          <a:xfrm>
            <a:off x="7946136" y="1106424"/>
            <a:ext cx="753801" cy="1637570"/>
            <a:chOff x="7946136" y="1106424"/>
            <a:chExt cx="753801" cy="1637570"/>
          </a:xfrm>
        </p:grpSpPr>
        <p:sp>
          <p:nvSpPr>
            <p:cNvPr id="23" name="Rectangle 2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41"/>
          <p:cNvGrpSpPr/>
          <p:nvPr/>
        </p:nvGrpSpPr>
        <p:grpSpPr bwMode="gray">
          <a:xfrm>
            <a:off x="0" y="1810512"/>
            <a:ext cx="9144000" cy="120460"/>
            <a:chOff x="0" y="1810512"/>
            <a:chExt cx="9144000" cy="120460"/>
          </a:xfrm>
        </p:grpSpPr>
        <p:cxnSp>
          <p:nvCxnSpPr>
            <p:cNvPr id="32" name="Straight Connector 3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396513" y="2337123"/>
            <a:ext cx="1500199" cy="1416985"/>
            <a:chOff x="42" y="4085"/>
            <a:chExt cx="224" cy="224"/>
          </a:xfrm>
          <a:solidFill>
            <a:srgbClr val="F8F7F3">
              <a:alpha val="30196"/>
            </a:srgbClr>
          </a:solidFill>
        </p:grpSpPr>
        <p:sp>
          <p:nvSpPr>
            <p:cNvPr id="4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27355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cxnSp>
        <p:nvCxnSpPr>
          <p:cNvPr id="7" name="Straight Connector 6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77"/>
          <p:cNvGrpSpPr>
            <a:grpSpLocks/>
          </p:cNvGrpSpPr>
          <p:nvPr/>
        </p:nvGrpSpPr>
        <p:grpSpPr bwMode="gray">
          <a:xfrm rot="5400000">
            <a:off x="301752" y="228600"/>
            <a:ext cx="996696" cy="969264"/>
            <a:chOff x="42" y="4085"/>
            <a:chExt cx="224" cy="224"/>
          </a:xfrm>
          <a:solidFill>
            <a:schemeClr val="bg2">
              <a:lumMod val="75000"/>
              <a:alpha val="30196"/>
            </a:schemeClr>
          </a:solidFill>
        </p:grpSpPr>
        <p:sp>
          <p:nvSpPr>
            <p:cNvPr id="10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" name="Rectangle 11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5" name="Freeform 14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09857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9" name="Title 18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 bwMode="gray">
          <a:xfrm>
            <a:off x="0" y="4718304"/>
            <a:ext cx="9144000" cy="172821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999232"/>
            <a:ext cx="6291072" cy="149961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7086600" y="3465576"/>
            <a:ext cx="738052" cy="1640146"/>
            <a:chOff x="6869341" y="609600"/>
            <a:chExt cx="738052" cy="1640146"/>
          </a:xfrm>
        </p:grpSpPr>
        <p:sp>
          <p:nvSpPr>
            <p:cNvPr id="8" name="Rectangle 7"/>
            <p:cNvSpPr/>
            <p:nvPr userDrawn="1"/>
          </p:nvSpPr>
          <p:spPr bwMode="gray">
            <a:xfrm rot="360000">
              <a:off x="7397081" y="748488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18"/>
            <p:cNvGrpSpPr/>
            <p:nvPr userDrawn="1"/>
          </p:nvGrpSpPr>
          <p:grpSpPr bwMode="gray">
            <a:xfrm>
              <a:off x="6869341" y="609600"/>
              <a:ext cx="586829" cy="1640146"/>
              <a:chOff x="6850291" y="609600"/>
              <a:chExt cx="586829" cy="1640146"/>
            </a:xfrm>
          </p:grpSpPr>
          <p:sp>
            <p:nvSpPr>
              <p:cNvPr id="10" name="Rectangle 9"/>
              <p:cNvSpPr/>
              <p:nvPr userDrawn="1"/>
            </p:nvSpPr>
            <p:spPr bwMode="gray">
              <a:xfrm rot="360000">
                <a:off x="6934200" y="609600"/>
                <a:ext cx="502920" cy="576072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 userDrawn="1"/>
            </p:nvSpPr>
            <p:spPr bwMode="gray">
              <a:xfrm rot="360000">
                <a:off x="6850291" y="1179898"/>
                <a:ext cx="502920" cy="1069848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2" name="Group 11"/>
          <p:cNvGrpSpPr/>
          <p:nvPr/>
        </p:nvGrpSpPr>
        <p:grpSpPr bwMode="gray">
          <a:xfrm>
            <a:off x="7708392" y="3831336"/>
            <a:ext cx="753801" cy="1637570"/>
            <a:chOff x="7946136" y="1106424"/>
            <a:chExt cx="753801" cy="1637570"/>
          </a:xfrm>
        </p:grpSpPr>
        <p:sp>
          <p:nvSpPr>
            <p:cNvPr id="13" name="Rectangle 12"/>
            <p:cNvSpPr/>
            <p:nvPr userDrawn="1"/>
          </p:nvSpPr>
          <p:spPr bwMode="gray">
            <a:xfrm rot="600000">
              <a:off x="8489625" y="1245312"/>
              <a:ext cx="210312" cy="1444752"/>
            </a:xfrm>
            <a:prstGeom prst="rect">
              <a:avLst/>
            </a:prstGeom>
            <a:gradFill>
              <a:gsLst>
                <a:gs pos="0">
                  <a:schemeClr val="bg1">
                    <a:lumMod val="50000"/>
                  </a:schemeClr>
                </a:gs>
                <a:gs pos="35000">
                  <a:schemeClr val="bg1">
                    <a:lumMod val="50000"/>
                    <a:alpha val="0"/>
                  </a:scheme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600000">
              <a:off x="8083296" y="1106424"/>
              <a:ext cx="502920" cy="57607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 bwMode="gray">
            <a:xfrm rot="600000">
              <a:off x="7946136" y="1674146"/>
              <a:ext cx="502920" cy="1069848"/>
            </a:xfrm>
            <a:prstGeom prst="rect">
              <a:avLst/>
            </a:prstGeom>
            <a:solidFill>
              <a:schemeClr val="accent2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0" name="Group 19"/>
          <p:cNvGrpSpPr/>
          <p:nvPr/>
        </p:nvGrpSpPr>
        <p:grpSpPr bwMode="gray">
          <a:xfrm>
            <a:off x="0" y="4575048"/>
            <a:ext cx="9144000" cy="120460"/>
            <a:chOff x="0" y="1810512"/>
            <a:chExt cx="9144000" cy="120460"/>
          </a:xfrm>
        </p:grpSpPr>
        <p:cxnSp>
          <p:nvCxnSpPr>
            <p:cNvPr id="16" name="Straight Connector 15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77"/>
          <p:cNvGrpSpPr>
            <a:grpSpLocks/>
          </p:cNvGrpSpPr>
          <p:nvPr/>
        </p:nvGrpSpPr>
        <p:grpSpPr bwMode="gray">
          <a:xfrm rot="5400000">
            <a:off x="320040" y="5038344"/>
            <a:ext cx="1069848" cy="99669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22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9616" y="4855464"/>
            <a:ext cx="6986016" cy="1362075"/>
          </a:xfrm>
        </p:spPr>
        <p:txBody>
          <a:bodyPr anchor="ctr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2920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8848" y="1600199"/>
            <a:ext cx="3858768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" name="Straight Connector 13"/>
          <p:cNvCxnSpPr/>
          <p:nvPr/>
        </p:nvCxnSpPr>
        <p:spPr bwMode="gray">
          <a:xfrm>
            <a:off x="0" y="1316736"/>
            <a:ext cx="8577072" cy="1588"/>
          </a:xfrm>
          <a:prstGeom prst="line">
            <a:avLst/>
          </a:prstGeom>
          <a:ln w="9525">
            <a:solidFill>
              <a:schemeClr val="bg2">
                <a:lumMod val="75000"/>
              </a:schemeClr>
            </a:solidFill>
          </a:ln>
          <a:effectLst>
            <a:outerShdw dist="25400" dir="5400000" algn="ctr" rotWithShape="0">
              <a:srgbClr val="000000">
                <a:alpha val="22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gray">
          <a:xfrm>
            <a:off x="0" y="0"/>
            <a:ext cx="9144000" cy="1143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9768" y="1535113"/>
            <a:ext cx="3931920" cy="639762"/>
          </a:xfrm>
          <a:solidFill>
            <a:srgbClr val="77933C">
              <a:alpha val="20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9768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2312" y="1535113"/>
            <a:ext cx="3931920" cy="639762"/>
          </a:xfrm>
          <a:solidFill>
            <a:srgbClr val="E46C0A">
              <a:alpha val="2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anchor="ctr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2312" y="2267712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2" name="Group 10"/>
          <p:cNvGrpSpPr/>
          <p:nvPr/>
        </p:nvGrpSpPr>
        <p:grpSpPr bwMode="gray">
          <a:xfrm>
            <a:off x="0" y="1143000"/>
            <a:ext cx="9144000" cy="120460"/>
            <a:chOff x="0" y="1810512"/>
            <a:chExt cx="9144000" cy="120460"/>
          </a:xfrm>
        </p:grpSpPr>
        <p:cxnSp>
          <p:nvCxnSpPr>
            <p:cNvPr id="12" name="Straight Connector 11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77"/>
          <p:cNvGrpSpPr>
            <a:grpSpLocks/>
          </p:cNvGrpSpPr>
          <p:nvPr/>
        </p:nvGrpSpPr>
        <p:grpSpPr bwMode="gray">
          <a:xfrm rot="5400000">
            <a:off x="246888" y="182880"/>
            <a:ext cx="932688" cy="859536"/>
            <a:chOff x="42" y="4085"/>
            <a:chExt cx="224" cy="224"/>
          </a:xfrm>
          <a:solidFill>
            <a:schemeClr val="bg2">
              <a:alpha val="70000"/>
            </a:schemeClr>
          </a:solidFill>
        </p:grpSpPr>
        <p:sp>
          <p:nvSpPr>
            <p:cNvPr id="16" name="Freeform 278"/>
            <p:cNvSpPr>
              <a:spLocks/>
            </p:cNvSpPr>
            <p:nvPr userDrawn="1"/>
          </p:nvSpPr>
          <p:spPr bwMode="gray">
            <a:xfrm>
              <a:off x="89" y="4127"/>
              <a:ext cx="136" cy="142"/>
            </a:xfrm>
            <a:custGeom>
              <a:avLst/>
              <a:gdLst/>
              <a:ahLst/>
              <a:cxnLst>
                <a:cxn ang="0">
                  <a:pos x="226" y="24"/>
                </a:cxn>
                <a:cxn ang="0">
                  <a:pos x="7" y="311"/>
                </a:cxn>
                <a:cxn ang="0">
                  <a:pos x="30" y="389"/>
                </a:cxn>
                <a:cxn ang="0">
                  <a:pos x="124" y="402"/>
                </a:cxn>
                <a:cxn ang="0">
                  <a:pos x="193" y="317"/>
                </a:cxn>
                <a:cxn ang="0">
                  <a:pos x="193" y="524"/>
                </a:cxn>
                <a:cxn ang="0">
                  <a:pos x="276" y="585"/>
                </a:cxn>
                <a:cxn ang="0">
                  <a:pos x="363" y="522"/>
                </a:cxn>
                <a:cxn ang="0">
                  <a:pos x="363" y="305"/>
                </a:cxn>
                <a:cxn ang="0">
                  <a:pos x="447" y="405"/>
                </a:cxn>
                <a:cxn ang="0">
                  <a:pos x="534" y="398"/>
                </a:cxn>
                <a:cxn ang="0">
                  <a:pos x="562" y="320"/>
                </a:cxn>
                <a:cxn ang="0">
                  <a:pos x="331" y="17"/>
                </a:cxn>
                <a:cxn ang="0">
                  <a:pos x="280" y="2"/>
                </a:cxn>
                <a:cxn ang="0">
                  <a:pos x="226" y="24"/>
                </a:cxn>
              </a:cxnLst>
              <a:rect l="0" t="0" r="r" b="b"/>
              <a:pathLst>
                <a:path w="562" h="587">
                  <a:moveTo>
                    <a:pt x="226" y="24"/>
                  </a:moveTo>
                  <a:cubicBezTo>
                    <a:pt x="181" y="76"/>
                    <a:pt x="40" y="250"/>
                    <a:pt x="7" y="311"/>
                  </a:cubicBezTo>
                  <a:cubicBezTo>
                    <a:pt x="0" y="350"/>
                    <a:pt x="11" y="361"/>
                    <a:pt x="30" y="389"/>
                  </a:cubicBezTo>
                  <a:cubicBezTo>
                    <a:pt x="49" y="417"/>
                    <a:pt x="87" y="422"/>
                    <a:pt x="124" y="402"/>
                  </a:cubicBezTo>
                  <a:lnTo>
                    <a:pt x="193" y="317"/>
                  </a:lnTo>
                  <a:lnTo>
                    <a:pt x="193" y="524"/>
                  </a:lnTo>
                  <a:cubicBezTo>
                    <a:pt x="207" y="569"/>
                    <a:pt x="248" y="585"/>
                    <a:pt x="276" y="585"/>
                  </a:cubicBezTo>
                  <a:cubicBezTo>
                    <a:pt x="315" y="587"/>
                    <a:pt x="350" y="568"/>
                    <a:pt x="363" y="522"/>
                  </a:cubicBezTo>
                  <a:lnTo>
                    <a:pt x="363" y="305"/>
                  </a:lnTo>
                  <a:lnTo>
                    <a:pt x="447" y="405"/>
                  </a:lnTo>
                  <a:cubicBezTo>
                    <a:pt x="475" y="420"/>
                    <a:pt x="515" y="412"/>
                    <a:pt x="534" y="398"/>
                  </a:cubicBezTo>
                  <a:cubicBezTo>
                    <a:pt x="553" y="384"/>
                    <a:pt x="562" y="357"/>
                    <a:pt x="562" y="320"/>
                  </a:cubicBezTo>
                  <a:cubicBezTo>
                    <a:pt x="446" y="168"/>
                    <a:pt x="331" y="17"/>
                    <a:pt x="331" y="17"/>
                  </a:cubicBezTo>
                  <a:cubicBezTo>
                    <a:pt x="303" y="0"/>
                    <a:pt x="296" y="2"/>
                    <a:pt x="280" y="2"/>
                  </a:cubicBezTo>
                  <a:cubicBezTo>
                    <a:pt x="264" y="2"/>
                    <a:pt x="247" y="6"/>
                    <a:pt x="226" y="24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AutoShape 279"/>
            <p:cNvSpPr>
              <a:spLocks noChangeArrowheads="1"/>
            </p:cNvSpPr>
            <p:nvPr userDrawn="1"/>
          </p:nvSpPr>
          <p:spPr bwMode="gray">
            <a:xfrm>
              <a:off x="42" y="4085"/>
              <a:ext cx="224" cy="224"/>
            </a:xfrm>
            <a:custGeom>
              <a:avLst/>
              <a:gdLst>
                <a:gd name="G0" fmla="+- 2121 0 0"/>
                <a:gd name="G1" fmla="+- 21600 0 2121"/>
                <a:gd name="G2" fmla="+- 21600 0 2121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2121" y="10800"/>
                  </a:moveTo>
                  <a:cubicBezTo>
                    <a:pt x="2121" y="15593"/>
                    <a:pt x="6007" y="19479"/>
                    <a:pt x="10800" y="19479"/>
                  </a:cubicBezTo>
                  <a:cubicBezTo>
                    <a:pt x="15593" y="19479"/>
                    <a:pt x="19479" y="15593"/>
                    <a:pt x="19479" y="10800"/>
                  </a:cubicBezTo>
                  <a:cubicBezTo>
                    <a:pt x="19479" y="6007"/>
                    <a:pt x="15593" y="2121"/>
                    <a:pt x="10800" y="2121"/>
                  </a:cubicBezTo>
                  <a:cubicBezTo>
                    <a:pt x="6007" y="2121"/>
                    <a:pt x="2121" y="6007"/>
                    <a:pt x="2121" y="10800"/>
                  </a:cubicBezTo>
                  <a:close/>
                </a:path>
              </a:pathLst>
            </a:custGeom>
            <a:grpFill/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069848" y="146304"/>
            <a:ext cx="6931152" cy="99669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3464" y="356616"/>
            <a:ext cx="8147304" cy="7132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1568" y="1216152"/>
            <a:ext cx="5029200" cy="5074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3464" y="1216152"/>
            <a:ext cx="3008313" cy="50749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1" name="Freeform 10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1307592" y="1143000"/>
            <a:ext cx="6163056" cy="5029200"/>
          </a:xfr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anchor="b">
            <a:normAutofit/>
          </a:bodyPr>
          <a:lstStyle>
            <a:lvl1pPr marL="0" indent="0">
              <a:buFont typeface="Arial" pitchFamily="34" charset="0"/>
              <a:buChar char="•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 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216152" y="384048"/>
            <a:ext cx="6300216" cy="566738"/>
          </a:xfrm>
        </p:spPr>
        <p:txBody>
          <a:bodyPr anchor="b"/>
          <a:lstStyle>
            <a:lvl1pPr algn="l">
              <a:defRPr sz="2000" b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gray">
          <a:xfrm>
            <a:off x="1316736" y="1143000"/>
            <a:ext cx="6108192" cy="3867912"/>
          </a:xfrm>
          <a:solidFill>
            <a:srgbClr val="F8F8F8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Rectangle 8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0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2" name="Freeform 11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0" y="0"/>
            <a:ext cx="9144000" cy="138988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7"/>
          <p:cNvGrpSpPr/>
          <p:nvPr/>
        </p:nvGrpSpPr>
        <p:grpSpPr bwMode="gray">
          <a:xfrm>
            <a:off x="0" y="1380744"/>
            <a:ext cx="9144000" cy="120460"/>
            <a:chOff x="0" y="1810512"/>
            <a:chExt cx="9144000" cy="120460"/>
          </a:xfrm>
        </p:grpSpPr>
        <p:cxnSp>
          <p:nvCxnSpPr>
            <p:cNvPr id="9" name="Straight Connector 8"/>
            <p:cNvCxnSpPr/>
            <p:nvPr userDrawn="1"/>
          </p:nvCxnSpPr>
          <p:spPr bwMode="gray">
            <a:xfrm>
              <a:off x="0" y="1810512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 userDrawn="1"/>
          </p:nvCxnSpPr>
          <p:spPr bwMode="gray">
            <a:xfrm>
              <a:off x="0" y="1865376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 userDrawn="1"/>
          </p:nvCxnSpPr>
          <p:spPr bwMode="gray">
            <a:xfrm>
              <a:off x="0" y="1929384"/>
              <a:ext cx="9144000" cy="1588"/>
            </a:xfrm>
            <a:prstGeom prst="line">
              <a:avLst/>
            </a:prstGeom>
            <a:ln w="9525">
              <a:solidFill>
                <a:schemeClr val="bg2">
                  <a:lumMod val="75000"/>
                </a:schemeClr>
              </a:solidFill>
            </a:ln>
            <a:effectLst>
              <a:outerShdw dist="25400" dir="5400000" algn="ctr" rotWithShape="0">
                <a:srgbClr val="000000">
                  <a:alpha val="22000"/>
                </a:srgb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0EDBD-1C2D-4C1E-B459-B60219FAB484}" type="datetimeFigureOut">
              <a:rPr lang="ko-KR" altLang="en-US" smtClean="0"/>
              <a:t>2014-08-04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Vertical Text Placeholder 14"/>
          <p:cNvSpPr>
            <a:spLocks noGrp="1"/>
          </p:cNvSpPr>
          <p:nvPr>
            <p:ph type="body" orient="vert" sz="quarter" idx="13"/>
          </p:nvPr>
        </p:nvSpPr>
        <p:spPr>
          <a:xfrm>
            <a:off x="457200" y="1719072"/>
            <a:ext cx="8229600" cy="452628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gray">
          <a:xfrm>
            <a:off x="8604504" y="0"/>
            <a:ext cx="539496" cy="685800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 bwMode="gray">
          <a:xfrm>
            <a:off x="8595360" y="0"/>
            <a:ext cx="393192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8"/>
          <p:cNvGrpSpPr/>
          <p:nvPr/>
        </p:nvGrpSpPr>
        <p:grpSpPr bwMode="gray">
          <a:xfrm>
            <a:off x="8019288" y="246888"/>
            <a:ext cx="1069848" cy="490035"/>
            <a:chOff x="8019288" y="246888"/>
            <a:chExt cx="1069848" cy="490035"/>
          </a:xfrm>
        </p:grpSpPr>
        <p:sp>
          <p:nvSpPr>
            <p:cNvPr id="10" name="Freeform 9"/>
            <p:cNvSpPr/>
            <p:nvPr userDrawn="1"/>
          </p:nvSpPr>
          <p:spPr bwMode="gray">
            <a:xfrm rot="4680000">
              <a:off x="8513063" y="174567"/>
              <a:ext cx="137160" cy="987552"/>
            </a:xfrm>
            <a:custGeom>
              <a:avLst/>
              <a:gdLst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210312 w 210312"/>
                <a:gd name="connsiteY2" fmla="*/ 4233101 h 4233101"/>
                <a:gd name="connsiteX3" fmla="*/ 0 w 210312"/>
                <a:gd name="connsiteY3" fmla="*/ 4233101 h 4233101"/>
                <a:gd name="connsiteX4" fmla="*/ 0 w 210312"/>
                <a:gd name="connsiteY4" fmla="*/ 0 h 4233101"/>
                <a:gd name="connsiteX0" fmla="*/ 0 w 210312"/>
                <a:gd name="connsiteY0" fmla="*/ 0 h 4233101"/>
                <a:gd name="connsiteX1" fmla="*/ 210312 w 210312"/>
                <a:gd name="connsiteY1" fmla="*/ 0 h 4233101"/>
                <a:gd name="connsiteX2" fmla="*/ 0 w 210312"/>
                <a:gd name="connsiteY2" fmla="*/ 4233101 h 4233101"/>
                <a:gd name="connsiteX3" fmla="*/ 0 w 210312"/>
                <a:gd name="connsiteY3" fmla="*/ 0 h 4233101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0 w 91050"/>
                <a:gd name="connsiteY0" fmla="*/ 27578 h 4260679"/>
                <a:gd name="connsiteX1" fmla="*/ 91050 w 91050"/>
                <a:gd name="connsiteY1" fmla="*/ 0 h 4260679"/>
                <a:gd name="connsiteX2" fmla="*/ 0 w 91050"/>
                <a:gd name="connsiteY2" fmla="*/ 4260679 h 4260679"/>
                <a:gd name="connsiteX3" fmla="*/ 0 w 91050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6703 w 97753"/>
                <a:gd name="connsiteY0" fmla="*/ 27578 h 4260679"/>
                <a:gd name="connsiteX1" fmla="*/ 97753 w 97753"/>
                <a:gd name="connsiteY1" fmla="*/ 0 h 4260679"/>
                <a:gd name="connsiteX2" fmla="*/ 6703 w 97753"/>
                <a:gd name="connsiteY2" fmla="*/ 4260679 h 4260679"/>
                <a:gd name="connsiteX3" fmla="*/ 6703 w 97753"/>
                <a:gd name="connsiteY3" fmla="*/ 27578 h 4260679"/>
                <a:gd name="connsiteX0" fmla="*/ 25745 w 97753"/>
                <a:gd name="connsiteY0" fmla="*/ 1 h 4233102"/>
                <a:gd name="connsiteX1" fmla="*/ 97753 w 97753"/>
                <a:gd name="connsiteY1" fmla="*/ 61420 h 4233102"/>
                <a:gd name="connsiteX2" fmla="*/ 25745 w 97753"/>
                <a:gd name="connsiteY2" fmla="*/ 4233102 h 4233102"/>
                <a:gd name="connsiteX3" fmla="*/ 25745 w 97753"/>
                <a:gd name="connsiteY3" fmla="*/ 1 h 42331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24478 w 97753"/>
                <a:gd name="connsiteY0" fmla="*/ 8201 h 4241302"/>
                <a:gd name="connsiteX1" fmla="*/ 97753 w 97753"/>
                <a:gd name="connsiteY1" fmla="*/ 0 h 4241302"/>
                <a:gd name="connsiteX2" fmla="*/ 24478 w 97753"/>
                <a:gd name="connsiteY2" fmla="*/ 4241302 h 4241302"/>
                <a:gd name="connsiteX3" fmla="*/ 24478 w 97753"/>
                <a:gd name="connsiteY3" fmla="*/ 8201 h 4241302"/>
                <a:gd name="connsiteX0" fmla="*/ 14176 w 87451"/>
                <a:gd name="connsiteY0" fmla="*/ 8201 h 4241302"/>
                <a:gd name="connsiteX1" fmla="*/ 87451 w 87451"/>
                <a:gd name="connsiteY1" fmla="*/ 0 h 4241302"/>
                <a:gd name="connsiteX2" fmla="*/ 14176 w 87451"/>
                <a:gd name="connsiteY2" fmla="*/ 4241302 h 4241302"/>
                <a:gd name="connsiteX3" fmla="*/ 14176 w 87451"/>
                <a:gd name="connsiteY3" fmla="*/ 8201 h 4241302"/>
                <a:gd name="connsiteX0" fmla="*/ 14176 w 87451"/>
                <a:gd name="connsiteY0" fmla="*/ 8201 h 4001504"/>
                <a:gd name="connsiteX1" fmla="*/ 87451 w 87451"/>
                <a:gd name="connsiteY1" fmla="*/ 0 h 4001504"/>
                <a:gd name="connsiteX2" fmla="*/ 18941 w 87451"/>
                <a:gd name="connsiteY2" fmla="*/ 4001504 h 4001504"/>
                <a:gd name="connsiteX3" fmla="*/ 14176 w 87451"/>
                <a:gd name="connsiteY3" fmla="*/ 8201 h 4001504"/>
                <a:gd name="connsiteX0" fmla="*/ 14176 w 87451"/>
                <a:gd name="connsiteY0" fmla="*/ 8201 h 3875955"/>
                <a:gd name="connsiteX1" fmla="*/ 87451 w 87451"/>
                <a:gd name="connsiteY1" fmla="*/ 0 h 3875955"/>
                <a:gd name="connsiteX2" fmla="*/ 7278 w 87451"/>
                <a:gd name="connsiteY2" fmla="*/ 3875955 h 3875955"/>
                <a:gd name="connsiteX3" fmla="*/ 14176 w 87451"/>
                <a:gd name="connsiteY3" fmla="*/ 8201 h 3875955"/>
                <a:gd name="connsiteX0" fmla="*/ 14176 w 87451"/>
                <a:gd name="connsiteY0" fmla="*/ 8201 h 3961135"/>
                <a:gd name="connsiteX1" fmla="*/ 87451 w 87451"/>
                <a:gd name="connsiteY1" fmla="*/ 0 h 3961135"/>
                <a:gd name="connsiteX2" fmla="*/ 16239 w 87451"/>
                <a:gd name="connsiteY2" fmla="*/ 3961135 h 3961135"/>
                <a:gd name="connsiteX3" fmla="*/ 14176 w 87451"/>
                <a:gd name="connsiteY3" fmla="*/ 8201 h 39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7451" h="3961135">
                  <a:moveTo>
                    <a:pt x="14176" y="8201"/>
                  </a:moveTo>
                  <a:lnTo>
                    <a:pt x="87451" y="0"/>
                  </a:lnTo>
                  <a:cubicBezTo>
                    <a:pt x="0" y="2301293"/>
                    <a:pt x="31791" y="2848354"/>
                    <a:pt x="16239" y="3961135"/>
                  </a:cubicBezTo>
                  <a:cubicBezTo>
                    <a:pt x="14651" y="2630034"/>
                    <a:pt x="15764" y="1339302"/>
                    <a:pt x="14176" y="8201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50000"/>
                  </a:schemeClr>
                </a:gs>
                <a:gs pos="100000">
                  <a:schemeClr val="bg1">
                    <a:lumMod val="50000"/>
                    <a:alpha val="56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 bwMode="gray">
            <a:xfrm rot="4680000">
              <a:off x="8750808" y="210312"/>
              <a:ext cx="301752" cy="374904"/>
            </a:xfrm>
            <a:prstGeom prst="rect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 bwMode="gray">
            <a:xfrm rot="4680000">
              <a:off x="8220456" y="155448"/>
              <a:ext cx="301752" cy="704088"/>
            </a:xfrm>
            <a:prstGeom prst="rect">
              <a:avLst/>
            </a:prstGeom>
            <a:solidFill>
              <a:srgbClr val="FFFFFF">
                <a:alpha val="5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7004304" y="429768"/>
            <a:ext cx="1499616" cy="582472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FB30EDBD-1C2D-4C1E-B459-B60219FAB484}" type="datetimeFigureOut">
              <a:rPr lang="ko-KR" altLang="en-US" smtClean="0"/>
              <a:t>2014-08-04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Vertical Text Placeholder 13"/>
          <p:cNvSpPr>
            <a:spLocks noGrp="1"/>
          </p:cNvSpPr>
          <p:nvPr>
            <p:ph type="body" orient="vert" sz="quarter" idx="13"/>
          </p:nvPr>
        </p:nvSpPr>
        <p:spPr bwMode="gray">
          <a:xfrm>
            <a:off x="457200" y="429768"/>
            <a:ext cx="6400800" cy="582472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0EDBD-1C2D-4C1E-B459-B60219FAB484}" type="datetimeFigureOut">
              <a:rPr lang="ko-KR" altLang="en-US" smtClean="0"/>
              <a:t>2014-08-04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73952"/>
            <a:ext cx="2895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73952" y="6473952"/>
            <a:ext cx="21336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accent2"/>
        </a:buClr>
        <a:buSzPct val="75000"/>
        <a:buFont typeface="Wingdings" pitchFamily="2" charset="2"/>
        <a:buChar char="q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3"/>
        </a:buClr>
        <a:buSzPct val="70000"/>
        <a:buFont typeface="Wingdings 2" pitchFamily="18" charset="2"/>
        <a:buChar char="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4"/>
        </a:buClr>
        <a:buSzPct val="70000"/>
        <a:buFont typeface="Wingdings 2" pitchFamily="18" charset="2"/>
        <a:buChar char="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5"/>
        </a:buClr>
        <a:buSzPct val="100000"/>
        <a:buFont typeface="Wingdings 2" pitchFamily="18" charset="2"/>
        <a:buChar char="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6"/>
        </a:buClr>
        <a:buSzPct val="100000"/>
        <a:buFont typeface="Wingdings 2" pitchFamily="18" charset="2"/>
        <a:buChar char="¡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간호실무 의사소통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상호교류 분석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3507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상호교류 </a:t>
            </a:r>
            <a:r>
              <a:rPr lang="ko-KR" altLang="en-US" dirty="0"/>
              <a:t>분석의 목적을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상호교류분석의 </a:t>
            </a:r>
            <a:r>
              <a:rPr lang="ko-KR" altLang="en-US" dirty="0"/>
              <a:t>구성요소를 </a:t>
            </a:r>
            <a:r>
              <a:rPr lang="ko-KR" altLang="en-US" dirty="0" smtClean="0"/>
              <a:t>설명한다</a:t>
            </a:r>
            <a:endParaRPr lang="en-US" altLang="ko-KR" dirty="0"/>
          </a:p>
          <a:p>
            <a:r>
              <a:rPr lang="ko-KR" altLang="en-US" dirty="0" smtClean="0"/>
              <a:t>상호교류의 </a:t>
            </a:r>
            <a:r>
              <a:rPr lang="ko-KR" altLang="en-US" dirty="0"/>
              <a:t>유형을 </a:t>
            </a:r>
            <a:r>
              <a:rPr lang="ko-KR" altLang="en-US" dirty="0" smtClean="0"/>
              <a:t>열거한다</a:t>
            </a:r>
            <a:endParaRPr lang="en-US" altLang="ko-KR" dirty="0"/>
          </a:p>
          <a:p>
            <a:r>
              <a:rPr lang="ko-KR" altLang="en-US" dirty="0" err="1" smtClean="0"/>
              <a:t>에고그램을</a:t>
            </a:r>
            <a:r>
              <a:rPr lang="ko-KR" altLang="en-US" dirty="0" smtClean="0"/>
              <a:t> </a:t>
            </a:r>
            <a:r>
              <a:rPr lang="ko-KR" altLang="en-US" dirty="0"/>
              <a:t>이용하여 자신의 성격 유형을 </a:t>
            </a:r>
            <a:r>
              <a:rPr lang="ko-KR" altLang="en-US" dirty="0" smtClean="0"/>
              <a:t>확인한다</a:t>
            </a:r>
            <a:endParaRPr lang="en-US" altLang="ko-KR" dirty="0"/>
          </a:p>
          <a:p>
            <a:r>
              <a:rPr lang="ko-KR" altLang="en-US" dirty="0" smtClean="0"/>
              <a:t>대화 </a:t>
            </a:r>
            <a:r>
              <a:rPr lang="ko-KR" altLang="en-US" dirty="0"/>
              <a:t>분석을 통해 쌍방의 자아 상태를 </a:t>
            </a:r>
            <a:r>
              <a:rPr lang="ko-KR" altLang="en-US" dirty="0" smtClean="0"/>
              <a:t>확인한다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학습목표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34762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인간관계는</a:t>
            </a:r>
            <a:r>
              <a:rPr lang="en-US" altLang="ko-KR" dirty="0" smtClean="0"/>
              <a:t> </a:t>
            </a:r>
            <a:r>
              <a:rPr lang="ko-KR" altLang="en-US" dirty="0" smtClean="0"/>
              <a:t>역동적인 상호작용 과정</a:t>
            </a:r>
            <a:endParaRPr lang="en-US" altLang="ko-KR" dirty="0" smtClean="0"/>
          </a:p>
          <a:p>
            <a:r>
              <a:rPr lang="ko-KR" altLang="en-US" dirty="0" smtClean="0"/>
              <a:t>상대방을 먼저 이해하고 그 다음에 상대방을 이해시키는 대화 필요</a:t>
            </a:r>
            <a:endParaRPr lang="en-US" altLang="ko-KR" dirty="0" smtClean="0"/>
          </a:p>
          <a:p>
            <a:r>
              <a:rPr lang="ko-KR" altLang="en-US" dirty="0" smtClean="0"/>
              <a:t>간호사에게 가장 중요한 능력은 대상자의 마음을 알아주고 수용하는 능력 </a:t>
            </a:r>
            <a:endParaRPr lang="en-US" altLang="ko-KR" dirty="0" smtClean="0"/>
          </a:p>
          <a:p>
            <a:r>
              <a:rPr lang="ko-KR" altLang="en-US" dirty="0" smtClean="0"/>
              <a:t>상호교류분석 이론을 통해 인간의 마음 상태에 대해 이해하고 효과적으로 대화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Introduction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48221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en-US" altLang="ko-KR" baseline="30000" dirty="0" smtClean="0"/>
              <a:t>st</a:t>
            </a:r>
            <a:r>
              <a:rPr lang="en-US" altLang="ko-KR" dirty="0" smtClean="0"/>
              <a:t> Section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상호교류 분석 이론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705927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ko-KR" sz="3000" dirty="0" smtClean="0"/>
              <a:t>Eric </a:t>
            </a:r>
            <a:r>
              <a:rPr lang="en-US" altLang="ko-KR" sz="3000" dirty="0" smtClean="0"/>
              <a:t>Berne</a:t>
            </a:r>
            <a:r>
              <a:rPr lang="ko-KR" altLang="en-US" sz="3000" dirty="0" smtClean="0"/>
              <a:t>이 정신분석을 </a:t>
            </a:r>
            <a:r>
              <a:rPr lang="ko-KR" altLang="en-US" sz="3000" dirty="0" smtClean="0"/>
              <a:t>변형하여 </a:t>
            </a:r>
            <a:r>
              <a:rPr lang="ko-KR" altLang="en-US" sz="3000" dirty="0" smtClean="0"/>
              <a:t>만듦</a:t>
            </a:r>
            <a:endParaRPr lang="en-US" altLang="ko-KR" sz="3000" dirty="0" smtClean="0"/>
          </a:p>
          <a:p>
            <a:r>
              <a:rPr lang="ko-KR" altLang="en-US" sz="3000" dirty="0" smtClean="0"/>
              <a:t>인간의 </a:t>
            </a:r>
            <a:r>
              <a:rPr lang="ko-KR" altLang="en-US" sz="3000" dirty="0"/>
              <a:t>행동은 세 가지 독특한 자아 </a:t>
            </a:r>
            <a:r>
              <a:rPr lang="ko-KR" altLang="en-US" sz="3000" dirty="0" smtClean="0"/>
              <a:t>상태</a:t>
            </a:r>
            <a:r>
              <a:rPr lang="en-US" altLang="ko-KR" sz="2200" dirty="0" smtClean="0"/>
              <a:t>(</a:t>
            </a:r>
            <a:r>
              <a:rPr lang="ko-KR" altLang="en-US" sz="2200" dirty="0" err="1" smtClean="0"/>
              <a:t>부모형</a:t>
            </a:r>
            <a:r>
              <a:rPr lang="en-US" altLang="ko-KR" sz="2200" dirty="0"/>
              <a:t>, </a:t>
            </a:r>
            <a:r>
              <a:rPr lang="ko-KR" altLang="en-US" sz="2200" dirty="0" err="1"/>
              <a:t>성인형</a:t>
            </a:r>
            <a:r>
              <a:rPr lang="en-US" altLang="ko-KR" sz="2200" dirty="0"/>
              <a:t>, </a:t>
            </a:r>
            <a:r>
              <a:rPr lang="ko-KR" altLang="en-US" sz="2200" dirty="0" err="1" smtClean="0"/>
              <a:t>아동형</a:t>
            </a:r>
            <a:r>
              <a:rPr lang="en-US" altLang="ko-KR" sz="2200" dirty="0" smtClean="0"/>
              <a:t>)</a:t>
            </a:r>
            <a:r>
              <a:rPr lang="ko-KR" altLang="en-US" sz="3000" dirty="0" smtClean="0"/>
              <a:t>로 </a:t>
            </a:r>
            <a:r>
              <a:rPr lang="ko-KR" altLang="en-US" sz="3000" dirty="0"/>
              <a:t>구성되어 서로 </a:t>
            </a:r>
            <a:r>
              <a:rPr lang="ko-KR" altLang="en-US" sz="3000" dirty="0" smtClean="0"/>
              <a:t>상호작용</a:t>
            </a:r>
            <a:endParaRPr lang="en-US" altLang="ko-KR" sz="3000" dirty="0" smtClean="0"/>
          </a:p>
          <a:p>
            <a:r>
              <a:rPr lang="ko-KR" altLang="en-US" sz="3000" dirty="0" smtClean="0"/>
              <a:t>어린 </a:t>
            </a:r>
            <a:r>
              <a:rPr lang="ko-KR" altLang="en-US" sz="3000" dirty="0"/>
              <a:t>시절에 형성되기 시작하여 일생 동안 영구히 </a:t>
            </a:r>
            <a:r>
              <a:rPr lang="ko-KR" altLang="en-US" sz="3000" dirty="0" smtClean="0"/>
              <a:t>지속</a:t>
            </a:r>
            <a:endParaRPr lang="en-US" altLang="ko-KR" sz="3000" dirty="0" smtClean="0"/>
          </a:p>
          <a:p>
            <a:r>
              <a:rPr lang="ko-KR" altLang="en-US" sz="3000" dirty="0" smtClean="0"/>
              <a:t>자아 교류 과정 분석은 인간의 </a:t>
            </a:r>
            <a:r>
              <a:rPr lang="ko-KR" altLang="en-US" sz="3000" dirty="0"/>
              <a:t>행동과 감정을 이해하기 위해 행동구조 측면에서 분석하는 </a:t>
            </a:r>
            <a:r>
              <a:rPr lang="ko-KR" altLang="en-US" sz="3000" dirty="0" smtClean="0"/>
              <a:t>과학적이고 </a:t>
            </a:r>
            <a:r>
              <a:rPr lang="ko-KR" altLang="en-US" sz="3000" dirty="0"/>
              <a:t>지적인 </a:t>
            </a:r>
            <a:r>
              <a:rPr lang="ko-KR" altLang="en-US" sz="3000" dirty="0" smtClean="0"/>
              <a:t>방법</a:t>
            </a:r>
            <a:endParaRPr lang="en-US" altLang="ko-KR" sz="3000" dirty="0" smtClean="0"/>
          </a:p>
          <a:p>
            <a:r>
              <a:rPr lang="en-US" altLang="ko-KR" sz="3000" dirty="0" smtClean="0"/>
              <a:t>Berne</a:t>
            </a:r>
            <a:r>
              <a:rPr lang="ko-KR" altLang="en-US" sz="3000" dirty="0" smtClean="0"/>
              <a:t>의 자아 상태 </a:t>
            </a:r>
            <a:r>
              <a:rPr lang="ko-KR" altLang="en-US" sz="3000" dirty="0"/>
              <a:t>개념은 </a:t>
            </a:r>
            <a:r>
              <a:rPr lang="en-US" altLang="ko-KR" sz="3000" dirty="0" smtClean="0"/>
              <a:t>Freud</a:t>
            </a:r>
            <a:r>
              <a:rPr lang="ko-KR" altLang="en-US" sz="3000" dirty="0" smtClean="0"/>
              <a:t>의 초자아</a:t>
            </a:r>
            <a:r>
              <a:rPr lang="en-US" altLang="ko-KR" sz="3000" dirty="0"/>
              <a:t>, </a:t>
            </a:r>
            <a:r>
              <a:rPr lang="ko-KR" altLang="en-US" sz="3000" dirty="0"/>
              <a:t>자아</a:t>
            </a:r>
            <a:r>
              <a:rPr lang="en-US" altLang="ko-KR" sz="3000" dirty="0"/>
              <a:t>, </a:t>
            </a:r>
            <a:r>
              <a:rPr lang="ko-KR" altLang="en-US" sz="3000" dirty="0"/>
              <a:t>본능과 다른 현상적 현실의 </a:t>
            </a:r>
            <a:r>
              <a:rPr lang="ko-KR" altLang="en-US" sz="3000" dirty="0" smtClean="0"/>
              <a:t>개념</a:t>
            </a:r>
            <a:endParaRPr lang="en-US" altLang="ko-KR" sz="3000" dirty="0" smtClean="0"/>
          </a:p>
          <a:p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상호교류</a:t>
            </a:r>
            <a:r>
              <a:rPr lang="en-US" altLang="ko-KR" dirty="0" smtClean="0"/>
              <a:t> </a:t>
            </a:r>
            <a:r>
              <a:rPr lang="ko-KR" altLang="en-US" dirty="0" smtClean="0"/>
              <a:t>분석 이론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67296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 smtClean="0"/>
              <a:t>의사소통 </a:t>
            </a:r>
            <a:r>
              <a:rPr lang="ko-KR" altLang="en-US" dirty="0"/>
              <a:t>과정에서 </a:t>
            </a:r>
            <a:r>
              <a:rPr lang="ko-KR" altLang="en-US" dirty="0" smtClean="0"/>
              <a:t>자신의 </a:t>
            </a:r>
            <a:r>
              <a:rPr lang="ko-KR" altLang="en-US" dirty="0"/>
              <a:t>세 가지 </a:t>
            </a:r>
            <a:r>
              <a:rPr lang="ko-KR" altLang="en-US" dirty="0" smtClean="0"/>
              <a:t>자아 </a:t>
            </a:r>
            <a:r>
              <a:rPr lang="ko-KR" altLang="en-US" dirty="0"/>
              <a:t>상태 중</a:t>
            </a:r>
            <a:r>
              <a:rPr lang="ko-KR" altLang="en-US" dirty="0" smtClean="0"/>
              <a:t> 무엇으로 자극 </a:t>
            </a:r>
            <a:r>
              <a:rPr lang="ko-KR" altLang="en-US" dirty="0"/>
              <a:t>보내고 </a:t>
            </a:r>
            <a:r>
              <a:rPr lang="ko-KR" altLang="en-US" dirty="0" smtClean="0"/>
              <a:t>반응 </a:t>
            </a:r>
            <a:r>
              <a:rPr lang="ko-KR" altLang="en-US" dirty="0"/>
              <a:t>보이는지 </a:t>
            </a:r>
            <a:r>
              <a:rPr lang="ko-KR" altLang="en-US" dirty="0" smtClean="0"/>
              <a:t>발견</a:t>
            </a:r>
            <a:endParaRPr lang="en-US" altLang="ko-KR" dirty="0" smtClean="0"/>
          </a:p>
          <a:p>
            <a:r>
              <a:rPr lang="ko-KR" altLang="en-US" dirty="0" smtClean="0"/>
              <a:t>두 </a:t>
            </a:r>
            <a:r>
              <a:rPr lang="ko-KR" altLang="en-US" dirty="0"/>
              <a:t>사람 간의 </a:t>
            </a:r>
            <a:r>
              <a:rPr lang="ko-KR" altLang="en-US" dirty="0" smtClean="0"/>
              <a:t>자아 상태를 분석</a:t>
            </a:r>
            <a:endParaRPr lang="en-US" altLang="ko-KR" dirty="0" smtClean="0"/>
          </a:p>
          <a:p>
            <a:r>
              <a:rPr lang="ko-KR" altLang="en-US" dirty="0" smtClean="0"/>
              <a:t>바람직한 </a:t>
            </a:r>
            <a:r>
              <a:rPr lang="ko-KR" altLang="en-US" dirty="0"/>
              <a:t>유형의 </a:t>
            </a:r>
            <a:r>
              <a:rPr lang="ko-KR" altLang="en-US" dirty="0" smtClean="0"/>
              <a:t>자아 강화 발전</a:t>
            </a:r>
            <a:endParaRPr lang="en-US" altLang="ko-KR" dirty="0" smtClean="0"/>
          </a:p>
          <a:p>
            <a:r>
              <a:rPr lang="ko-KR" altLang="en-US" dirty="0" smtClean="0"/>
              <a:t>타인과 더욱 </a:t>
            </a:r>
            <a:r>
              <a:rPr lang="ko-KR" altLang="en-US" dirty="0"/>
              <a:t>성숙한 관계를 </a:t>
            </a:r>
            <a:r>
              <a:rPr lang="ko-KR" altLang="en-US" dirty="0" smtClean="0"/>
              <a:t>맺기 위함</a:t>
            </a:r>
            <a:endParaRPr lang="en-US" altLang="ko-KR" dirty="0" smtClean="0"/>
          </a:p>
          <a:p>
            <a:r>
              <a:rPr lang="ko-KR" altLang="en-US" dirty="0" smtClean="0"/>
              <a:t>각 </a:t>
            </a:r>
            <a:r>
              <a:rPr lang="ko-KR" altLang="en-US" dirty="0"/>
              <a:t>개인의 성인 자아 </a:t>
            </a:r>
            <a:r>
              <a:rPr lang="ko-KR" altLang="en-US" dirty="0" smtClean="0"/>
              <a:t>상태 강화</a:t>
            </a:r>
            <a:endParaRPr lang="en-US" altLang="ko-KR" dirty="0" smtClean="0"/>
          </a:p>
          <a:p>
            <a:r>
              <a:rPr lang="ko-KR" altLang="en-US" dirty="0" smtClean="0"/>
              <a:t>새로운 </a:t>
            </a:r>
            <a:r>
              <a:rPr lang="ko-KR" altLang="en-US" dirty="0"/>
              <a:t>자극에 </a:t>
            </a:r>
            <a:r>
              <a:rPr lang="ko-KR" altLang="en-US" dirty="0" smtClean="0"/>
              <a:t>대해 </a:t>
            </a:r>
            <a:r>
              <a:rPr lang="ko-KR" altLang="en-US" dirty="0"/>
              <a:t>자유로운 의지로 </a:t>
            </a:r>
            <a:r>
              <a:rPr lang="ko-KR" altLang="en-US" dirty="0" smtClean="0"/>
              <a:t>반응하며 </a:t>
            </a:r>
            <a:r>
              <a:rPr lang="ko-KR" altLang="en-US" dirty="0"/>
              <a:t>성숙하게 </a:t>
            </a:r>
            <a:r>
              <a:rPr lang="ko-KR" altLang="en-US" dirty="0" smtClean="0"/>
              <a:t>변화하는데 의의</a:t>
            </a:r>
            <a:endParaRPr lang="en-US" altLang="ko-KR" dirty="0"/>
          </a:p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상호교류 분석의 목적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317458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b="1" u="sng" dirty="0" smtClean="0"/>
              <a:t>세 </a:t>
            </a:r>
            <a:r>
              <a:rPr lang="ko-KR" altLang="en-US" b="1" u="sng" dirty="0"/>
              <a:t>가지 자아 </a:t>
            </a:r>
            <a:r>
              <a:rPr lang="ko-KR" altLang="en-US" b="1" u="sng" dirty="0" smtClean="0"/>
              <a:t>상태</a:t>
            </a:r>
            <a:endParaRPr lang="en-US" altLang="ko-KR" b="1" u="sng" dirty="0" smtClean="0"/>
          </a:p>
          <a:p>
            <a:r>
              <a:rPr lang="ko-KR" altLang="en-US" dirty="0" err="1" smtClean="0"/>
              <a:t>부모형</a:t>
            </a:r>
            <a:endParaRPr lang="en-US" altLang="ko-KR" dirty="0"/>
          </a:p>
          <a:p>
            <a:r>
              <a:rPr lang="ko-KR" altLang="en-US" dirty="0" err="1" smtClean="0"/>
              <a:t>아동형</a:t>
            </a:r>
            <a:endParaRPr lang="en-US" altLang="ko-KR" dirty="0"/>
          </a:p>
          <a:p>
            <a:r>
              <a:rPr lang="ko-KR" altLang="en-US" dirty="0" err="1" smtClean="0"/>
              <a:t>성인형으로</a:t>
            </a:r>
            <a:r>
              <a:rPr lang="ko-KR" altLang="en-US" dirty="0" smtClean="0"/>
              <a:t> 구성</a:t>
            </a:r>
            <a:endParaRPr lang="en-US" altLang="ko-KR" dirty="0" smtClean="0"/>
          </a:p>
          <a:p>
            <a:pPr marL="0" indent="0">
              <a:buNone/>
            </a:pPr>
            <a:r>
              <a:rPr lang="ko-KR" altLang="en-US" sz="2000" dirty="0" smtClean="0"/>
              <a:t>       세 </a:t>
            </a:r>
            <a:r>
              <a:rPr lang="ko-KR" altLang="en-US" sz="2000" dirty="0"/>
              <a:t>가지 자아 상태는 사고</a:t>
            </a:r>
            <a:r>
              <a:rPr lang="en-US" altLang="ko-KR" sz="2000" dirty="0"/>
              <a:t>, </a:t>
            </a:r>
            <a:r>
              <a:rPr lang="ko-KR" altLang="en-US" sz="2000" dirty="0" smtClean="0"/>
              <a:t>감정</a:t>
            </a:r>
            <a:r>
              <a:rPr lang="en-US" altLang="ko-KR" sz="2000" dirty="0"/>
              <a:t>, </a:t>
            </a:r>
            <a:r>
              <a:rPr lang="ko-KR" altLang="en-US" sz="2000" dirty="0"/>
              <a:t>행동이 특정한 시간에 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</a:t>
            </a:r>
            <a:r>
              <a:rPr lang="ko-KR" altLang="en-US" sz="2000" dirty="0" smtClean="0"/>
              <a:t>특정한 </a:t>
            </a:r>
            <a:r>
              <a:rPr lang="ko-KR" altLang="en-US" sz="2000" dirty="0"/>
              <a:t>방법으로 나타난다는 의미일 뿐 </a:t>
            </a:r>
            <a:endParaRPr lang="en-US" altLang="ko-KR" sz="2000" dirty="0" smtClean="0"/>
          </a:p>
          <a:p>
            <a:pPr marL="0" indent="0">
              <a:buNone/>
            </a:pPr>
            <a:r>
              <a:rPr lang="en-US" altLang="ko-KR" sz="2000" dirty="0"/>
              <a:t> </a:t>
            </a:r>
            <a:r>
              <a:rPr lang="en-US" altLang="ko-KR" sz="2000" dirty="0" smtClean="0"/>
              <a:t>      </a:t>
            </a:r>
            <a:r>
              <a:rPr lang="ko-KR" altLang="en-US" sz="2000" dirty="0" smtClean="0"/>
              <a:t>어떤 </a:t>
            </a:r>
            <a:r>
              <a:rPr lang="ko-KR" altLang="en-US" sz="2000" dirty="0"/>
              <a:t>분류나 발달적 연령을 의미하는 것은 </a:t>
            </a:r>
            <a:r>
              <a:rPr lang="ko-KR" altLang="en-US" sz="2000" dirty="0" smtClean="0"/>
              <a:t>아님</a:t>
            </a:r>
            <a:r>
              <a:rPr lang="en-US" altLang="ko-KR" sz="2000" dirty="0" smtClean="0"/>
              <a:t> </a:t>
            </a:r>
            <a:endParaRPr lang="ko-KR" altLang="en-US" sz="20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상호교류 분석의 구성 요소</a:t>
            </a:r>
          </a:p>
        </p:txBody>
      </p:sp>
    </p:spTree>
    <p:extLst>
      <p:ext uri="{BB962C8B-B14F-4D97-AF65-F5344CB8AC3E}">
        <p14:creationId xmlns:p14="http://schemas.microsoft.com/office/powerpoint/2010/main" val="27744525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848"/>
            <a:ext cx="7631354" cy="3393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78466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800" dirty="0" smtClean="0"/>
              <a:t>한 개인이 </a:t>
            </a:r>
            <a:r>
              <a:rPr lang="ko-KR" altLang="en-US" sz="2800" dirty="0"/>
              <a:t>어떤 순간 보이는 행동은 </a:t>
            </a:r>
            <a:r>
              <a:rPr lang="ko-KR" altLang="en-US" sz="2800" dirty="0" smtClean="0"/>
              <a:t>세 </a:t>
            </a:r>
            <a:r>
              <a:rPr lang="ko-KR" altLang="en-US" sz="2800" dirty="0"/>
              <a:t>가지 자아 상태에서 </a:t>
            </a:r>
            <a:r>
              <a:rPr lang="ko-KR" altLang="en-US" sz="2800" dirty="0" smtClean="0"/>
              <a:t>비롯된 것으로</a:t>
            </a:r>
            <a:r>
              <a:rPr lang="en-US" altLang="ko-KR" sz="2800" dirty="0" smtClean="0"/>
              <a:t>,</a:t>
            </a:r>
            <a:r>
              <a:rPr lang="ko-KR" altLang="en-US" sz="2800" dirty="0" smtClean="0"/>
              <a:t> 이를 파악하여 인간의 행동을 이해할 수 있음 </a:t>
            </a:r>
            <a:endParaRPr lang="en-US" altLang="ko-KR" sz="2800" dirty="0" smtClean="0"/>
          </a:p>
          <a:p>
            <a:r>
              <a:rPr lang="ko-KR" altLang="en-US" sz="2800" dirty="0" smtClean="0"/>
              <a:t>상호교류</a:t>
            </a:r>
            <a:endParaRPr lang="en-US" altLang="ko-KR" sz="2800" dirty="0" smtClean="0"/>
          </a:p>
          <a:p>
            <a:pPr marL="0" indent="0">
              <a:buNone/>
            </a:pPr>
            <a:r>
              <a:rPr lang="ko-KR" altLang="en-US" sz="1800" dirty="0" smtClean="0"/>
              <a:t>        사회적 </a:t>
            </a:r>
            <a:r>
              <a:rPr lang="ko-KR" altLang="en-US" sz="1800" dirty="0"/>
              <a:t>교류의 한 단위로 </a:t>
            </a:r>
            <a:endParaRPr lang="en-US" altLang="ko-KR" sz="1800" dirty="0" smtClean="0"/>
          </a:p>
          <a:p>
            <a:pPr marL="0" indent="0">
              <a:buNone/>
            </a:pPr>
            <a:r>
              <a:rPr lang="en-US" altLang="ko-KR" sz="1800" dirty="0"/>
              <a:t> </a:t>
            </a:r>
            <a:r>
              <a:rPr lang="en-US" altLang="ko-KR" sz="1800" dirty="0" smtClean="0"/>
              <a:t>       </a:t>
            </a:r>
            <a:r>
              <a:rPr lang="ko-KR" altLang="en-US" sz="1800" dirty="0" smtClean="0"/>
              <a:t>둘 </a:t>
            </a:r>
            <a:r>
              <a:rPr lang="ko-KR" altLang="en-US" sz="1800" dirty="0"/>
              <a:t>이상의 사람들 사이에서 </a:t>
            </a:r>
            <a:r>
              <a:rPr lang="ko-KR" altLang="en-US" sz="1800" dirty="0" smtClean="0"/>
              <a:t>오고 가는 </a:t>
            </a:r>
            <a:r>
              <a:rPr lang="ko-KR" altLang="en-US" sz="1800" dirty="0"/>
              <a:t>언어적</a:t>
            </a:r>
            <a:r>
              <a:rPr lang="en-US" altLang="ko-KR" sz="1800" dirty="0"/>
              <a:t>, </a:t>
            </a:r>
            <a:r>
              <a:rPr lang="ko-KR" altLang="en-US" sz="1800" dirty="0"/>
              <a:t>비언어적 의사 </a:t>
            </a:r>
            <a:r>
              <a:rPr lang="ko-KR" altLang="en-US" sz="1800" dirty="0" smtClean="0"/>
              <a:t>표시</a:t>
            </a:r>
            <a:endParaRPr lang="en-US" altLang="ko-KR" sz="1800" dirty="0" smtClean="0"/>
          </a:p>
          <a:p>
            <a:pPr marL="0" indent="0">
              <a:buNone/>
            </a:pPr>
            <a:endParaRPr lang="en-US" altLang="ko-KR" sz="1800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상호교류</a:t>
            </a:r>
            <a:r>
              <a:rPr lang="en-US" altLang="ko-KR" dirty="0"/>
              <a:t> </a:t>
            </a:r>
            <a:r>
              <a:rPr lang="ko-KR" altLang="en-US" dirty="0"/>
              <a:t>분석 이론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32976"/>
            <a:ext cx="711245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971600" y="4455403"/>
            <a:ext cx="2678938" cy="10618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/>
              <a:t>상호교류 </a:t>
            </a:r>
            <a:r>
              <a:rPr lang="ko-KR" altLang="en-US" sz="2400" b="1" dirty="0" smtClean="0"/>
              <a:t>자극</a:t>
            </a:r>
            <a:r>
              <a:rPr lang="ko-KR" altLang="en-US" b="1" dirty="0" smtClean="0"/>
              <a:t> </a:t>
            </a:r>
            <a:endParaRPr lang="en-US" altLang="ko-KR" b="1" dirty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먼저 </a:t>
            </a:r>
            <a:r>
              <a:rPr lang="ko-KR" altLang="en-US" dirty="0"/>
              <a:t>나타나는 의사 표시 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4716016" y="4437112"/>
            <a:ext cx="2863284" cy="10618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b="1" dirty="0"/>
              <a:t>상호교류 </a:t>
            </a:r>
            <a:r>
              <a:rPr lang="ko-KR" altLang="en-US" sz="2400" b="1" dirty="0" smtClean="0"/>
              <a:t>반응</a:t>
            </a:r>
            <a:endParaRPr lang="en-US" altLang="ko-KR" sz="2400" b="1" dirty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상호교류 </a:t>
            </a:r>
            <a:r>
              <a:rPr lang="ko-KR" altLang="en-US" dirty="0"/>
              <a:t>자극에 </a:t>
            </a:r>
            <a:r>
              <a:rPr lang="ko-KR" altLang="en-US" dirty="0" smtClean="0"/>
              <a:t>대한 반응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5749703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부모 자아 상태</a:t>
            </a:r>
            <a:r>
              <a:rPr lang="en-US" altLang="ko-KR" dirty="0"/>
              <a:t> </a:t>
            </a:r>
            <a:r>
              <a:rPr lang="ko-KR" altLang="en-US" sz="2000" dirty="0" smtClean="0"/>
              <a:t>언어 분석</a:t>
            </a:r>
            <a:endParaRPr lang="ko-KR" alt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52" t="2220" r="41228" b="70386"/>
          <a:stretch/>
        </p:blipFill>
        <p:spPr bwMode="auto">
          <a:xfrm>
            <a:off x="467544" y="1844824"/>
            <a:ext cx="7872016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03743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성인 자아 </a:t>
            </a:r>
            <a:r>
              <a:rPr lang="ko-KR" altLang="en-US" dirty="0"/>
              <a:t>상태</a:t>
            </a:r>
            <a:r>
              <a:rPr lang="en-US" altLang="ko-KR" dirty="0"/>
              <a:t> </a:t>
            </a:r>
            <a:r>
              <a:rPr lang="ko-KR" altLang="en-US" sz="2000" dirty="0"/>
              <a:t>언어 분석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52" t="30253" r="41228" b="52804"/>
          <a:stretch/>
        </p:blipFill>
        <p:spPr bwMode="auto">
          <a:xfrm>
            <a:off x="683568" y="2278189"/>
            <a:ext cx="6697234" cy="17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86760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아동 자아 상태 </a:t>
            </a:r>
            <a:r>
              <a:rPr lang="ko-KR" altLang="en-US" sz="2000" dirty="0"/>
              <a:t>언어 분석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52" t="47253" r="40394" b="24789"/>
          <a:stretch/>
        </p:blipFill>
        <p:spPr bwMode="auto">
          <a:xfrm>
            <a:off x="971600" y="2276872"/>
            <a:ext cx="6849634" cy="287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27632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내용 개체 틀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상호보완적 유형</a:t>
            </a:r>
            <a:endParaRPr lang="en-US" altLang="ko-KR" dirty="0" smtClean="0"/>
          </a:p>
          <a:p>
            <a:r>
              <a:rPr lang="ko-KR" altLang="en-US" dirty="0" smtClean="0"/>
              <a:t>교차적 유형</a:t>
            </a:r>
            <a:endParaRPr lang="en-US" altLang="ko-KR" dirty="0" smtClean="0"/>
          </a:p>
          <a:p>
            <a:r>
              <a:rPr lang="ko-KR" altLang="en-US" dirty="0" smtClean="0"/>
              <a:t>이면적 유형</a:t>
            </a:r>
            <a:endParaRPr lang="ko-KR" altLang="en-US" dirty="0"/>
          </a:p>
        </p:txBody>
      </p:sp>
      <p:sp>
        <p:nvSpPr>
          <p:cNvPr id="9" name="제목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교류의 유형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73762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ko-KR" altLang="en-US" dirty="0" smtClean="0"/>
              <a:t>주어진 </a:t>
            </a:r>
            <a:r>
              <a:rPr lang="ko-KR" altLang="en-US" dirty="0"/>
              <a:t>자극에 대한 반응이 적절하면서 </a:t>
            </a:r>
            <a:r>
              <a:rPr lang="ko-KR" altLang="en-US" dirty="0" smtClean="0"/>
              <a:t>예측 가능</a:t>
            </a:r>
            <a:endParaRPr lang="en-US" altLang="ko-KR" dirty="0" smtClean="0"/>
          </a:p>
          <a:p>
            <a:r>
              <a:rPr lang="ko-KR" altLang="en-US" dirty="0" smtClean="0"/>
              <a:t>자연스러운 교류</a:t>
            </a:r>
            <a:endParaRPr lang="en-US" altLang="ko-KR" dirty="0" smtClean="0"/>
          </a:p>
          <a:p>
            <a:r>
              <a:rPr lang="ko-KR" altLang="en-US" dirty="0" smtClean="0"/>
              <a:t>상호보완적인 </a:t>
            </a:r>
            <a:r>
              <a:rPr lang="ko-KR" altLang="en-US" dirty="0"/>
              <a:t>의사소통이 원만하게 </a:t>
            </a:r>
            <a:r>
              <a:rPr lang="ko-KR" altLang="en-US" dirty="0" smtClean="0"/>
              <a:t>진행</a:t>
            </a:r>
            <a:endParaRPr lang="en-US" altLang="ko-KR" dirty="0" smtClean="0"/>
          </a:p>
          <a:p>
            <a:r>
              <a:rPr lang="ko-KR" altLang="en-US" dirty="0" smtClean="0"/>
              <a:t>각 자아 </a:t>
            </a:r>
            <a:r>
              <a:rPr lang="ko-KR" altLang="en-US" dirty="0"/>
              <a:t>상태에서 비롯되는 자극과 반응이 평행선을 이룰 때 두 사람 </a:t>
            </a:r>
            <a:r>
              <a:rPr lang="ko-KR" altLang="en-US" dirty="0" smtClean="0"/>
              <a:t>모두 만족</a:t>
            </a:r>
            <a:endParaRPr lang="en-US" altLang="ko-KR" dirty="0" smtClean="0"/>
          </a:p>
          <a:p>
            <a:r>
              <a:rPr lang="ko-KR" altLang="en-US" dirty="0" smtClean="0"/>
              <a:t>내용이 </a:t>
            </a:r>
            <a:r>
              <a:rPr lang="ko-KR" altLang="en-US" dirty="0"/>
              <a:t>바람직하지 못하더라도 서로 지지하면서 </a:t>
            </a:r>
            <a:r>
              <a:rPr lang="ko-KR" altLang="en-US" dirty="0" smtClean="0"/>
              <a:t>계속됨</a:t>
            </a:r>
            <a:endParaRPr lang="en-US" altLang="ko-KR" dirty="0" smtClean="0"/>
          </a:p>
          <a:p>
            <a:r>
              <a:rPr lang="en-US" altLang="ko-KR" dirty="0" smtClean="0"/>
              <a:t>9</a:t>
            </a:r>
            <a:r>
              <a:rPr lang="ko-KR" altLang="en-US" dirty="0"/>
              <a:t>가지 </a:t>
            </a:r>
            <a:r>
              <a:rPr lang="ko-KR" altLang="en-US" dirty="0" smtClean="0"/>
              <a:t>유형의 대화 양상 가능</a:t>
            </a:r>
            <a:endParaRPr lang="en-US" altLang="ko-KR" dirty="0" smtClean="0"/>
          </a:p>
          <a:p>
            <a:r>
              <a:rPr lang="ko-KR" altLang="en-US" dirty="0" smtClean="0"/>
              <a:t>바람직한 대화는 </a:t>
            </a:r>
            <a:r>
              <a:rPr lang="ko-KR" altLang="en-US" dirty="0" err="1"/>
              <a:t>성인형</a:t>
            </a:r>
            <a:r>
              <a:rPr lang="ko-KR" altLang="en-US" dirty="0"/>
              <a:t> 대 </a:t>
            </a:r>
            <a:r>
              <a:rPr lang="ko-KR" altLang="en-US" dirty="0" err="1"/>
              <a:t>성인형의</a:t>
            </a:r>
            <a:r>
              <a:rPr lang="ko-KR" altLang="en-US" dirty="0"/>
              <a:t> </a:t>
            </a:r>
            <a:r>
              <a:rPr lang="ko-KR" altLang="en-US" dirty="0" smtClean="0"/>
              <a:t>대화</a:t>
            </a:r>
            <a:endParaRPr lang="en-US" altLang="ko-KR" dirty="0" smtClean="0"/>
          </a:p>
          <a:p>
            <a:r>
              <a:rPr lang="ko-KR" altLang="en-US" dirty="0" smtClean="0"/>
              <a:t>상황에 </a:t>
            </a:r>
            <a:r>
              <a:rPr lang="ko-KR" altLang="en-US" dirty="0"/>
              <a:t>따라 </a:t>
            </a:r>
            <a:r>
              <a:rPr lang="ko-KR" altLang="en-US" dirty="0" smtClean="0"/>
              <a:t>자극 </a:t>
            </a:r>
            <a:r>
              <a:rPr lang="ko-KR" altLang="en-US" dirty="0"/>
              <a:t>달리해야 </a:t>
            </a:r>
            <a:r>
              <a:rPr lang="ko-KR" altLang="en-US" dirty="0" smtClean="0"/>
              <a:t>함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① 상호보완적 유형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878466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48" t="14591" r="23801" b="39371"/>
          <a:stretch/>
        </p:blipFill>
        <p:spPr bwMode="auto">
          <a:xfrm>
            <a:off x="1403648" y="1052736"/>
            <a:ext cx="6154217" cy="4735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02175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2400" dirty="0" smtClean="0"/>
              <a:t>자극과 </a:t>
            </a:r>
            <a:r>
              <a:rPr lang="ko-KR" altLang="en-US" sz="2400" dirty="0"/>
              <a:t>반응이 </a:t>
            </a:r>
            <a:r>
              <a:rPr lang="ko-KR" altLang="en-US" sz="2400" dirty="0" smtClean="0"/>
              <a:t>평행을 </a:t>
            </a:r>
            <a:r>
              <a:rPr lang="ko-KR" altLang="en-US" sz="2400" dirty="0"/>
              <a:t>이루지 못하고 </a:t>
            </a:r>
            <a:r>
              <a:rPr lang="ko-KR" altLang="en-US" sz="2400" dirty="0" smtClean="0"/>
              <a:t>교차</a:t>
            </a:r>
            <a:endParaRPr lang="en-US" altLang="ko-KR" sz="2400" dirty="0" smtClean="0"/>
          </a:p>
          <a:p>
            <a:r>
              <a:rPr lang="ko-KR" altLang="en-US" sz="2400" dirty="0" smtClean="0"/>
              <a:t>기대하지 </a:t>
            </a:r>
            <a:r>
              <a:rPr lang="ko-KR" altLang="en-US" sz="2400" dirty="0"/>
              <a:t>않은 반응이 나타나고</a:t>
            </a:r>
            <a:r>
              <a:rPr lang="en-US" altLang="ko-KR" sz="2400" dirty="0"/>
              <a:t>, </a:t>
            </a:r>
            <a:r>
              <a:rPr lang="ko-KR" altLang="en-US" sz="2400" dirty="0"/>
              <a:t>이것이 다시 자극이 되어 상대방의 반응을 </a:t>
            </a:r>
            <a:r>
              <a:rPr lang="ko-KR" altLang="en-US" sz="2400" dirty="0" smtClean="0"/>
              <a:t>일으킴</a:t>
            </a:r>
            <a:endParaRPr lang="en-US" altLang="ko-KR" sz="2400" dirty="0" smtClean="0"/>
          </a:p>
          <a:p>
            <a:r>
              <a:rPr lang="ko-KR" altLang="en-US" sz="2400" dirty="0" smtClean="0"/>
              <a:t>갈등 초래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언쟁으로 대화 단절</a:t>
            </a:r>
            <a:endParaRPr lang="en-US" altLang="ko-KR" sz="2400" dirty="0" smtClean="0"/>
          </a:p>
          <a:p>
            <a:r>
              <a:rPr lang="ko-KR" altLang="en-US" sz="2400" dirty="0" smtClean="0"/>
              <a:t>방어적이거나 </a:t>
            </a:r>
            <a:r>
              <a:rPr lang="ko-KR" altLang="en-US" sz="2400" dirty="0"/>
              <a:t>공격적인 태도를 </a:t>
            </a:r>
            <a:r>
              <a:rPr lang="ko-KR" altLang="en-US" sz="2400" dirty="0" smtClean="0"/>
              <a:t>불러일으키는 역기능적인 의사소통 </a:t>
            </a:r>
            <a:endParaRPr lang="en-US" altLang="ko-KR" sz="2400" dirty="0" smtClean="0"/>
          </a:p>
          <a:p>
            <a:r>
              <a:rPr lang="ko-KR" altLang="en-US" sz="2400" dirty="0" smtClean="0"/>
              <a:t>정상적인 대화 진전 불가능</a:t>
            </a:r>
            <a:endParaRPr lang="en-US" altLang="ko-KR" sz="2400" dirty="0" smtClean="0"/>
          </a:p>
          <a:p>
            <a:r>
              <a:rPr lang="ko-KR" altLang="en-US" sz="2400" dirty="0" smtClean="0"/>
              <a:t>자기주장과 </a:t>
            </a:r>
            <a:r>
              <a:rPr lang="ko-KR" altLang="en-US" sz="2400" dirty="0"/>
              <a:t>설득</a:t>
            </a:r>
            <a:r>
              <a:rPr lang="en-US" altLang="ko-KR" sz="2400" dirty="0"/>
              <a:t>, </a:t>
            </a:r>
            <a:r>
              <a:rPr lang="ko-KR" altLang="en-US" sz="2400" dirty="0" smtClean="0"/>
              <a:t>논쟁</a:t>
            </a:r>
            <a:endParaRPr lang="en-US" altLang="ko-KR" sz="2400" dirty="0" smtClean="0"/>
          </a:p>
          <a:p>
            <a:r>
              <a:rPr lang="ko-KR" altLang="en-US" sz="2400" dirty="0" smtClean="0"/>
              <a:t>상대방이 </a:t>
            </a:r>
            <a:r>
              <a:rPr lang="ko-KR" altLang="en-US" sz="2400" dirty="0"/>
              <a:t>유도하는 자아 상태로 반응하면 다시 상호보완적 </a:t>
            </a:r>
            <a:r>
              <a:rPr lang="ko-KR" altLang="en-US" sz="2400" dirty="0" smtClean="0"/>
              <a:t>교류 가능</a:t>
            </a:r>
            <a:endParaRPr lang="ko-KR" altLang="en-US" sz="24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② 교차적 유형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345778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43" t="25706" r="24665" b="29066"/>
          <a:stretch/>
        </p:blipFill>
        <p:spPr bwMode="auto">
          <a:xfrm>
            <a:off x="1619672" y="1340768"/>
            <a:ext cx="6143366" cy="46526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12076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800" dirty="0" smtClean="0"/>
              <a:t>한 </a:t>
            </a:r>
            <a:r>
              <a:rPr lang="ko-KR" altLang="en-US" sz="2800" dirty="0"/>
              <a:t>가지 자극에 두 가지 이상의 자아 상태가 동시에 </a:t>
            </a:r>
            <a:r>
              <a:rPr lang="ko-KR" altLang="en-US" sz="2800" dirty="0" smtClean="0"/>
              <a:t>개입</a:t>
            </a:r>
            <a:endParaRPr lang="en-US" altLang="ko-KR" sz="2800" dirty="0" smtClean="0"/>
          </a:p>
          <a:p>
            <a:r>
              <a:rPr lang="ko-KR" altLang="en-US" sz="2800" dirty="0" smtClean="0"/>
              <a:t>겉과 </a:t>
            </a:r>
            <a:r>
              <a:rPr lang="ko-KR" altLang="en-US" sz="2800" dirty="0"/>
              <a:t>속이 다른 복잡한 의사소통 </a:t>
            </a:r>
            <a:r>
              <a:rPr lang="ko-KR" altLang="en-US" sz="2800" dirty="0" smtClean="0"/>
              <a:t>유형</a:t>
            </a:r>
            <a:endParaRPr lang="en-US" altLang="ko-KR" sz="2800" dirty="0" smtClean="0"/>
          </a:p>
          <a:p>
            <a:r>
              <a:rPr lang="ko-KR" altLang="en-US" sz="2800" dirty="0" smtClean="0"/>
              <a:t>전달하려는 메시지의 </a:t>
            </a:r>
            <a:r>
              <a:rPr lang="ko-KR" altLang="en-US" sz="2800" dirty="0"/>
              <a:t>사회적 수준과 심리적 수준이 </a:t>
            </a:r>
            <a:r>
              <a:rPr lang="ko-KR" altLang="en-US" sz="2800" dirty="0" smtClean="0"/>
              <a:t>다름</a:t>
            </a:r>
            <a:endParaRPr lang="en-US" altLang="ko-KR" sz="2800" dirty="0" smtClean="0"/>
          </a:p>
          <a:p>
            <a:r>
              <a:rPr lang="ko-KR" altLang="en-US" sz="2800" dirty="0" smtClean="0"/>
              <a:t>사회적 </a:t>
            </a:r>
            <a:r>
              <a:rPr lang="ko-KR" altLang="en-US" sz="2800" dirty="0"/>
              <a:t>수준의 메시지는 언어로 </a:t>
            </a:r>
            <a:r>
              <a:rPr lang="ko-KR" altLang="en-US" sz="2800" dirty="0" smtClean="0"/>
              <a:t>전달</a:t>
            </a:r>
            <a:endParaRPr lang="en-US" altLang="ko-KR" sz="2800" dirty="0" smtClean="0"/>
          </a:p>
          <a:p>
            <a:r>
              <a:rPr lang="ko-KR" altLang="en-US" sz="2800" dirty="0" smtClean="0"/>
              <a:t>심리적 </a:t>
            </a:r>
            <a:r>
              <a:rPr lang="ko-KR" altLang="en-US" sz="2800" dirty="0"/>
              <a:t>수준의 메시지는 </a:t>
            </a:r>
            <a:r>
              <a:rPr lang="ko-KR" altLang="en-US" sz="2800" dirty="0" smtClean="0"/>
              <a:t>비언어적으로 전달</a:t>
            </a:r>
            <a:endParaRPr lang="en-US" altLang="ko-KR" sz="2800" dirty="0" smtClean="0"/>
          </a:p>
          <a:p>
            <a:r>
              <a:rPr lang="ko-KR" altLang="en-US" sz="2800" dirty="0" smtClean="0"/>
              <a:t>표면적인 </a:t>
            </a:r>
            <a:r>
              <a:rPr lang="ko-KR" altLang="en-US" sz="2800" dirty="0"/>
              <a:t>말보다는 이면에 숨겨진 의도를 </a:t>
            </a:r>
            <a:r>
              <a:rPr lang="ko-KR" altLang="en-US" sz="2800" dirty="0" smtClean="0"/>
              <a:t>파악하는 </a:t>
            </a:r>
            <a:r>
              <a:rPr lang="ko-KR" altLang="en-US" sz="2800" dirty="0"/>
              <a:t>민감성이 필요</a:t>
            </a:r>
            <a:endParaRPr lang="ko-KR" altLang="en-US" sz="2800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③ 이면적 유형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345778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74" t="25329" r="24731" b="49493"/>
          <a:stretch/>
        </p:blipFill>
        <p:spPr bwMode="auto">
          <a:xfrm>
            <a:off x="1331640" y="2132856"/>
            <a:ext cx="6125611" cy="2590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1106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성격</a:t>
            </a:r>
            <a:r>
              <a:rPr lang="en-US" altLang="ko-KR" dirty="0" smtClean="0"/>
              <a:t> </a:t>
            </a:r>
            <a:r>
              <a:rPr lang="en-US" altLang="ko-KR" sz="2000" dirty="0" smtClean="0"/>
              <a:t>personality</a:t>
            </a:r>
            <a:r>
              <a:rPr lang="ko-KR" altLang="en-US" dirty="0" smtClean="0"/>
              <a:t>을 </a:t>
            </a:r>
            <a:r>
              <a:rPr lang="ko-KR" altLang="en-US" dirty="0"/>
              <a:t>구성하고 있는 각 요소의 조합으로 자아 상태 간의 관계로 드러나는 마음의 에너지량을 막대그래프로 </a:t>
            </a:r>
            <a:r>
              <a:rPr lang="ko-KR" altLang="en-US" dirty="0" smtClean="0"/>
              <a:t>나타낸 것</a:t>
            </a:r>
            <a:r>
              <a:rPr lang="en-US" altLang="ko-KR" dirty="0" smtClean="0"/>
              <a:t> </a:t>
            </a:r>
          </a:p>
          <a:p>
            <a:r>
              <a:rPr lang="ko-KR" altLang="en-US" dirty="0" smtClean="0"/>
              <a:t>타인과 </a:t>
            </a:r>
            <a:r>
              <a:rPr lang="ko-KR" altLang="en-US" dirty="0"/>
              <a:t>교류할 때 자기의 감정이나 자아 상태를 의식하는 귀중한 </a:t>
            </a:r>
            <a:r>
              <a:rPr lang="ko-KR" altLang="en-US" dirty="0" smtClean="0"/>
              <a:t>통찰력 제공</a:t>
            </a:r>
            <a:r>
              <a:rPr lang="en-US" altLang="ko-KR" dirty="0" smtClean="0"/>
              <a:t> </a:t>
            </a:r>
            <a:r>
              <a:rPr lang="ko-KR" altLang="en-US" dirty="0" smtClean="0"/>
              <a:t>가능</a:t>
            </a:r>
            <a:endParaRPr lang="en-US" altLang="ko-KR" dirty="0" smtClean="0"/>
          </a:p>
          <a:p>
            <a:r>
              <a:rPr lang="ko-KR" altLang="en-US" dirty="0" err="1" smtClean="0"/>
              <a:t>에고그램은</a:t>
            </a:r>
            <a:r>
              <a:rPr lang="ko-KR" altLang="en-US" dirty="0" smtClean="0"/>
              <a:t> </a:t>
            </a:r>
            <a:r>
              <a:rPr lang="ko-KR" altLang="en-US" dirty="0"/>
              <a:t>마음 </a:t>
            </a:r>
            <a:r>
              <a:rPr lang="ko-KR" altLang="en-US" dirty="0" smtClean="0"/>
              <a:t>상태의 지문</a:t>
            </a:r>
            <a:endParaRPr lang="en-US" altLang="ko-KR" dirty="0" smtClean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에고그램</a:t>
            </a:r>
            <a:r>
              <a:rPr lang="ko-KR" altLang="en-US" dirty="0" smtClean="0"/>
              <a:t> </a:t>
            </a:r>
            <a:r>
              <a:rPr lang="en-US" altLang="ko-KR" dirty="0" err="1" smtClean="0"/>
              <a:t>Egogram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999084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바람직한 </a:t>
            </a:r>
            <a:r>
              <a:rPr lang="ko-KR" altLang="en-US" dirty="0" err="1" smtClean="0"/>
              <a:t>에고그램</a:t>
            </a:r>
            <a:endParaRPr lang="ko-KR" alt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622"/>
          <a:stretch/>
        </p:blipFill>
        <p:spPr bwMode="auto">
          <a:xfrm>
            <a:off x="611560" y="2348880"/>
            <a:ext cx="3441923" cy="31598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504" r="-367" b="1631"/>
          <a:stretch/>
        </p:blipFill>
        <p:spPr bwMode="auto">
          <a:xfrm>
            <a:off x="4480042" y="2348880"/>
            <a:ext cx="3454589" cy="3126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72965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자아 상태의 양면성</a:t>
            </a:r>
            <a:endParaRPr lang="ko-KR" altLang="en-US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01" t="3652" r="31164" b="7591"/>
          <a:stretch/>
        </p:blipFill>
        <p:spPr bwMode="auto">
          <a:xfrm>
            <a:off x="2123728" y="1268760"/>
            <a:ext cx="4572000" cy="54019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72965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r>
              <a:rPr lang="en-US" altLang="ko-KR" baseline="30000" dirty="0" smtClean="0"/>
              <a:t>nd</a:t>
            </a:r>
            <a:r>
              <a:rPr lang="en-US" altLang="ko-KR" dirty="0" smtClean="0"/>
              <a:t> Section </a:t>
            </a:r>
            <a:r>
              <a:rPr lang="ko-KR" altLang="en-US" dirty="0" smtClean="0"/>
              <a:t>학습활동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나의 성격 이해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64207655"/>
      </p:ext>
    </p:extLst>
  </p:cSld>
  <p:clrMapOvr>
    <a:masterClrMapping/>
  </p:clrMapOvr>
</p:sld>
</file>

<file path=ppt/theme/theme1.xml><?xml version="1.0" encoding="utf-8"?>
<a:theme xmlns:a="http://schemas.openxmlformats.org/drawingml/2006/main" name="New_Education03">
  <a:themeElements>
    <a:clrScheme name="Education0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ducation03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Education03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hade val="100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3500" dist="25400" dir="5400000" sx="102000" sy="102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31750" h="19050" prst="softRound"/>
            <a:contourClr>
              <a:schemeClr val="phClr"/>
            </a:contourClr>
          </a:sp3d>
        </a:effectStyle>
        <a:effectStyle>
          <a:effectLst>
            <a:outerShdw blurRad="63500" dist="25400" dir="5400000" sx="102000" sy="102000" algn="ct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6600000"/>
            </a:lightRig>
          </a:scene3d>
          <a:sp3d contourW="12700" prstMaterial="dkEdge">
            <a:bevelT w="69850" h="5715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50000"/>
              </a:schemeClr>
            </a:gs>
            <a:gs pos="64000">
              <a:schemeClr val="phClr">
                <a:tint val="100000"/>
                <a:shade val="85000"/>
                <a:satMod val="130000"/>
              </a:schemeClr>
            </a:gs>
            <a:gs pos="72000">
              <a:schemeClr val="phClr">
                <a:shade val="85000"/>
                <a:satMod val="130000"/>
              </a:schemeClr>
            </a:gs>
          </a:gsLst>
          <a:lin ang="13500000" scaled="0"/>
        </a:gradFill>
        <a:gradFill rotWithShape="1">
          <a:gsLst>
            <a:gs pos="0">
              <a:schemeClr val="phClr">
                <a:tint val="90000"/>
                <a:satMod val="200000"/>
              </a:schemeClr>
            </a:gs>
            <a:gs pos="100000">
              <a:schemeClr val="phClr">
                <a:shade val="70000"/>
                <a:satMod val="150000"/>
              </a:schemeClr>
            </a:gs>
          </a:gsLst>
          <a:path path="circle">
            <a:fillToRect l="50000" t="10000" r="50000" b="9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메모 테마</Template>
  <TotalTime>1086</TotalTime>
  <Words>488</Words>
  <Application>Microsoft Office PowerPoint</Application>
  <PresentationFormat>화면 슬라이드 쇼(4:3)</PresentationFormat>
  <Paragraphs>84</Paragraphs>
  <Slides>23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New_Education03</vt:lpstr>
      <vt:lpstr>상호교류 분석</vt:lpstr>
      <vt:lpstr>학습목표</vt:lpstr>
      <vt:lpstr>Introduction</vt:lpstr>
      <vt:lpstr>상호교류 분석 이론</vt:lpstr>
      <vt:lpstr>상호교류 분석 이론</vt:lpstr>
      <vt:lpstr>상호교류 분석의 목적</vt:lpstr>
      <vt:lpstr>상호교류 분석의 구성 요소</vt:lpstr>
      <vt:lpstr>PowerPoint 프레젠테이션</vt:lpstr>
      <vt:lpstr>상호교류 분석 이론</vt:lpstr>
      <vt:lpstr>부모 자아 상태 언어 분석</vt:lpstr>
      <vt:lpstr>성인 자아 상태 언어 분석</vt:lpstr>
      <vt:lpstr>아동 자아 상태 언어 분석</vt:lpstr>
      <vt:lpstr>교류의 유형</vt:lpstr>
      <vt:lpstr>① 상호보완적 유형</vt:lpstr>
      <vt:lpstr>PowerPoint 프레젠테이션</vt:lpstr>
      <vt:lpstr>② 교차적 유형</vt:lpstr>
      <vt:lpstr>PowerPoint 프레젠테이션</vt:lpstr>
      <vt:lpstr>③ 이면적 유형</vt:lpstr>
      <vt:lpstr>PowerPoint 프레젠테이션</vt:lpstr>
      <vt:lpstr>에고그램 Egogram</vt:lpstr>
      <vt:lpstr>바람직한 에고그램</vt:lpstr>
      <vt:lpstr>자아 상태의 양면성</vt:lpstr>
      <vt:lpstr>나의 성격 이해</vt:lpstr>
    </vt:vector>
  </TitlesOfParts>
  <Company>R&amp;D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sun</cp:lastModifiedBy>
  <cp:revision>24</cp:revision>
  <dcterms:created xsi:type="dcterms:W3CDTF">2006-10-05T04:04:58Z</dcterms:created>
  <dcterms:modified xsi:type="dcterms:W3CDTF">2014-08-04T03:53:09Z</dcterms:modified>
</cp:coreProperties>
</file>