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3028-3E2F-4F0A-900D-28DBC2435BF6}" type="datetimeFigureOut">
              <a:rPr lang="ko-KR" altLang="en-US" smtClean="0"/>
              <a:t>2012-10-25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B508A-0E2C-4AD9-8A64-F936B2659D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혈압하강작용은 강하지 않으나 </a:t>
            </a:r>
            <a:r>
              <a:rPr lang="en-US" altLang="ko-KR" dirty="0" smtClean="0"/>
              <a:t>Na </a:t>
            </a:r>
            <a:r>
              <a:rPr lang="ko-KR" altLang="en-US" dirty="0" smtClean="0"/>
              <a:t>이온의 배설을 촉진하는 고혈압 치료제로서 제 </a:t>
            </a:r>
            <a:r>
              <a:rPr lang="en-US" altLang="ko-KR" dirty="0" smtClean="0"/>
              <a:t>1</a:t>
            </a:r>
            <a:r>
              <a:rPr lang="ko-KR" altLang="en-US" dirty="0" smtClean="0"/>
              <a:t>차 선택제로 널리 사용되는 약물은</a:t>
            </a:r>
            <a:r>
              <a:rPr lang="en-US" altLang="ko-KR" dirty="0" smtClean="0"/>
              <a:t>? </a:t>
            </a:r>
          </a:p>
          <a:p>
            <a:pPr>
              <a:buNone/>
            </a:pPr>
            <a:r>
              <a:rPr lang="en-US" altLang="ko-KR" dirty="0" smtClean="0"/>
              <a:t>   </a:t>
            </a:r>
          </a:p>
          <a:p>
            <a:pPr>
              <a:buNone/>
            </a:pPr>
            <a:r>
              <a:rPr lang="en-US" altLang="ko-KR" dirty="0" smtClean="0"/>
              <a:t>    (                   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다음에 </a:t>
            </a:r>
            <a:r>
              <a:rPr lang="en-US" altLang="ko-KR" dirty="0" smtClean="0"/>
              <a:t>O, X </a:t>
            </a:r>
            <a:r>
              <a:rPr lang="ko-KR" altLang="en-US" dirty="0" smtClean="0"/>
              <a:t>로 답하시오</a:t>
            </a:r>
            <a:r>
              <a:rPr lang="en-US" altLang="ko-KR" dirty="0" smtClean="0"/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3000" dirty="0" smtClean="0"/>
              <a:t>혈관이 수축하면 말초저항이 감소하여 혈압이 상승한다</a:t>
            </a:r>
            <a:r>
              <a:rPr lang="en-US" altLang="ko-KR" sz="3000" dirty="0" smtClean="0"/>
              <a:t>(        ).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3000" dirty="0" smtClean="0"/>
              <a:t>스트레스를 받으면 교감신경이 흥분하여 혈관이 수축하고 이에 혈압이 상승한다</a:t>
            </a:r>
            <a:r>
              <a:rPr lang="en-US" altLang="ko-KR" sz="3000" dirty="0" smtClean="0"/>
              <a:t>(      ).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3000" dirty="0" smtClean="0"/>
              <a:t>적혈구가 증가하면 혈액의 점성이 작아져 혈압이 상승한다</a:t>
            </a:r>
            <a:r>
              <a:rPr lang="en-US" altLang="ko-KR" sz="3000" dirty="0" smtClean="0"/>
              <a:t>(      ).</a:t>
            </a:r>
          </a:p>
          <a:p>
            <a:pPr marL="514350" indent="-514350">
              <a:buFont typeface="+mj-ea"/>
              <a:buAutoNum type="circleNumDbPlain"/>
            </a:pPr>
            <a:r>
              <a:rPr lang="en-US" altLang="ko-KR" sz="3000" dirty="0" smtClean="0"/>
              <a:t>Small loss of blood </a:t>
            </a:r>
            <a:r>
              <a:rPr lang="ko-KR" altLang="en-US" sz="3000" dirty="0" smtClean="0"/>
              <a:t>의 경우에는 보상기전에 의해 심박동 증가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혈관수축이 일어나 </a:t>
            </a:r>
            <a:r>
              <a:rPr lang="ko-KR" altLang="en-US" sz="3000" dirty="0" err="1" smtClean="0"/>
              <a:t>혈류량이</a:t>
            </a:r>
            <a:r>
              <a:rPr lang="ko-KR" altLang="en-US" sz="3000" dirty="0" smtClean="0"/>
              <a:t> 증가하고 혈압이 상승한다</a:t>
            </a:r>
            <a:r>
              <a:rPr lang="en-US" altLang="ko-KR" sz="3000" dirty="0" smtClean="0"/>
              <a:t>(      ).</a:t>
            </a:r>
            <a:r>
              <a:rPr lang="ko-KR" altLang="en-US" sz="3000" dirty="0" smtClean="0"/>
              <a:t> </a:t>
            </a:r>
            <a:endParaRPr lang="en-US" altLang="ko-KR" sz="3000" dirty="0" smtClean="0"/>
          </a:p>
          <a:p>
            <a:pPr marL="514350" indent="-514350">
              <a:buFont typeface="+mj-ea"/>
              <a:buAutoNum type="circleNumDbPlain"/>
            </a:pPr>
            <a:endParaRPr lang="en-US" altLang="ko-KR" sz="3000" dirty="0" smtClean="0"/>
          </a:p>
          <a:p>
            <a:endParaRPr lang="ko-KR" alt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다음 중 틀린 설명은</a:t>
            </a:r>
            <a:r>
              <a:rPr lang="en-US" altLang="ko-KR" dirty="0" smtClean="0"/>
              <a:t>?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2400" dirty="0" err="1" smtClean="0"/>
              <a:t>에피네프린은</a:t>
            </a:r>
            <a:r>
              <a:rPr lang="ko-KR" altLang="en-US" sz="2400" dirty="0" smtClean="0"/>
              <a:t> 혈관수축과 </a:t>
            </a:r>
            <a:r>
              <a:rPr lang="ko-KR" altLang="en-US" sz="2400" dirty="0" err="1" smtClean="0"/>
              <a:t>심박동수를</a:t>
            </a:r>
            <a:r>
              <a:rPr lang="ko-KR" altLang="en-US" sz="2400" dirty="0" smtClean="0"/>
              <a:t> 증가시켜 혈압을 상승시킨다</a:t>
            </a:r>
            <a:r>
              <a:rPr lang="en-US" altLang="ko-KR" sz="2400" dirty="0" smtClean="0"/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2400" dirty="0" smtClean="0"/>
              <a:t>혈압이 떨어지면 </a:t>
            </a:r>
            <a:r>
              <a:rPr lang="ko-KR" altLang="en-US" sz="2400" dirty="0" err="1" smtClean="0"/>
              <a:t>안지오텐신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I</a:t>
            </a:r>
            <a:r>
              <a:rPr lang="ko-KR" altLang="en-US" sz="2400" dirty="0" smtClean="0"/>
              <a:t>이 안지오텐신 </a:t>
            </a:r>
            <a:r>
              <a:rPr lang="en-US" altLang="ko-KR" sz="2400" dirty="0" smtClean="0"/>
              <a:t>II</a:t>
            </a:r>
            <a:r>
              <a:rPr lang="ko-KR" altLang="en-US" sz="2400" dirty="0" smtClean="0"/>
              <a:t>로 전환하면서 혈관을 수축시켜 말초혈관 저항이 커지면서 혈압이 떨어진다</a:t>
            </a:r>
            <a:r>
              <a:rPr lang="en-US" altLang="ko-KR" sz="2400" dirty="0" smtClean="0"/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2400" dirty="0" smtClean="0"/>
              <a:t>혈압이 떨어지면 </a:t>
            </a:r>
            <a:r>
              <a:rPr lang="ko-KR" altLang="en-US" sz="2400" dirty="0" err="1" smtClean="0"/>
              <a:t>알도스테론이</a:t>
            </a:r>
            <a:r>
              <a:rPr lang="ko-KR" altLang="en-US" sz="2400" dirty="0" smtClean="0"/>
              <a:t> 분비되고 신장에서 </a:t>
            </a:r>
            <a:r>
              <a:rPr lang="en-US" altLang="ko-KR" sz="2400" dirty="0" smtClean="0"/>
              <a:t>Na, </a:t>
            </a:r>
            <a:r>
              <a:rPr lang="ko-KR" altLang="en-US" sz="2400" dirty="0" smtClean="0"/>
              <a:t>수분을 보유하게 해서 혈압을 상승시킨다</a:t>
            </a:r>
            <a:r>
              <a:rPr lang="en-US" altLang="ko-KR" sz="2400" dirty="0" smtClean="0"/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2400" dirty="0" smtClean="0"/>
              <a:t>심장은 받아들인 혈액만 </a:t>
            </a:r>
            <a:r>
              <a:rPr lang="ko-KR" altLang="en-US" sz="2400" dirty="0" err="1" smtClean="0"/>
              <a:t>펌프할</a:t>
            </a:r>
            <a:r>
              <a:rPr lang="ko-KR" altLang="en-US" sz="2400" dirty="0" smtClean="0"/>
              <a:t> 수 있으므로 </a:t>
            </a:r>
            <a:r>
              <a:rPr lang="en-US" altLang="ko-KR" sz="2400" dirty="0" smtClean="0"/>
              <a:t>venous return</a:t>
            </a:r>
            <a:r>
              <a:rPr lang="ko-KR" altLang="en-US" sz="2400" dirty="0" smtClean="0"/>
              <a:t>은 중요하다</a:t>
            </a:r>
            <a:r>
              <a:rPr lang="en-US" altLang="ko-KR" sz="2400" dirty="0" smtClean="0"/>
              <a:t>.</a:t>
            </a:r>
            <a:endParaRPr lang="ko-KR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4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약물요법에 대해 </a:t>
            </a:r>
            <a:r>
              <a:rPr lang="en-US" altLang="ko-KR" dirty="0" smtClean="0"/>
              <a:t>O, X</a:t>
            </a:r>
            <a:r>
              <a:rPr lang="ko-KR" altLang="en-US" dirty="0" smtClean="0"/>
              <a:t>로 답하시오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514350" indent="-514350">
              <a:buFont typeface="+mj-ea"/>
              <a:buAutoNum type="circleNumDbPlain"/>
            </a:pPr>
            <a:r>
              <a:rPr lang="ko-KR" altLang="en-US" sz="2800" dirty="0" smtClean="0"/>
              <a:t>항고혈압 약물 치료는 이뇨제나 </a:t>
            </a:r>
            <a:r>
              <a:rPr lang="en-US" altLang="ko-KR" sz="2800" dirty="0" smtClean="0"/>
              <a:t>B </a:t>
            </a:r>
            <a:r>
              <a:rPr lang="ko-KR" altLang="en-US" sz="2800" dirty="0" smtClean="0"/>
              <a:t>차단제를 먼저 선택한다</a:t>
            </a:r>
            <a:r>
              <a:rPr lang="en-US" altLang="ko-KR" sz="2800" dirty="0" smtClean="0"/>
              <a:t>(    ).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2800" dirty="0" smtClean="0"/>
              <a:t>다른 분류의 처방을 복합 </a:t>
            </a:r>
            <a:r>
              <a:rPr lang="ko-KR" altLang="en-US" sz="2800" dirty="0" err="1" smtClean="0"/>
              <a:t>처방시</a:t>
            </a:r>
            <a:r>
              <a:rPr lang="ko-KR" altLang="en-US" sz="2800" dirty="0" smtClean="0"/>
              <a:t> 부작용이 상승시킬 수 있어 금기한다</a:t>
            </a:r>
            <a:r>
              <a:rPr lang="en-US" altLang="ko-KR" sz="2800" dirty="0" smtClean="0"/>
              <a:t>(     ).</a:t>
            </a:r>
          </a:p>
          <a:p>
            <a:pPr marL="514350" indent="-514350">
              <a:buFont typeface="+mj-ea"/>
              <a:buAutoNum type="circleNumDbPlain"/>
            </a:pPr>
            <a:r>
              <a:rPr lang="en-US" altLang="ko-KR" sz="2800" dirty="0" smtClean="0"/>
              <a:t>Loop </a:t>
            </a:r>
            <a:r>
              <a:rPr lang="ko-KR" altLang="en-US" sz="2800" dirty="0" smtClean="0"/>
              <a:t>이뇨제는 잠자기 전 약물섭취를 금한다</a:t>
            </a:r>
            <a:r>
              <a:rPr lang="en-US" altLang="ko-KR" sz="2800" dirty="0" smtClean="0"/>
              <a:t>(     ).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sz="2800" dirty="0" smtClean="0"/>
              <a:t>소동맥 벽이 </a:t>
            </a:r>
            <a:r>
              <a:rPr lang="ko-KR" altLang="en-US" sz="2800" dirty="0" err="1" smtClean="0"/>
              <a:t>평활근에</a:t>
            </a:r>
            <a:r>
              <a:rPr lang="ko-KR" altLang="en-US" sz="2800" dirty="0" smtClean="0"/>
              <a:t> 직접 작용시키는 혈관</a:t>
            </a:r>
            <a:endParaRPr lang="en-US" altLang="ko-KR" sz="2800" dirty="0" smtClean="0"/>
          </a:p>
          <a:p>
            <a:pPr marL="514350" indent="-514350">
              <a:buNone/>
            </a:pPr>
            <a:r>
              <a:rPr lang="en-US" altLang="ko-KR" sz="2800" dirty="0" smtClean="0"/>
              <a:t>    </a:t>
            </a:r>
            <a:r>
              <a:rPr lang="ko-KR" altLang="en-US" sz="2800" dirty="0" smtClean="0"/>
              <a:t>이완제에는 </a:t>
            </a:r>
            <a:r>
              <a:rPr lang="en-US" altLang="ko-KR" sz="2800" dirty="0" smtClean="0"/>
              <a:t>Nitroglycerin, </a:t>
            </a:r>
            <a:r>
              <a:rPr lang="en-US" altLang="ko-KR" sz="2800" dirty="0" err="1" smtClean="0"/>
              <a:t>Hydralazine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등이 있다</a:t>
            </a:r>
            <a:r>
              <a:rPr lang="en-US" altLang="ko-KR" sz="2800" dirty="0" smtClean="0"/>
              <a:t>(   ).</a:t>
            </a:r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5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err="1" smtClean="0"/>
              <a:t>고혈압성</a:t>
            </a:r>
            <a:r>
              <a:rPr lang="ko-KR" altLang="en-US" dirty="0" smtClean="0"/>
              <a:t> 응급상태의 임상적 징후에 대해 말하시오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(                            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고령이 되면 탄력성은 </a:t>
            </a:r>
            <a:r>
              <a:rPr lang="en-US" altLang="ko-KR" sz="3600" dirty="0" smtClean="0"/>
              <a:t>(         ), </a:t>
            </a:r>
          </a:p>
          <a:p>
            <a:pPr>
              <a:buNone/>
            </a:pPr>
            <a:r>
              <a:rPr lang="ko-KR" altLang="en-US" sz="3600" dirty="0" smtClean="0"/>
              <a:t>                   말초 저항은 </a:t>
            </a:r>
            <a:r>
              <a:rPr lang="en-US" altLang="ko-KR" sz="3600" dirty="0" smtClean="0"/>
              <a:t>(         ).</a:t>
            </a:r>
          </a:p>
          <a:p>
            <a:pPr>
              <a:buNone/>
            </a:pPr>
            <a:endParaRPr lang="en-US" altLang="ko-KR" sz="3600" dirty="0" smtClean="0"/>
          </a:p>
          <a:p>
            <a:pPr>
              <a:buNone/>
            </a:pPr>
            <a:r>
              <a:rPr lang="en-US" altLang="ko-KR" sz="3600" dirty="0"/>
              <a:t> </a:t>
            </a:r>
            <a:r>
              <a:rPr lang="ko-KR" altLang="en-US" sz="3600" dirty="0" smtClean="0"/>
              <a:t>따라서 </a:t>
            </a:r>
            <a:r>
              <a:rPr lang="ko-KR" altLang="en-US" sz="3600" dirty="0" err="1" smtClean="0"/>
              <a:t>안정시에는</a:t>
            </a:r>
            <a:r>
              <a:rPr lang="ko-KR" altLang="en-US" sz="3600" dirty="0" smtClean="0"/>
              <a:t> 혈압이 </a:t>
            </a:r>
            <a:r>
              <a:rPr lang="en-US" altLang="ko-KR" sz="3600" dirty="0" smtClean="0"/>
              <a:t>(       )</a:t>
            </a:r>
            <a:r>
              <a:rPr lang="ko-KR" altLang="en-US" sz="3600" dirty="0" smtClean="0"/>
              <a:t>한다</a:t>
            </a:r>
            <a:r>
              <a:rPr lang="en-US" altLang="ko-KR" sz="3600" dirty="0" smtClean="0"/>
              <a:t>.</a:t>
            </a:r>
            <a:endParaRPr lang="ko-KR" altLang="en-US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sz="4000" dirty="0" smtClean="0"/>
              <a:t>동맥은 탄력성 결합조직과 </a:t>
            </a:r>
            <a:r>
              <a:rPr lang="ko-KR" altLang="en-US" sz="4000" dirty="0" err="1" smtClean="0"/>
              <a:t>평활근으로</a:t>
            </a:r>
            <a:r>
              <a:rPr lang="ko-KR" altLang="en-US" sz="4000" dirty="0" smtClean="0"/>
              <a:t> 구성되어 있어 </a:t>
            </a:r>
            <a:r>
              <a:rPr lang="en-US" altLang="ko-KR" sz="4000" dirty="0" smtClean="0"/>
              <a:t>(               )</a:t>
            </a:r>
            <a:r>
              <a:rPr lang="ko-KR" altLang="en-US" sz="4000" dirty="0" smtClean="0"/>
              <a:t>이라 한다</a:t>
            </a:r>
            <a:r>
              <a:rPr lang="en-US" altLang="ko-KR" sz="4000" dirty="0" smtClean="0"/>
              <a:t>.</a:t>
            </a:r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심장으로 정맥이 귀환하는데 영향을 주는 것이 아닌 것은</a:t>
            </a:r>
            <a:r>
              <a:rPr lang="en-US" altLang="ko-KR" dirty="0" smtClean="0"/>
              <a:t>?</a:t>
            </a:r>
          </a:p>
          <a:p>
            <a:endParaRPr lang="en-US" altLang="ko-KR" dirty="0"/>
          </a:p>
          <a:p>
            <a:pPr marL="514350" indent="-514350">
              <a:buFont typeface="+mj-ea"/>
              <a:buAutoNum type="circleNumDbPlain"/>
            </a:pPr>
            <a:r>
              <a:rPr lang="ko-KR" altLang="en-US" dirty="0" smtClean="0"/>
              <a:t>골격근 수축</a:t>
            </a:r>
            <a:endParaRPr lang="en-US" altLang="ko-KR" dirty="0" smtClean="0"/>
          </a:p>
          <a:p>
            <a:pPr marL="514350" indent="-514350">
              <a:buFont typeface="+mj-ea"/>
              <a:buAutoNum type="circleNumDbPlain"/>
            </a:pPr>
            <a:r>
              <a:rPr lang="ko-KR" altLang="en-US" dirty="0" smtClean="0"/>
              <a:t>정맥 판막 작용</a:t>
            </a:r>
            <a:endParaRPr lang="en-US" altLang="ko-KR" dirty="0" smtClean="0"/>
          </a:p>
          <a:p>
            <a:pPr marL="514350" indent="-514350">
              <a:buFont typeface="+mj-ea"/>
              <a:buAutoNum type="circleNumDbPlain"/>
            </a:pPr>
            <a:r>
              <a:rPr lang="ko-KR" altLang="en-US" dirty="0" smtClean="0"/>
              <a:t>정맥에 혈류 저항이 매우 크기 때문</a:t>
            </a:r>
            <a:endParaRPr lang="en-US" altLang="ko-KR" dirty="0" smtClean="0"/>
          </a:p>
          <a:p>
            <a:pPr marL="514350" indent="-514350">
              <a:buFont typeface="+mj-ea"/>
              <a:buAutoNum type="circleNumDbPlain"/>
            </a:pPr>
            <a:r>
              <a:rPr lang="ko-KR" altLang="en-US" dirty="0" err="1" smtClean="0"/>
              <a:t>정맥벽</a:t>
            </a:r>
            <a:r>
              <a:rPr lang="ko-KR" altLang="en-US" dirty="0" smtClean="0"/>
              <a:t> 긴장도</a:t>
            </a:r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4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간질액을</a:t>
            </a:r>
            <a:r>
              <a:rPr lang="ko-KR" altLang="en-US" dirty="0" smtClean="0"/>
              <a:t> 혈류로 </a:t>
            </a:r>
            <a:r>
              <a:rPr lang="ko-KR" altLang="en-US" dirty="0" err="1" smtClean="0"/>
              <a:t>재유입하는</a:t>
            </a:r>
            <a:r>
              <a:rPr lang="ko-KR" altLang="en-US" dirty="0" smtClean="0"/>
              <a:t> 기능을 하는 곳은</a:t>
            </a:r>
            <a:r>
              <a:rPr lang="en-US" altLang="ko-KR" dirty="0" smtClean="0"/>
              <a:t>? (             )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간질액을</a:t>
            </a:r>
            <a:r>
              <a:rPr lang="ko-KR" altLang="en-US" dirty="0" smtClean="0"/>
              <a:t> 혈류로 </a:t>
            </a:r>
            <a:r>
              <a:rPr lang="ko-KR" altLang="en-US" dirty="0" err="1" smtClean="0"/>
              <a:t>재유입하지</a:t>
            </a:r>
            <a:r>
              <a:rPr lang="ko-KR" altLang="en-US" dirty="0" smtClean="0"/>
              <a:t> 못하여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간질액의</a:t>
            </a:r>
            <a:r>
              <a:rPr lang="ko-KR" altLang="en-US" dirty="0" smtClean="0"/>
              <a:t> 양이 과다하게 증가한 경우를 무엇이라 하는가</a:t>
            </a:r>
            <a:r>
              <a:rPr lang="en-US" altLang="ko-KR" dirty="0" smtClean="0"/>
              <a:t>?  (          )</a:t>
            </a:r>
            <a:endParaRPr lang="en-US" altLang="ko-K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C00000"/>
                </a:solidFill>
              </a:rPr>
              <a:t>Quiz 5</a:t>
            </a:r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r>
              <a:rPr lang="ko-KR" altLang="en-US" dirty="0" smtClean="0"/>
              <a:t>다음의 증상 설명 중 맞는 것은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pPr marL="514350" indent="-514350">
              <a:buFont typeface="+mj-ea"/>
              <a:buAutoNum type="circleNumDbPlain"/>
            </a:pPr>
            <a:r>
              <a:rPr lang="ko-KR" altLang="en-US" dirty="0" smtClean="0"/>
              <a:t>정맥질환의 주요 침범부위는 </a:t>
            </a:r>
            <a:r>
              <a:rPr lang="ko-KR" altLang="en-US" dirty="0" err="1" smtClean="0"/>
              <a:t>상지</a:t>
            </a:r>
            <a:r>
              <a:rPr lang="en-US" altLang="ko-KR" dirty="0" smtClean="0"/>
              <a:t>/</a:t>
            </a:r>
            <a:r>
              <a:rPr lang="ko-KR" altLang="en-US" dirty="0" smtClean="0"/>
              <a:t>하지이다</a:t>
            </a:r>
            <a:r>
              <a:rPr lang="en-US" altLang="ko-KR" dirty="0" smtClean="0"/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dirty="0" smtClean="0"/>
              <a:t>동맥질환은 부종이 있고 오후 늦게 더 심하다</a:t>
            </a:r>
            <a:r>
              <a:rPr lang="en-US" altLang="ko-KR" dirty="0" smtClean="0"/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en-US" altLang="ko-KR" dirty="0" smtClean="0"/>
              <a:t>Varicose ulcers, </a:t>
            </a:r>
            <a:r>
              <a:rPr lang="en-US" altLang="ko-KR" dirty="0" err="1" smtClean="0"/>
              <a:t>Thrombophlebitis</a:t>
            </a:r>
            <a:r>
              <a:rPr lang="ko-KR" altLang="en-US" dirty="0" smtClean="0"/>
              <a:t>는 정맥질환이다</a:t>
            </a:r>
            <a:r>
              <a:rPr lang="en-US" altLang="ko-KR" dirty="0" smtClean="0"/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ko-KR" altLang="en-US" dirty="0" smtClean="0"/>
              <a:t>정맥질환은 간헐적 </a:t>
            </a:r>
            <a:r>
              <a:rPr lang="ko-KR" altLang="en-US" dirty="0" err="1" smtClean="0"/>
              <a:t>파행증이</a:t>
            </a:r>
            <a:r>
              <a:rPr lang="ko-KR" altLang="en-US" dirty="0"/>
              <a:t> </a:t>
            </a:r>
            <a:r>
              <a:rPr lang="ko-KR" altLang="en-US" dirty="0" smtClean="0"/>
              <a:t>대표적 증상이다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321</Words>
  <Application>Microsoft Office PowerPoint</Application>
  <PresentationFormat>화면 슬라이드 쇼(4:3)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Quiz 1</vt:lpstr>
      <vt:lpstr>Quiz 2</vt:lpstr>
      <vt:lpstr>Quiz 3</vt:lpstr>
      <vt:lpstr>Quiz 4</vt:lpstr>
      <vt:lpstr>Quiz 5</vt:lpstr>
      <vt:lpstr>Quiz 1</vt:lpstr>
      <vt:lpstr>Quiz 2</vt:lpstr>
      <vt:lpstr>Quiz 3</vt:lpstr>
      <vt:lpstr>Quiz 4</vt:lpstr>
      <vt:lpstr>Quiz 5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Quiz 1</dc:title>
  <dc:creator>HN</dc:creator>
  <cp:lastModifiedBy>HN</cp:lastModifiedBy>
  <cp:revision>2</cp:revision>
  <dcterms:created xsi:type="dcterms:W3CDTF">2012-10-24T17:07:49Z</dcterms:created>
  <dcterms:modified xsi:type="dcterms:W3CDTF">2012-10-24T17:11:02Z</dcterms:modified>
</cp:coreProperties>
</file>