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custShowLst>
    <p:custShow name="프로그램 실행1" id="0">
      <p:sldLst>
        <p:sld r:id="rId2"/>
        <p:sld r:id="rId5"/>
      </p:sldLst>
    </p:custShow>
    <p:custShow name="프로그램 실행2" id="1">
      <p:sldLst>
        <p:sld r:id="rId2"/>
        <p:sld r:id="rId3"/>
        <p:sld r:id="rId4"/>
      </p:sldLst>
    </p:custShow>
  </p:custShow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0" autoAdjust="0"/>
  </p:normalViewPr>
  <p:slideViewPr>
    <p:cSldViewPr>
      <p:cViewPr varScale="1">
        <p:scale>
          <a:sx n="88" d="100"/>
          <a:sy n="88" d="100"/>
        </p:scale>
        <p:origin x="-207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364D7-FFAD-40E3-80FC-BBD1305E07B6}" type="datetimeFigureOut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B394E-7226-4CE7-B840-F18104F1DB7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빗면 5"/>
          <p:cNvSpPr/>
          <p:nvPr/>
        </p:nvSpPr>
        <p:spPr>
          <a:xfrm>
            <a:off x="1629000" y="323528"/>
            <a:ext cx="3600000" cy="720000"/>
          </a:xfrm>
          <a:prstGeom prst="bevel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바탕체" pitchFamily="17" charset="-127"/>
                <a:ea typeface="바탕체" pitchFamily="17" charset="-127"/>
              </a:rPr>
              <a:t>저탄소 녹색성장</a:t>
            </a:r>
            <a:endParaRPr lang="ko-KR" altLang="en-US"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바탕체" pitchFamily="17" charset="-127"/>
              <a:ea typeface="바탕체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02751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F2F09-1B69-47B4-BC1F-06E1FF3EDA9F}" type="datetimeFigureOut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3EA4E-AC87-4056-A6FC-D1066B97DB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914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ko-KR" sz="1400">
                <a:latin typeface="굴림체" pitchFamily="49" charset="-127"/>
                <a:ea typeface="굴림체" pitchFamily="49" charset="-127"/>
              </a:rPr>
              <a:t>저탄소 녹색성장에 대한 자료입니다</a:t>
            </a:r>
            <a:r>
              <a:rPr lang="en-US" altLang="ko-KR" sz="1400">
                <a:latin typeface="굴림체" pitchFamily="49" charset="-127"/>
                <a:ea typeface="굴림체" pitchFamily="49" charset="-127"/>
              </a:rPr>
              <a:t>.</a:t>
            </a:r>
            <a:endParaRPr lang="ko-KR" altLang="en-US" sz="140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3EA4E-AC87-4056-A6FC-D1066B97DB3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8585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3EA4E-AC87-4056-A6FC-D1066B97DB36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574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3EA4E-AC87-4056-A6FC-D1066B97DB3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365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253982-9013-43A1-994A-8808DFB5A769}" type="slidenum">
              <a:rPr lang="ko-KR" altLang="en-US" smtClean="0"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3EA4E-AC87-4056-A6FC-D1066B97DB3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0159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모서리가 둥근 직사각형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D759-DBB0-4D2D-A693-B153A5F5AB19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DAA6B-C845-4C10-9CAF-F13D2E2D4A7C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모서리가 둥근 직사각형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833A3-2676-492D-A111-CD39C6E7080B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4ACED-E2CA-431F-A1FB-33710F9EB464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B156-8936-46A2-B84E-EF5205807DF5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B386D-E0D9-4DF9-80B7-E965DE00C366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25CFC-2FC8-476E-A1BF-2D089CB252A9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모서리가 둥근 직사각형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5BBA4-284C-41CA-B9BD-E35EC2AC946F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7928-38DD-44D7-997E-3E8247D6D0ED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A3B77-C183-4002-8A09-1E161EE1741B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CAB70-0792-482F-AF38-80D79264DFDB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모서리가 둥근 직사각형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1E648D2-2BA9-4074-A1B6-E121E58FB4E4}" type="datetime1">
              <a:rPr lang="ko-KR" altLang="en-US" smtClean="0"/>
              <a:t>2015-02-05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30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76D113B-3DA1-4DDA-974D-22C4C439BED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7661608" y="6975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sz="3200" kern="1200" smtClean="0">
                <a:solidFill>
                  <a:schemeClr val="tx1"/>
                </a:solidFill>
                <a:effectLst/>
                <a:latin typeface="돋움체" pitchFamily="49" charset="-127"/>
                <a:ea typeface="돋움체" pitchFamily="49" charset="-127"/>
                <a:cs typeface="+mn-cs"/>
              </a:rPr>
              <a:t>○○○</a:t>
            </a:r>
            <a:endParaRPr lang="ko-KR" altLang="en-US" sz="3200">
              <a:latin typeface="돋움체" pitchFamily="49" charset="-127"/>
              <a:ea typeface="돋움체" pitchFamily="49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  <p:hf hdr="0" ftr="0" dt="0"/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1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1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1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1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-test.co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notepad.exe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3500" smtClean="0">
                <a:latin typeface="돋움체" pitchFamily="49" charset="-127"/>
                <a:ea typeface="돋움체" pitchFamily="49" charset="-127"/>
                <a:hlinkClick r:id="rId3"/>
              </a:rPr>
              <a:t>하이퍼링크</a:t>
            </a:r>
            <a:endParaRPr lang="ko-KR" altLang="en-US" sz="3500">
              <a:latin typeface="돋움체" pitchFamily="49" charset="-127"/>
              <a:ea typeface="돋움체" pitchFamily="49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972000" y="1628799"/>
            <a:ext cx="7200000" cy="12600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7200" b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궁서체" pitchFamily="17" charset="-127"/>
                <a:ea typeface="궁서체" pitchFamily="17" charset="-127"/>
              </a:rPr>
              <a:t>저탄소 녹색성장</a:t>
            </a:r>
            <a:endParaRPr lang="en-US" altLang="ko-KR" sz="7200" b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궁서체" pitchFamily="17" charset="-127"/>
              <a:ea typeface="궁서체" pitchFamily="17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029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5600">
                <a:latin typeface="궁서체" pitchFamily="17" charset="-127"/>
                <a:ea typeface="궁서체" pitchFamily="17" charset="-127"/>
              </a:rPr>
              <a:t>세계자연보존연맹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3</a:t>
            </a:fld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ts val="2600"/>
              </a:lnSpc>
              <a:buSzPct val="90000"/>
              <a:buFont typeface="Webdings" pitchFamily="18" charset="2"/>
              <a:buChar char=""/>
            </a:pPr>
            <a:r>
              <a:rPr lang="ko-KR" altLang="en-US" sz="2000" u="sng">
                <a:latin typeface="바탕체" pitchFamily="17" charset="-127"/>
                <a:ea typeface="바탕체" pitchFamily="17" charset="-127"/>
              </a:rPr>
              <a:t>명칭</a:t>
            </a:r>
          </a:p>
          <a:p>
            <a:pPr lvl="1">
              <a:lnSpc>
                <a:spcPts val="2600"/>
              </a:lnSpc>
            </a:pPr>
            <a:r>
              <a:rPr lang="en-US" altLang="ko-KR" sz="1800" u="sng">
                <a:latin typeface="바탕체" pitchFamily="17" charset="-127"/>
                <a:ea typeface="바탕체" pitchFamily="17" charset="-127"/>
              </a:rPr>
              <a:t>IUCN : The World Conservation Union </a:t>
            </a:r>
          </a:p>
          <a:p>
            <a:pPr>
              <a:lnSpc>
                <a:spcPts val="2600"/>
              </a:lnSpc>
              <a:buSzPct val="90000"/>
              <a:buFont typeface="Webdings" pitchFamily="18" charset="2"/>
              <a:buChar char=""/>
            </a:pPr>
            <a:r>
              <a:rPr lang="ko-KR" altLang="en-US" sz="2000" u="sng">
                <a:latin typeface="바탕체" pitchFamily="17" charset="-127"/>
                <a:ea typeface="바탕체" pitchFamily="17" charset="-127"/>
              </a:rPr>
              <a:t>국제적 </a:t>
            </a:r>
            <a:r>
              <a:rPr lang="en-US" altLang="ko-KR" sz="2000" u="sng">
                <a:latin typeface="바탕체" pitchFamily="17" charset="-127"/>
                <a:ea typeface="바탕체" pitchFamily="17" charset="-127"/>
              </a:rPr>
              <a:t>NGO</a:t>
            </a:r>
          </a:p>
          <a:p>
            <a:pPr>
              <a:lnSpc>
                <a:spcPts val="2600"/>
              </a:lnSpc>
              <a:buSzPct val="90000"/>
              <a:buFont typeface="Webdings" pitchFamily="18" charset="2"/>
              <a:buChar char=""/>
            </a:pPr>
            <a:r>
              <a:rPr lang="ko-KR" altLang="en-US" sz="2000" u="sng">
                <a:latin typeface="바탕체" pitchFamily="17" charset="-127"/>
                <a:ea typeface="바탕체" pitchFamily="17" charset="-127"/>
              </a:rPr>
              <a:t>기능</a:t>
            </a:r>
          </a:p>
          <a:p>
            <a:pPr lvl="1">
              <a:lnSpc>
                <a:spcPts val="2600"/>
              </a:lnSpc>
            </a:pPr>
            <a:r>
              <a:rPr lang="ko-KR" altLang="en-US" sz="1800" u="sng">
                <a:latin typeface="바탕체" pitchFamily="17" charset="-127"/>
                <a:ea typeface="바탕체" pitchFamily="17" charset="-127"/>
              </a:rPr>
              <a:t>세계 각 지역의 자연자원과 생물다양성 보전을 위한 독려</a:t>
            </a:r>
            <a:r>
              <a:rPr lang="en-US" altLang="ko-KR" sz="1800" u="sng">
                <a:latin typeface="바탕체" pitchFamily="17" charset="-127"/>
                <a:ea typeface="바탕체" pitchFamily="17" charset="-127"/>
              </a:rPr>
              <a:t>, </a:t>
            </a:r>
            <a:r>
              <a:rPr lang="ko-KR" altLang="en-US" sz="1800" u="sng">
                <a:latin typeface="바탕체" pitchFamily="17" charset="-127"/>
                <a:ea typeface="바탕체" pitchFamily="17" charset="-127"/>
              </a:rPr>
              <a:t>협조 </a:t>
            </a:r>
          </a:p>
          <a:p>
            <a:pPr lvl="1">
              <a:lnSpc>
                <a:spcPts val="2600"/>
              </a:lnSpc>
            </a:pPr>
            <a:r>
              <a:rPr lang="ko-KR" altLang="en-US" sz="1800" u="sng">
                <a:latin typeface="바탕체" pitchFamily="17" charset="-127"/>
                <a:ea typeface="바탕체" pitchFamily="17" charset="-127"/>
              </a:rPr>
              <a:t>자연자원의 균형적 이용</a:t>
            </a:r>
            <a:r>
              <a:rPr lang="en-US" altLang="ko-KR" sz="1800" u="sng">
                <a:latin typeface="바탕체" pitchFamily="17" charset="-127"/>
                <a:ea typeface="바탕체" pitchFamily="17" charset="-127"/>
              </a:rPr>
              <a:t>(</a:t>
            </a:r>
            <a:r>
              <a:rPr lang="ko-KR" altLang="en-US" sz="1800" u="sng">
                <a:latin typeface="바탕체" pitchFamily="17" charset="-127"/>
                <a:ea typeface="바탕체" pitchFamily="17" charset="-127"/>
              </a:rPr>
              <a:t>생태계의 지속가능한 이용</a:t>
            </a:r>
            <a:r>
              <a:rPr lang="en-US" altLang="ko-KR" sz="1800" u="sng">
                <a:latin typeface="바탕체" pitchFamily="17" charset="-127"/>
                <a:ea typeface="바탕체" pitchFamily="17" charset="-127"/>
              </a:rPr>
              <a:t>) </a:t>
            </a:r>
            <a:r>
              <a:rPr lang="ko-KR" altLang="en-US" sz="1800" u="sng">
                <a:latin typeface="바탕체" pitchFamily="17" charset="-127"/>
                <a:ea typeface="바탕체" pitchFamily="17" charset="-127"/>
              </a:rPr>
              <a:t>도모</a:t>
            </a:r>
          </a:p>
          <a:p>
            <a:pPr>
              <a:lnSpc>
                <a:spcPts val="2600"/>
              </a:lnSpc>
            </a:pPr>
            <a:endParaRPr lang="ko-KR" altLang="en-US" sz="1800" u="sng">
              <a:latin typeface="바탕체" pitchFamily="17" charset="-127"/>
              <a:ea typeface="바탕체" pitchFamily="17" charset="-127"/>
            </a:endParaRPr>
          </a:p>
        </p:txBody>
      </p:sp>
      <p:pic>
        <p:nvPicPr>
          <p:cNvPr id="2" name="내용 개체 틀 1"/>
          <p:cNvPicPr>
            <a:picLocks noGrp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2723548"/>
            <a:ext cx="3240000" cy="2160000"/>
          </a:xfrm>
        </p:spPr>
      </p:pic>
    </p:spTree>
    <p:extLst>
      <p:ext uri="{BB962C8B-B14F-4D97-AF65-F5344CB8AC3E}">
        <p14:creationId xmlns:p14="http://schemas.microsoft.com/office/powerpoint/2010/main" val="74418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5600">
                <a:latin typeface="궁서체" pitchFamily="17" charset="-127"/>
                <a:ea typeface="궁서체" pitchFamily="17" charset="-127"/>
              </a:rPr>
              <a:t>국립공원 특별보호구</a:t>
            </a: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4</a:t>
            </a:fld>
            <a:endParaRPr lang="ko-KR" altLang="en-US"/>
          </a:p>
        </p:txBody>
      </p:sp>
      <p:graphicFrame>
        <p:nvGraphicFramePr>
          <p:cNvPr id="8" name="내용 개체 틀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628564993"/>
              </p:ext>
            </p:extLst>
          </p:nvPr>
        </p:nvGraphicFramePr>
        <p:xfrm>
          <a:off x="914400" y="1447800"/>
          <a:ext cx="7772400" cy="4357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3424"/>
                <a:gridCol w="5040560"/>
                <a:gridCol w="658416"/>
              </a:tblGrid>
              <a:tr h="726244">
                <a:tc>
                  <a:txBody>
                    <a:bodyPr/>
                    <a:lstStyle/>
                    <a:p>
                      <a:pPr algn="ctr"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구분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내용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비고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726244">
                <a:tc rowSpan="3">
                  <a:txBody>
                    <a:bodyPr/>
                    <a:lstStyle/>
                    <a:p>
                      <a:pPr algn="ctr"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배경 및 필요성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국립공원 입장료 폐지로 인한 </a:t>
                      </a:r>
                      <a:r>
                        <a:rPr lang="ko-KR" sz="2000" err="1">
                          <a:latin typeface="굴림체" pitchFamily="49" charset="-127"/>
                          <a:ea typeface="굴림체" pitchFamily="49" charset="-127"/>
                        </a:rPr>
                        <a:t>탐방객</a:t>
                      </a:r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 증가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62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ko-KR" sz="2000" dirty="0">
                          <a:latin typeface="굴림체" pitchFamily="49" charset="-127"/>
                          <a:ea typeface="굴림체" pitchFamily="49" charset="-127"/>
                        </a:rPr>
                        <a:t>멸종위기종 복원사업 확대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262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ko-KR" sz="2000" err="1">
                          <a:latin typeface="굴림체" pitchFamily="49" charset="-127"/>
                          <a:ea typeface="굴림체" pitchFamily="49" charset="-127"/>
                        </a:rPr>
                        <a:t>핵심생물종</a:t>
                      </a:r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 보호 필요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26244">
                <a:tc rowSpan="2">
                  <a:txBody>
                    <a:bodyPr/>
                    <a:lstStyle/>
                    <a:p>
                      <a:pPr algn="ctr"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관리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생태계 변화 관찰을 위한 모니터링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262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0"/>
                      <a:r>
                        <a:rPr lang="ko-KR" sz="2000">
                          <a:latin typeface="굴림체" pitchFamily="49" charset="-127"/>
                          <a:ea typeface="굴림체" pitchFamily="49" charset="-127"/>
                        </a:rPr>
                        <a:t>보호시설 설치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363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1C6C6-865E-4365-AF56-387760528532}" type="slidenum">
              <a:rPr lang="ko-KR" altLang="en-US" smtClean="0"/>
              <a:t>5</a:t>
            </a:fld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785786" y="620688"/>
            <a:ext cx="7560000" cy="5760000"/>
            <a:chOff x="1380455" y="571480"/>
            <a:chExt cx="6692007" cy="5810762"/>
          </a:xfrm>
        </p:grpSpPr>
        <p:sp>
          <p:nvSpPr>
            <p:cNvPr id="5" name="위로 구부러진 리본 4"/>
            <p:cNvSpPr/>
            <p:nvPr/>
          </p:nvSpPr>
          <p:spPr>
            <a:xfrm>
              <a:off x="1500166" y="571480"/>
              <a:ext cx="6500858" cy="857256"/>
            </a:xfrm>
            <a:prstGeom prst="ellipseRibbon2">
              <a:avLst>
                <a:gd name="adj1" fmla="val 25000"/>
                <a:gd name="adj2" fmla="val 71738"/>
                <a:gd name="adj3" fmla="val 12500"/>
              </a:avLst>
            </a:prstGeom>
            <a:blipFill>
              <a:blip r:embed="rId3"/>
              <a:tile tx="0" ty="0" sx="100000" sy="100000" flip="none" algn="tl"/>
            </a:blip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ko-KR" dirty="0"/>
                <a:t>환경부 지정 </a:t>
              </a:r>
              <a:r>
                <a:rPr lang="ko-KR" altLang="ko-KR" dirty="0" smtClean="0"/>
                <a:t>멸종위기종</a:t>
              </a:r>
            </a:p>
          </p:txBody>
        </p:sp>
        <p:cxnSp>
          <p:nvCxnSpPr>
            <p:cNvPr id="8" name="직선 연결선 7"/>
            <p:cNvCxnSpPr/>
            <p:nvPr/>
          </p:nvCxnSpPr>
          <p:spPr>
            <a:xfrm>
              <a:off x="2071670" y="2643182"/>
              <a:ext cx="6000792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/>
          </p:nvCxnSpPr>
          <p:spPr>
            <a:xfrm>
              <a:off x="2071670" y="3738565"/>
              <a:ext cx="6000792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2071670" y="4833948"/>
              <a:ext cx="6000792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>
              <a:off x="2071670" y="5929330"/>
              <a:ext cx="6000792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 rot="5400000" flipH="1" flipV="1">
              <a:off x="142844" y="4000504"/>
              <a:ext cx="3857652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모서리가 둥근 직사각형 13"/>
            <p:cNvSpPr/>
            <p:nvPr/>
          </p:nvSpPr>
          <p:spPr>
            <a:xfrm>
              <a:off x="2714612" y="2285992"/>
              <a:ext cx="714380" cy="3643338"/>
            </a:xfrm>
            <a:prstGeom prst="roundRect">
              <a:avLst/>
            </a:prstGeom>
            <a:blipFill>
              <a:blip r:embed="rId4" cstate="print"/>
              <a:tile tx="0" ty="0" sx="100000" sy="100000" flip="none" algn="tl"/>
            </a:blip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3804041" y="3500438"/>
              <a:ext cx="714380" cy="2428892"/>
            </a:xfrm>
            <a:prstGeom prst="roundRect">
              <a:avLst/>
            </a:prstGeom>
            <a:blipFill>
              <a:blip r:embed="rId4" cstate="print"/>
              <a:tile tx="0" ty="0" sx="100000" sy="100000" flip="none" algn="tl"/>
            </a:blip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4893470" y="2285992"/>
              <a:ext cx="714380" cy="3643338"/>
            </a:xfrm>
            <a:prstGeom prst="roundRect">
              <a:avLst/>
            </a:prstGeom>
            <a:blipFill>
              <a:blip r:embed="rId4" cstate="print"/>
              <a:tile tx="0" ty="0" sx="100000" sy="100000" flip="none" algn="tl"/>
            </a:blip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5982899" y="3643314"/>
              <a:ext cx="714380" cy="2286016"/>
            </a:xfrm>
            <a:prstGeom prst="roundRect">
              <a:avLst/>
            </a:prstGeom>
            <a:blipFill>
              <a:blip r:embed="rId4" cstate="print"/>
              <a:tile tx="0" ty="0" sx="100000" sy="100000" flip="none" algn="tl"/>
            </a:blip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7072330" y="3357562"/>
              <a:ext cx="714380" cy="2571768"/>
            </a:xfrm>
            <a:prstGeom prst="roundRect">
              <a:avLst/>
            </a:prstGeom>
            <a:blipFill>
              <a:blip r:embed="rId4" cstate="print"/>
              <a:tile tx="0" ty="0" sx="100000" sy="100000" flip="none" algn="tl"/>
            </a:blip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380455" y="2488164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mtClean="0"/>
                <a:t>30</a:t>
              </a:r>
              <a:r>
                <a:rPr lang="ko-KR" altLang="en-US" smtClean="0"/>
                <a:t>종</a:t>
              </a:r>
              <a:endParaRPr lang="ko-KR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380455" y="3500438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mtClean="0"/>
                <a:t>20</a:t>
              </a:r>
              <a:r>
                <a:rPr lang="ko-KR" altLang="en-US" smtClean="0"/>
                <a:t>종</a:t>
              </a:r>
              <a:endParaRPr lang="ko-KR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80455" y="4643446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mtClean="0"/>
                <a:t>10</a:t>
              </a:r>
              <a:r>
                <a:rPr lang="ko-KR" altLang="en-US" smtClean="0"/>
                <a:t>종</a:t>
              </a:r>
              <a:endParaRPr lang="ko-KR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518313" y="5786454"/>
              <a:ext cx="461445" cy="3725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0</a:t>
              </a:r>
              <a:r>
                <a:rPr lang="ko-KR" altLang="en-US" dirty="0" smtClean="0"/>
                <a:t>종</a:t>
              </a:r>
              <a:endParaRPr lang="ko-KR" altLang="en-US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714612" y="60129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식물</a:t>
              </a:r>
              <a:endParaRPr lang="ko-KR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799912" y="6012910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포유류</a:t>
              </a:r>
              <a:endParaRPr lang="ko-KR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044606" y="60129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조류</a:t>
              </a:r>
              <a:endParaRPr lang="ko-KR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058468" y="60129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곤충</a:t>
              </a:r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072330" y="60129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mtClean="0"/>
                <a:t>기타</a:t>
              </a:r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714612" y="1857364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mtClean="0"/>
                <a:t>64</a:t>
              </a:r>
              <a:r>
                <a:rPr lang="ko-KR" altLang="en-US" smtClean="0"/>
                <a:t>종</a:t>
              </a:r>
              <a:endParaRPr lang="ko-KR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857752" y="1857364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mtClean="0"/>
                <a:t>61</a:t>
              </a:r>
              <a:r>
                <a:rPr lang="ko-KR" altLang="en-US" smtClean="0"/>
                <a:t>종</a:t>
              </a:r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9938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5600" smtClean="0">
                <a:latin typeface="궁서체" pitchFamily="17" charset="-127"/>
                <a:ea typeface="궁서체" pitchFamily="17" charset="-127"/>
              </a:rPr>
              <a:t>프로그램 실행</a:t>
            </a:r>
            <a:endParaRPr lang="ko-KR" altLang="en-US" sz="5600">
              <a:latin typeface="궁서체" pitchFamily="17" charset="-127"/>
              <a:ea typeface="궁서체" pitchFamily="17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6D113B-3DA1-4DDA-974D-22C4C439BEDC}" type="slidenum">
              <a:rPr lang="ko-KR" altLang="en-US" smtClean="0"/>
              <a:t>6</a:t>
            </a:fld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2987984" y="1844824"/>
            <a:ext cx="2880000" cy="3032400"/>
            <a:chOff x="2987984" y="1844824"/>
            <a:chExt cx="2880000" cy="3032400"/>
          </a:xfrm>
        </p:grpSpPr>
        <p:sp>
          <p:nvSpPr>
            <p:cNvPr id="4" name="막힌 원호 3">
              <a:hlinkHover r:id="rId3" action="ppaction://program"/>
            </p:cNvPr>
            <p:cNvSpPr/>
            <p:nvPr/>
          </p:nvSpPr>
          <p:spPr>
            <a:xfrm>
              <a:off x="2987984" y="1844824"/>
              <a:ext cx="2880000" cy="2880000"/>
            </a:xfrm>
            <a:prstGeom prst="blockArc">
              <a:avLst/>
            </a:prstGeom>
            <a:blipFill>
              <a:blip r:embed="rId4"/>
              <a:tile tx="0" ty="0" sx="100000" sy="100000" flip="none" algn="tl"/>
            </a:blipFill>
            <a:scene3d>
              <a:camera prst="orthographicFront"/>
              <a:lightRig rig="threePt" dir="t"/>
            </a:scene3d>
            <a:sp3d extrusionH="457200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막힌 원호 4">
              <a:hlinkHover r:id="rId3" action="ppaction://program"/>
            </p:cNvPr>
            <p:cNvSpPr/>
            <p:nvPr/>
          </p:nvSpPr>
          <p:spPr>
            <a:xfrm flipV="1">
              <a:off x="2987984" y="1997224"/>
              <a:ext cx="2880000" cy="2880000"/>
            </a:xfrm>
            <a:prstGeom prst="blockArc">
              <a:avLst/>
            </a:prstGeom>
            <a:blipFill>
              <a:blip r:embed="rId4"/>
              <a:tile tx="0" ty="0" sx="100000" sy="100000" flip="none" algn="tl"/>
            </a:blipFill>
            <a:scene3d>
              <a:camera prst="orthographicFront"/>
              <a:lightRig rig="threePt" dir="t"/>
            </a:scene3d>
            <a:sp3d extrusionH="457200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860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0">
        <p:split dir="in"/>
      </p:transition>
    </mc:Choice>
    <mc:Fallback xmlns="">
      <p:transition spd="slow" advClick="0" advTm="6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균형">
  <a:themeElements>
    <a:clrScheme name="균형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균형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균형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</TotalTime>
  <Words>97</Words>
  <Application>Microsoft Office PowerPoint</Application>
  <PresentationFormat>화면 슬라이드 쇼(4:3)</PresentationFormat>
  <Paragraphs>44</Paragraphs>
  <Slides>5</Slides>
  <Notes>5</Notes>
  <HiddenSlides>1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  <vt:variant>
        <vt:lpstr>재구성한 쇼</vt:lpstr>
      </vt:variant>
      <vt:variant>
        <vt:i4>2</vt:i4>
      </vt:variant>
    </vt:vector>
  </HeadingPairs>
  <TitlesOfParts>
    <vt:vector size="8" baseType="lpstr">
      <vt:lpstr>균형</vt:lpstr>
      <vt:lpstr>PowerPoint 프레젠테이션</vt:lpstr>
      <vt:lpstr>세계자연보존연맹</vt:lpstr>
      <vt:lpstr>국립공원 특별보호구</vt:lpstr>
      <vt:lpstr>PowerPoint 프레젠테이션</vt:lpstr>
      <vt:lpstr>프로그램 실행</vt:lpstr>
      <vt:lpstr>프로그램 실행1</vt:lpstr>
      <vt:lpstr>프로그램 실행2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삼성SDS</dc:creator>
  <cp:lastModifiedBy>op</cp:lastModifiedBy>
  <cp:revision>13</cp:revision>
  <dcterms:created xsi:type="dcterms:W3CDTF">2014-11-23T07:46:59Z</dcterms:created>
  <dcterms:modified xsi:type="dcterms:W3CDTF">2015-02-05T00:39:54Z</dcterms:modified>
</cp:coreProperties>
</file>