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7" r:id="rId11"/>
    <p:sldId id="268" r:id="rId12"/>
    <p:sldId id="265" r:id="rId13"/>
    <p:sldId id="266" r:id="rId14"/>
    <p:sldId id="264" r:id="rId1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개요" id="{4749FC9F-19EF-2A9F-2990-D51295C17C7F}">
          <p14:sldIdLst>
            <p14:sldId id="256"/>
            <p14:sldId id="257"/>
          </p14:sldIdLst>
        </p14:section>
        <p14:section name="서약서 제출" id="{2D897E3C-198D-D044-1DD5-94BAE15F9524}">
          <p14:sldIdLst>
            <p14:sldId id="258"/>
          </p14:sldIdLst>
        </p14:section>
        <p14:section name="지급요청서" id="{6AA930DA-0CB3-4A65-24B6-4B804A72765A}">
          <p14:sldIdLst>
            <p14:sldId id="259"/>
            <p14:sldId id="260"/>
            <p14:sldId id="261"/>
            <p14:sldId id="262"/>
            <p14:sldId id="263"/>
            <p14:sldId id="269"/>
            <p14:sldId id="267"/>
            <p14:sldId id="268"/>
            <p14:sldId id="265"/>
            <p14:sldId id="266"/>
          </p14:sldIdLst>
        </p14:section>
        <p14:section name="마무리" id="{33B30BD7-0C06-7FE8-3DBB-3B296E77EA4E}">
          <p14:sldIdLst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46" d="100"/>
          <a:sy n="146" d="100"/>
        </p:scale>
        <p:origin x="5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3064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한국장학재단 '서약서 제출방법'과 '지급요청서 작성 방법' 두 매뉴얼을 요약한 안내 자료입니다. 매뉴얼의 화면 예시는 2025년 기준 샘플이 포함되어 있으며, 제출 기한은 대학별로 다릅니다.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교육이수는 학기별 1회입니다. 교육 영상은 한국장학재단 홈페이지 &gt; 장학금 &gt; 주거안정장학금 &gt; 공지사항에서 다시 볼 수 있습니다. 서약서는 공공재정환수법 준수 등 내용이며, 위반 시 공공재정지급금 지급 중단, 부정이익 환수, 제재부가금 부과 등이 따를 수 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중복수혜 확인 대상: 국토부 청년 주거급여 분리지급, 청년월세 한시 지원사업, 지자체 자체 월세 지원사업 등. 일반 주거급여는 가구 단위 지원이므로 중복 제한 대상에서 제외되고, 청년 주거급여 분리지급 수혜만 중복에 해당합니다.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선급금: 1개월을 초과하는 기간의 비용을 일괄 사전 납부하는 경우(방학 중 기숙사비를 학기 중 추가 납부하는 경우에 한해 1개월분도 선급금 인정). 사후 지출 예: 말일이 공휴일이거나 은행 사정으로 다음 영업일에 이체된 경우. 인정 지역을 벗어나도 대학이 학업 필요성·거주 필요성을 인정하면 지원 가능하나, 해당 학기 전부 온라인 수강이면 예외 인정 처리가 불가합니다.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선급금은 '개월' 입력 시 1개월분이 자동 계산되고, 임차보증금은 보증금×0.04÷12로 자동 환산됩니다. 지급 일정·승인은 대학마다 다를 수 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승인현황 메뉴: 장학금 &gt; 주거안정장학금 &gt; 지급요청서 승인현황. 실제 장학금 지급은 소속대학의 지급 일정에 따라 다릅니다.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/>
          </a:solidFill>
          <a:ln/>
        </p:spPr>
      </p:sp>
      <p:sp>
        <p:nvSpPr>
          <p:cNvPr id="3" name="Text 1"/>
          <p:cNvSpPr>
            <a:spLocks noGrp="1"/>
          </p:cNvSpPr>
          <p:nvPr>
            <p:ph type="title" idx="101" hasCustomPrompt="1"/>
          </p:nvPr>
        </p:nvSpPr>
        <p:spPr>
          <a:xfrm>
            <a:off x="640080" y="1234440"/>
            <a:ext cx="5852160" cy="15544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0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4000" dirty="0"/>
          </a:p>
        </p:txBody>
      </p:sp>
      <p:sp>
        <p:nvSpPr>
          <p:cNvPr id="4" name="Text 1"/>
          <p:cNvSpPr>
            <a:spLocks noGrp="1"/>
          </p:cNvSpPr>
          <p:nvPr>
            <p:ph type="body" idx="102" hasCustomPrompt="1"/>
          </p:nvPr>
        </p:nvSpPr>
        <p:spPr>
          <a:xfrm>
            <a:off x="640080" y="2971800"/>
            <a:ext cx="5852160" cy="82296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1800" dirty="0">
                <a:solidFill>
                  <a:schemeClr val="bg2"/>
                </a:solidFill>
              </a:defRPr>
            </a:lvl1pPr>
          </a:lstStyle>
          <a:p>
            <a:pPr marL="0" indent="0" algn="l">
              <a:buNone/>
            </a:pPr>
            <a:endParaRPr lang="en-US" sz="18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800" b="1" dirty="0">
                <a:solidFill>
                  <a:schemeClr val="tx2"/>
                </a:solidFill>
              </a:defRPr>
            </a:lvl1pPr>
          </a:lstStyle>
          <a:p>
            <a:pPr marL="0" indent="0" algn="l">
              <a:buNone/>
            </a:pP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/>
          </a:solidFill>
          <a:ln/>
        </p:spPr>
      </p:sp>
      <p:sp>
        <p:nvSpPr>
          <p:cNvPr id="3" name="Text 1"/>
          <p:cNvSpPr>
            <a:spLocks noGrp="1"/>
          </p:cNvSpPr>
          <p:nvPr>
            <p:ph type="title" idx="101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28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2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CFC9EA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>
            <a:spLocks noGrp="1"/>
          </p:cNvSpPr>
          <p:nvPr>
            <p:ph type="title" idx="101" hasCustomPrompt="1"/>
          </p:nvPr>
        </p:nvSpPr>
        <p:spPr>
          <a:xfrm>
            <a:off x="640080" y="1234440"/>
            <a:ext cx="58521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200" b="1" dirty="0">
                <a:solidFill>
                  <a:schemeClr val="accent2"/>
                </a:solidFill>
              </a:rPr>
              <a:t>2026학년도</a:t>
            </a:r>
            <a:endParaRPr lang="en-US" sz="4000" dirty="0"/>
          </a:p>
          <a:p>
            <a:pPr marL="0" indent="0" algn="l">
              <a:buNone/>
            </a:pPr>
            <a:r>
              <a:rPr lang="en-US" sz="4000" b="1" dirty="0">
                <a:solidFill>
                  <a:schemeClr val="bg1"/>
                </a:solidFill>
              </a:rPr>
              <a:t>주거안정장학금</a:t>
            </a:r>
            <a:endParaRPr lang="en-US" sz="4000" dirty="0"/>
          </a:p>
        </p:txBody>
      </p:sp>
      <p:sp>
        <p:nvSpPr>
          <p:cNvPr id="3" name="Text 1"/>
          <p:cNvSpPr>
            <a:spLocks noGrp="1"/>
          </p:cNvSpPr>
          <p:nvPr>
            <p:ph type="body" idx="102" hasCustomPrompt="1"/>
          </p:nvPr>
        </p:nvSpPr>
        <p:spPr>
          <a:xfrm>
            <a:off x="640080" y="2971800"/>
            <a:ext cx="5852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800" dirty="0">
                <a:solidFill>
                  <a:schemeClr val="bg2"/>
                </a:solidFill>
              </a:rPr>
              <a:t>장학생 서약서 제출 · 지급요청서 작성 가이드</a:t>
            </a:r>
            <a:endParaRPr lang="en-US" sz="18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4343400"/>
            <a:ext cx="58521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accent4"/>
                </a:solidFill>
              </a:rPr>
              <a:t>한국장학재단 매뉴얼 요약  |  상담센터 1599-2000</a:t>
            </a:r>
            <a:endParaRPr lang="en-US" sz="1200" dirty="0"/>
          </a:p>
        </p:txBody>
      </p:sp>
      <p:sp>
        <p:nvSpPr>
          <p:cNvPr id="5" name="Deco 0"/>
          <p:cNvSpPr/>
          <p:nvPr/>
        </p:nvSpPr>
        <p:spPr>
          <a:xfrm>
            <a:off x="6858000" y="457200"/>
            <a:ext cx="1828800" cy="1581912"/>
          </a:xfrm>
          <a:prstGeom prst="hexagon">
            <a:avLst/>
          </a:prstGeom>
          <a:solidFill>
            <a:schemeClr val="accent1">
              <a:alpha val="80000"/>
            </a:schemeClr>
          </a:solidFill>
          <a:ln/>
        </p:spPr>
      </p:sp>
      <p:sp>
        <p:nvSpPr>
          <p:cNvPr id="6" name="Deco 1"/>
          <p:cNvSpPr/>
          <p:nvPr/>
        </p:nvSpPr>
        <p:spPr>
          <a:xfrm>
            <a:off x="7680960" y="1920240"/>
            <a:ext cx="1188720" cy="1033272"/>
          </a:xfrm>
          <a:prstGeom prst="hexagon">
            <a:avLst/>
          </a:prstGeom>
          <a:solidFill>
            <a:schemeClr val="accent2"/>
          </a:solidFill>
          <a:ln/>
        </p:spPr>
      </p:sp>
      <p:sp>
        <p:nvSpPr>
          <p:cNvPr id="7" name="Deco 2"/>
          <p:cNvSpPr/>
          <p:nvPr/>
        </p:nvSpPr>
        <p:spPr>
          <a:xfrm>
            <a:off x="6583680" y="2834640"/>
            <a:ext cx="1371600" cy="1188720"/>
          </a:xfrm>
          <a:prstGeom prst="hexagon">
            <a:avLst/>
          </a:prstGeom>
          <a:solidFill>
            <a:schemeClr val="accent4">
              <a:alpha val="65000"/>
            </a:schemeClr>
          </a:solidFill>
          <a:ln/>
        </p:spPr>
      </p:sp>
      <p:sp>
        <p:nvSpPr>
          <p:cNvPr id="8" name="Deco 3"/>
          <p:cNvSpPr/>
          <p:nvPr/>
        </p:nvSpPr>
        <p:spPr>
          <a:xfrm>
            <a:off x="8138160" y="3291840"/>
            <a:ext cx="640080" cy="557784"/>
          </a:xfrm>
          <a:prstGeom prst="hexagon">
            <a:avLst/>
          </a:prstGeom>
          <a:solidFill>
            <a:schemeClr val="accent1">
              <a:alpha val="60000"/>
            </a:schemeClr>
          </a:solidFill>
          <a:ln/>
        </p:spPr>
      </p:sp>
      <p:sp>
        <p:nvSpPr>
          <p:cNvPr id="9" name="Deco 4"/>
          <p:cNvSpPr/>
          <p:nvPr/>
        </p:nvSpPr>
        <p:spPr>
          <a:xfrm>
            <a:off x="6400800" y="1737360"/>
            <a:ext cx="457200" cy="393192"/>
          </a:xfrm>
          <a:prstGeom prst="hexagon">
            <a:avLst/>
          </a:prstGeom>
          <a:solidFill>
            <a:schemeClr val="accent2">
              <a:alpha val="60000"/>
            </a:schemeClr>
          </a:solidFill>
          <a:ln/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한눈에 보는 전체 절차</a:t>
            </a:r>
            <a:endParaRPr lang="en-US" sz="2800" dirty="0"/>
          </a:p>
        </p:txBody>
      </p:sp>
      <p:sp>
        <p:nvSpPr>
          <p:cNvPr id="3" name="Flow hex 1"/>
          <p:cNvSpPr/>
          <p:nvPr/>
        </p:nvSpPr>
        <p:spPr>
          <a:xfrm>
            <a:off x="685800" y="1234440"/>
            <a:ext cx="914400" cy="795528"/>
          </a:xfrm>
          <a:prstGeom prst="hexagon">
            <a:avLst/>
          </a:prstGeom>
          <a:solidFill>
            <a:schemeClr val="accent1"/>
          </a:solidFill>
          <a:ln/>
        </p:spPr>
      </p:sp>
      <p:pic>
        <p:nvPicPr>
          <p:cNvPr id="4" name="Image 0" descr="로그인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976" y="1440180"/>
            <a:ext cx="384048" cy="384048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502920" y="2148840"/>
            <a:ext cx="1280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로그인</a:t>
            </a:r>
            <a:endParaRPr lang="en-US" sz="1400" dirty="0"/>
          </a:p>
        </p:txBody>
      </p:sp>
      <p:sp>
        <p:nvSpPr>
          <p:cNvPr id="6" name="Arrow 1"/>
          <p:cNvSpPr/>
          <p:nvPr/>
        </p:nvSpPr>
        <p:spPr>
          <a:xfrm>
            <a:off x="1737360" y="1508760"/>
            <a:ext cx="182880" cy="256032"/>
          </a:xfrm>
          <a:prstGeom prst="chevron">
            <a:avLst/>
          </a:prstGeom>
          <a:solidFill>
            <a:schemeClr val="accent4"/>
          </a:solidFill>
          <a:ln/>
        </p:spPr>
      </p:sp>
      <p:sp>
        <p:nvSpPr>
          <p:cNvPr id="7" name="Flow hex 2"/>
          <p:cNvSpPr/>
          <p:nvPr/>
        </p:nvSpPr>
        <p:spPr>
          <a:xfrm>
            <a:off x="2057400" y="1234440"/>
            <a:ext cx="914400" cy="795528"/>
          </a:xfrm>
          <a:prstGeom prst="hexagon">
            <a:avLst/>
          </a:prstGeom>
          <a:solidFill>
            <a:schemeClr val="accent1"/>
          </a:solidFill>
          <a:ln/>
        </p:spPr>
      </p:sp>
      <p:pic>
        <p:nvPicPr>
          <p:cNvPr id="8" name="Image 1" descr="교육이수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576" y="1440180"/>
            <a:ext cx="384048" cy="384048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1874520" y="2148840"/>
            <a:ext cx="1280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교육이수</a:t>
            </a:r>
            <a:endParaRPr lang="en-US" sz="1400" dirty="0"/>
          </a:p>
        </p:txBody>
      </p:sp>
      <p:sp>
        <p:nvSpPr>
          <p:cNvPr id="10" name="Arrow 2"/>
          <p:cNvSpPr/>
          <p:nvPr/>
        </p:nvSpPr>
        <p:spPr>
          <a:xfrm>
            <a:off x="3108960" y="1508760"/>
            <a:ext cx="182880" cy="256032"/>
          </a:xfrm>
          <a:prstGeom prst="chevron">
            <a:avLst/>
          </a:prstGeom>
          <a:solidFill>
            <a:schemeClr val="accent4"/>
          </a:solidFill>
          <a:ln/>
        </p:spPr>
      </p:sp>
      <p:sp>
        <p:nvSpPr>
          <p:cNvPr id="11" name="Flow hex 3"/>
          <p:cNvSpPr/>
          <p:nvPr/>
        </p:nvSpPr>
        <p:spPr>
          <a:xfrm>
            <a:off x="3429000" y="1234440"/>
            <a:ext cx="914400" cy="795528"/>
          </a:xfrm>
          <a:prstGeom prst="hexagon">
            <a:avLst/>
          </a:prstGeom>
          <a:solidFill>
            <a:schemeClr val="accent1"/>
          </a:solidFill>
          <a:ln/>
        </p:spPr>
      </p:sp>
      <p:pic>
        <p:nvPicPr>
          <p:cNvPr id="12" name="Image 2" descr="서약서 제출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4176" y="1440180"/>
            <a:ext cx="384048" cy="384048"/>
          </a:xfrm>
          <a:prstGeom prst="rect">
            <a:avLst/>
          </a:prstGeom>
        </p:spPr>
      </p:pic>
      <p:sp>
        <p:nvSpPr>
          <p:cNvPr id="13" name="Text 8"/>
          <p:cNvSpPr txBox="1"/>
          <p:nvPr/>
        </p:nvSpPr>
        <p:spPr>
          <a:xfrm>
            <a:off x="3246120" y="2148840"/>
            <a:ext cx="1280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서약서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제출</a:t>
            </a:r>
            <a:endParaRPr lang="en-US" sz="1400" dirty="0"/>
          </a:p>
        </p:txBody>
      </p:sp>
      <p:sp>
        <p:nvSpPr>
          <p:cNvPr id="14" name="Arrow 3"/>
          <p:cNvSpPr/>
          <p:nvPr/>
        </p:nvSpPr>
        <p:spPr>
          <a:xfrm>
            <a:off x="4480560" y="1508760"/>
            <a:ext cx="182880" cy="256032"/>
          </a:xfrm>
          <a:prstGeom prst="chevron">
            <a:avLst/>
          </a:prstGeom>
          <a:solidFill>
            <a:schemeClr val="accent4"/>
          </a:solidFill>
          <a:ln/>
        </p:spPr>
      </p:sp>
      <p:sp>
        <p:nvSpPr>
          <p:cNvPr id="15" name="Flow hex 4"/>
          <p:cNvSpPr/>
          <p:nvPr/>
        </p:nvSpPr>
        <p:spPr>
          <a:xfrm>
            <a:off x="4800600" y="1234440"/>
            <a:ext cx="914400" cy="795528"/>
          </a:xfrm>
          <a:prstGeom prst="hexagon">
            <a:avLst/>
          </a:prstGeom>
          <a:solidFill>
            <a:schemeClr val="tx2"/>
          </a:solidFill>
          <a:ln/>
        </p:spPr>
      </p:sp>
      <p:pic>
        <p:nvPicPr>
          <p:cNvPr id="16" name="Image 3" descr="지급요청서 작성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5776" y="1440180"/>
            <a:ext cx="384048" cy="384048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4617720" y="2148840"/>
            <a:ext cx="1280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지급요청서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작성</a:t>
            </a:r>
            <a:endParaRPr lang="en-US" sz="1400" dirty="0"/>
          </a:p>
        </p:txBody>
      </p:sp>
      <p:sp>
        <p:nvSpPr>
          <p:cNvPr id="18" name="Arrow 4"/>
          <p:cNvSpPr/>
          <p:nvPr/>
        </p:nvSpPr>
        <p:spPr>
          <a:xfrm>
            <a:off x="5852160" y="1508760"/>
            <a:ext cx="182880" cy="256032"/>
          </a:xfrm>
          <a:prstGeom prst="chevron">
            <a:avLst/>
          </a:prstGeom>
          <a:solidFill>
            <a:schemeClr val="accent4"/>
          </a:solidFill>
          <a:ln/>
        </p:spPr>
      </p:sp>
      <p:sp>
        <p:nvSpPr>
          <p:cNvPr id="19" name="Flow hex 5"/>
          <p:cNvSpPr/>
          <p:nvPr/>
        </p:nvSpPr>
        <p:spPr>
          <a:xfrm>
            <a:off x="6172200" y="1234440"/>
            <a:ext cx="914400" cy="795528"/>
          </a:xfrm>
          <a:prstGeom prst="hexagon">
            <a:avLst/>
          </a:prstGeom>
          <a:solidFill>
            <a:schemeClr val="tx2"/>
          </a:solidFill>
          <a:ln/>
        </p:spPr>
      </p:sp>
      <p:pic>
        <p:nvPicPr>
          <p:cNvPr id="20" name="Image 4" descr="지급요청서 제출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37376" y="1440180"/>
            <a:ext cx="384048" cy="384048"/>
          </a:xfrm>
          <a:prstGeom prst="rect">
            <a:avLst/>
          </a:prstGeom>
        </p:spPr>
      </p:pic>
      <p:sp>
        <p:nvSpPr>
          <p:cNvPr id="21" name="Text 14"/>
          <p:cNvSpPr txBox="1"/>
          <p:nvPr/>
        </p:nvSpPr>
        <p:spPr>
          <a:xfrm>
            <a:off x="5989320" y="2148840"/>
            <a:ext cx="1280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지급요청서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제출</a:t>
            </a:r>
            <a:endParaRPr lang="en-US" sz="1400" dirty="0"/>
          </a:p>
        </p:txBody>
      </p:sp>
      <p:sp>
        <p:nvSpPr>
          <p:cNvPr id="22" name="Arrow 5"/>
          <p:cNvSpPr/>
          <p:nvPr/>
        </p:nvSpPr>
        <p:spPr>
          <a:xfrm>
            <a:off x="7223760" y="1508760"/>
            <a:ext cx="182880" cy="256032"/>
          </a:xfrm>
          <a:prstGeom prst="chevron">
            <a:avLst/>
          </a:prstGeom>
          <a:solidFill>
            <a:schemeClr val="accent4"/>
          </a:solidFill>
          <a:ln/>
        </p:spPr>
      </p:sp>
      <p:sp>
        <p:nvSpPr>
          <p:cNvPr id="23" name="Flow hex 6"/>
          <p:cNvSpPr/>
          <p:nvPr/>
        </p:nvSpPr>
        <p:spPr>
          <a:xfrm>
            <a:off x="7543800" y="1234440"/>
            <a:ext cx="914400" cy="795528"/>
          </a:xfrm>
          <a:prstGeom prst="hexagon">
            <a:avLst/>
          </a:prstGeom>
          <a:solidFill>
            <a:schemeClr val="tx2"/>
          </a:solidFill>
          <a:ln/>
        </p:spPr>
      </p:sp>
      <p:pic>
        <p:nvPicPr>
          <p:cNvPr id="24" name="Image 5" descr="승인현황 확인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08976" y="1440180"/>
            <a:ext cx="384048" cy="384048"/>
          </a:xfrm>
          <a:prstGeom prst="rect">
            <a:avLst/>
          </a:prstGeom>
        </p:spPr>
      </p:pic>
      <p:sp>
        <p:nvSpPr>
          <p:cNvPr id="25" name="Text 17"/>
          <p:cNvSpPr txBox="1"/>
          <p:nvPr/>
        </p:nvSpPr>
        <p:spPr>
          <a:xfrm>
            <a:off x="7360920" y="2148840"/>
            <a:ext cx="12801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승인현황</a:t>
            </a:r>
            <a:endParaRPr lang="en-US" sz="1400" dirty="0"/>
          </a:p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확인</a:t>
            </a:r>
            <a:endParaRPr lang="en-US" sz="1400" dirty="0"/>
          </a:p>
        </p:txBody>
      </p:sp>
      <p:sp>
        <p:nvSpPr>
          <p:cNvPr id="26" name="Card pledge"/>
          <p:cNvSpPr/>
          <p:nvPr/>
        </p:nvSpPr>
        <p:spPr>
          <a:xfrm>
            <a:off x="502920" y="2926080"/>
            <a:ext cx="3840480" cy="960120"/>
          </a:xfrm>
          <a:prstGeom prst="roundRect">
            <a:avLst>
              <a:gd name="adj" fmla="val 7619"/>
            </a:avLst>
          </a:prstGeom>
          <a:solidFill>
            <a:schemeClr val="bg2"/>
          </a:solidFill>
          <a:ln/>
        </p:spPr>
      </p:sp>
      <p:sp>
        <p:nvSpPr>
          <p:cNvPr id="27" name="Text 19"/>
          <p:cNvSpPr txBox="1"/>
          <p:nvPr/>
        </p:nvSpPr>
        <p:spPr>
          <a:xfrm>
            <a:off x="731520" y="306324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① 서약서 (학기별 1회)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미제출 시 장학금 지급 불가</a:t>
            </a:r>
            <a:endParaRPr lang="en-US" sz="1600" dirty="0"/>
          </a:p>
        </p:txBody>
      </p:sp>
      <p:sp>
        <p:nvSpPr>
          <p:cNvPr id="28" name="Card payment request"/>
          <p:cNvSpPr/>
          <p:nvPr/>
        </p:nvSpPr>
        <p:spPr>
          <a:xfrm>
            <a:off x="4709160" y="2926080"/>
            <a:ext cx="3931920" cy="960120"/>
          </a:xfrm>
          <a:prstGeom prst="roundRect">
            <a:avLst>
              <a:gd name="adj" fmla="val 7619"/>
            </a:avLst>
          </a:prstGeom>
          <a:solidFill>
            <a:schemeClr val="bg2"/>
          </a:solidFill>
          <a:ln/>
        </p:spPr>
      </p:sp>
      <p:sp>
        <p:nvSpPr>
          <p:cNvPr id="29" name="Text 21"/>
          <p:cNvSpPr txBox="1"/>
          <p:nvPr/>
        </p:nvSpPr>
        <p:spPr>
          <a:xfrm>
            <a:off x="4937760" y="3063240"/>
            <a:ext cx="3566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② 지급요청서 (지출 발생 월 기준)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미작성 시 장학금 지급 불가</a:t>
            </a:r>
            <a:endParaRPr lang="en-US" sz="1600" dirty="0"/>
          </a:p>
        </p:txBody>
      </p:sp>
      <p:sp>
        <p:nvSpPr>
          <p:cNvPr id="30" name="Warning bar"/>
          <p:cNvSpPr/>
          <p:nvPr/>
        </p:nvSpPr>
        <p:spPr>
          <a:xfrm>
            <a:off x="502920" y="4114800"/>
            <a:ext cx="8138160" cy="502920"/>
          </a:xfrm>
          <a:prstGeom prst="roundRect">
            <a:avLst>
              <a:gd name="adj" fmla="val 14545"/>
            </a:avLst>
          </a:prstGeom>
          <a:solidFill>
            <a:schemeClr val="accent3">
              <a:alpha val="15000"/>
            </a:schemeClr>
          </a:solidFill>
          <a:ln/>
        </p:spPr>
      </p:sp>
      <p:pic>
        <p:nvPicPr>
          <p:cNvPr id="31" name="Image 6" descr="주의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00" y="4242816"/>
            <a:ext cx="246888" cy="246888"/>
          </a:xfrm>
          <a:prstGeom prst="rect">
            <a:avLst/>
          </a:prstGeom>
        </p:spPr>
      </p:pic>
      <p:sp>
        <p:nvSpPr>
          <p:cNvPr id="32" name="Text 23"/>
          <p:cNvSpPr txBox="1"/>
          <p:nvPr/>
        </p:nvSpPr>
        <p:spPr>
          <a:xfrm>
            <a:off x="1097280" y="4114800"/>
            <a:ext cx="74066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tx1"/>
                </a:solidFill>
              </a:rPr>
              <a:t>제출 기한은 대학별로 다릅니다 — 반드시 소속대학 마감일을 확인하세요</a:t>
            </a:r>
            <a:endParaRPr lang="en-US" sz="1400" dirty="0"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1단계  장학생 서약서 제출</a:t>
            </a:r>
            <a:endParaRPr lang="en-US" sz="2800" dirty="0"/>
          </a:p>
        </p:txBody>
      </p:sp>
      <p:sp>
        <p:nvSpPr>
          <p:cNvPr id="3" name="Row 1"/>
          <p:cNvSpPr/>
          <p:nvPr/>
        </p:nvSpPr>
        <p:spPr>
          <a:xfrm>
            <a:off x="457200" y="1188720"/>
            <a:ext cx="8229600" cy="896112"/>
          </a:xfrm>
          <a:prstGeom prst="roundRect">
            <a:avLst>
              <a:gd name="adj" fmla="val 8163"/>
            </a:avLst>
          </a:prstGeom>
          <a:solidFill>
            <a:schemeClr val="bg2"/>
          </a:solidFill>
          <a:ln/>
        </p:spPr>
      </p:sp>
      <p:sp>
        <p:nvSpPr>
          <p:cNvPr id="4" name="Badge 1"/>
          <p:cNvSpPr/>
          <p:nvPr/>
        </p:nvSpPr>
        <p:spPr>
          <a:xfrm>
            <a:off x="640080" y="1280160"/>
            <a:ext cx="822960" cy="71323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</a:rPr>
              <a:t>1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1645920" y="1280160"/>
            <a:ext cx="1737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로그인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3474720" y="1280160"/>
            <a:ext cx="50292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한국장학재단(www.kosaf.go.kr) 접속 후 [로그인] 클릭</a:t>
            </a:r>
            <a:endParaRPr lang="en-US" sz="1400" dirty="0"/>
          </a:p>
        </p:txBody>
      </p:sp>
      <p:sp>
        <p:nvSpPr>
          <p:cNvPr id="7" name="Row 2"/>
          <p:cNvSpPr/>
          <p:nvPr/>
        </p:nvSpPr>
        <p:spPr>
          <a:xfrm>
            <a:off x="457200" y="2194560"/>
            <a:ext cx="8229600" cy="896112"/>
          </a:xfrm>
          <a:prstGeom prst="roundRect">
            <a:avLst>
              <a:gd name="adj" fmla="val 8163"/>
            </a:avLst>
          </a:prstGeom>
          <a:solidFill>
            <a:schemeClr val="bg2"/>
          </a:solidFill>
          <a:ln/>
        </p:spPr>
      </p:sp>
      <p:sp>
        <p:nvSpPr>
          <p:cNvPr id="8" name="Badge 2"/>
          <p:cNvSpPr/>
          <p:nvPr/>
        </p:nvSpPr>
        <p:spPr>
          <a:xfrm>
            <a:off x="640080" y="2286000"/>
            <a:ext cx="822960" cy="71323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</a:rPr>
              <a:t>2</a:t>
            </a:r>
            <a:endParaRPr lang="en-US" sz="2000" dirty="0"/>
          </a:p>
        </p:txBody>
      </p:sp>
      <p:sp>
        <p:nvSpPr>
          <p:cNvPr id="9" name="Text 7"/>
          <p:cNvSpPr txBox="1"/>
          <p:nvPr/>
        </p:nvSpPr>
        <p:spPr>
          <a:xfrm>
            <a:off x="1645920" y="2286000"/>
            <a:ext cx="1737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교육이수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3474720" y="2286000"/>
            <a:ext cx="50292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장학금 &gt; 주거안정장학금 &gt; [교육이수 및 장학생서약서 제출] → [선택]. 영상 시청 후 이해도 평가(OX) 70점 이상 통과</a:t>
            </a:r>
            <a:endParaRPr lang="en-US" sz="1400" dirty="0"/>
          </a:p>
        </p:txBody>
      </p:sp>
      <p:sp>
        <p:nvSpPr>
          <p:cNvPr id="11" name="Row 3"/>
          <p:cNvSpPr/>
          <p:nvPr/>
        </p:nvSpPr>
        <p:spPr>
          <a:xfrm>
            <a:off x="457200" y="3200400"/>
            <a:ext cx="8229600" cy="896112"/>
          </a:xfrm>
          <a:prstGeom prst="roundRect">
            <a:avLst>
              <a:gd name="adj" fmla="val 8163"/>
            </a:avLst>
          </a:prstGeom>
          <a:solidFill>
            <a:schemeClr val="bg2"/>
          </a:solidFill>
          <a:ln/>
        </p:spPr>
      </p:sp>
      <p:sp>
        <p:nvSpPr>
          <p:cNvPr id="12" name="Badge 3"/>
          <p:cNvSpPr/>
          <p:nvPr/>
        </p:nvSpPr>
        <p:spPr>
          <a:xfrm>
            <a:off x="640080" y="3291840"/>
            <a:ext cx="822960" cy="71323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</a:rPr>
              <a:t>3</a:t>
            </a:r>
            <a:endParaRPr lang="en-US" sz="2000" dirty="0"/>
          </a:p>
        </p:txBody>
      </p:sp>
      <p:sp>
        <p:nvSpPr>
          <p:cNvPr id="13" name="Text 11"/>
          <p:cNvSpPr txBox="1"/>
          <p:nvPr/>
        </p:nvSpPr>
        <p:spPr>
          <a:xfrm>
            <a:off x="1645920" y="3291840"/>
            <a:ext cx="1737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서약서 동의·</a:t>
            </a:r>
            <a:endParaRPr lang="en-US" sz="1600" dirty="0"/>
          </a:p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전자서명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3474720" y="3291840"/>
            <a:ext cx="502920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서약서 내용 확인 → [동의합니다] → '제출하시겠습니까?' 확인 → 전자서명(공동·금융·간편인증) → '제출완료' 확인</a:t>
            </a:r>
            <a:endParaRPr lang="en-US" sz="1400" dirty="0"/>
          </a:p>
        </p:txBody>
      </p:sp>
      <p:sp>
        <p:nvSpPr>
          <p:cNvPr id="15" name="Note pledge"/>
          <p:cNvSpPr/>
          <p:nvPr/>
        </p:nvSpPr>
        <p:spPr>
          <a:xfrm>
            <a:off x="457200" y="4251960"/>
            <a:ext cx="7680960" cy="457200"/>
          </a:xfrm>
          <a:prstGeom prst="roundRect">
            <a:avLst>
              <a:gd name="adj" fmla="val 16000"/>
            </a:avLst>
          </a:prstGeom>
          <a:solidFill>
            <a:schemeClr val="accent3">
              <a:alpha val="15000"/>
            </a:schemeClr>
          </a:solidFill>
          <a:ln/>
        </p:spPr>
      </p:sp>
      <p:sp>
        <p:nvSpPr>
          <p:cNvPr id="16" name="Text 14"/>
          <p:cNvSpPr txBox="1"/>
          <p:nvPr/>
        </p:nvSpPr>
        <p:spPr>
          <a:xfrm>
            <a:off x="640080" y="425196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서약 내용: 부정청구(허위·과다청구, 목적 외 사용) 금지 · 중복수혜 금지 · 위반 시 지급 중단·환수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2단계  지급요청서 작성 시작</a:t>
            </a:r>
            <a:endParaRPr lang="en-US" sz="2800" dirty="0"/>
          </a:p>
        </p:txBody>
      </p:sp>
      <p:sp>
        <p:nvSpPr>
          <p:cNvPr id="3" name="Card path"/>
          <p:cNvSpPr/>
          <p:nvPr/>
        </p:nvSpPr>
        <p:spPr>
          <a:xfrm>
            <a:off x="457200" y="1188720"/>
            <a:ext cx="3931920" cy="3429000"/>
          </a:xfrm>
          <a:prstGeom prst="roundRect">
            <a:avLst>
              <a:gd name="adj" fmla="val 2133"/>
            </a:avLst>
          </a:prstGeom>
          <a:solidFill>
            <a:schemeClr val="bg2"/>
          </a:solidFill>
          <a:ln/>
        </p:spPr>
      </p:sp>
      <p:sp>
        <p:nvSpPr>
          <p:cNvPr id="4" name="Icon circle 1"/>
          <p:cNvSpPr/>
          <p:nvPr/>
        </p:nvSpPr>
        <p:spPr>
          <a:xfrm>
            <a:off x="685800" y="1371600"/>
            <a:ext cx="457200" cy="457200"/>
          </a:xfrm>
          <a:prstGeom prst="ellipse">
            <a:avLst/>
          </a:prstGeom>
          <a:solidFill>
            <a:schemeClr val="accent1"/>
          </a:solidFill>
          <a:ln/>
        </p:spPr>
      </p:sp>
      <p:pic>
        <p:nvPicPr>
          <p:cNvPr id="5" name="Image 0" descr="경로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" y="1481328"/>
            <a:ext cx="237744" cy="237744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280160" y="1371600"/>
            <a:ext cx="2926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진입 경로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685800" y="2011680"/>
            <a:ext cx="347472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장학금 &gt; 주거안정장학금 &gt; [지급요청서 작성]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선발된 연도·학기의 [지급요청서 작성] 버튼 클릭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서약서 미제출 시 '서약서를 먼저 제출하세요' 팝업이 뜨고 작성 불가</a:t>
            </a:r>
            <a:endParaRPr lang="en-US" sz="1400" dirty="0"/>
          </a:p>
        </p:txBody>
      </p:sp>
      <p:sp>
        <p:nvSpPr>
          <p:cNvPr id="8" name="Card confirm"/>
          <p:cNvSpPr/>
          <p:nvPr/>
        </p:nvSpPr>
        <p:spPr>
          <a:xfrm>
            <a:off x="4754880" y="1188720"/>
            <a:ext cx="3931920" cy="3429000"/>
          </a:xfrm>
          <a:prstGeom prst="roundRect">
            <a:avLst>
              <a:gd name="adj" fmla="val 2133"/>
            </a:avLst>
          </a:prstGeom>
          <a:solidFill>
            <a:schemeClr val="bg2"/>
          </a:solidFill>
          <a:ln/>
        </p:spPr>
      </p:sp>
      <p:sp>
        <p:nvSpPr>
          <p:cNvPr id="9" name="Icon circle 2"/>
          <p:cNvSpPr/>
          <p:nvPr/>
        </p:nvSpPr>
        <p:spPr>
          <a:xfrm>
            <a:off x="4983480" y="1371600"/>
            <a:ext cx="457200" cy="457200"/>
          </a:xfrm>
          <a:prstGeom prst="ellipse">
            <a:avLst/>
          </a:prstGeom>
          <a:solidFill>
            <a:schemeClr val="tx2"/>
          </a:solidFill>
          <a:ln/>
        </p:spPr>
      </p:sp>
      <p:pic>
        <p:nvPicPr>
          <p:cNvPr id="10" name="Image 1" descr="확인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3208" y="1481328"/>
            <a:ext cx="237744" cy="237744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5577840" y="1371600"/>
            <a:ext cx="29260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[확인함] 체크 전 확인</a:t>
            </a:r>
            <a:endParaRPr lang="en-US" sz="1800" dirty="0"/>
          </a:p>
        </p:txBody>
      </p:sp>
      <p:sp>
        <p:nvSpPr>
          <p:cNvPr id="12" name="Text 8"/>
          <p:cNvSpPr txBox="1"/>
          <p:nvPr/>
        </p:nvSpPr>
        <p:spPr>
          <a:xfrm>
            <a:off x="4983480" y="2011680"/>
            <a:ext cx="3474720" cy="2514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중복수혜 금지: 국가·지자체 주거 지원과 중복 청구 불가 (주거급여는 분리지급 수혜 시에만 해당)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증빙서류(계약서·영수증·입금·납부내역 등)를 지급일로부터 5년 보관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대학이 소명을 요청하면 즉시 제출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3단계  지원 항목 (지출정보 입력)</a:t>
            </a:r>
            <a:endParaRPr lang="en-US" sz="28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097280"/>
          <a:ext cx="8229600" cy="3200400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92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</a:rPr>
                        <a:t>구분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4A3C8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</a:rPr>
                        <a:t>인정 내용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4A3C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4A3C8C"/>
                          </a:solidFill>
                        </a:rPr>
                        <a:t>임차비용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EEEA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B2540"/>
                          </a:solidFill>
                        </a:rPr>
                        <a:t>임차료(월세 등) · 임차보증금(보증금의 4%를 월 환산, 예: 1,000만 원 → 월 약 33,000원) · 임차료 선급금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EEEA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4A3C8C"/>
                          </a:solidFill>
                        </a:rPr>
                        <a:t>이자비용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B2540"/>
                          </a:solidFill>
                        </a:rPr>
                        <a:t>전월세보증금 대출 · 월세대출 · 주택 구입 대출 이자 (보증금 대출 이자는 임차보증금과 중복 불가)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4A3C8C"/>
                          </a:solidFill>
                        </a:rPr>
                        <a:t>수선유지비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EEEA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B2540"/>
                          </a:solidFill>
                        </a:rPr>
                        <a:t>수선 재료 구입비(벽지·장판·변기 등) · 설비·수리 서비스 이용료 (제품 구입비는 불가)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EEEA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4A3C8C"/>
                          </a:solidFill>
                        </a:rPr>
                        <a:t>수도광열비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B2540"/>
                          </a:solidFill>
                        </a:rPr>
                        <a:t>상하수도·급탕비 등 물 공급 비용 · 전기·도시가스·LPG·등유·연탄·경유 등 연료비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b="1" dirty="0">
                          <a:solidFill>
                            <a:srgbClr val="4A3C8C"/>
                          </a:solidFill>
                        </a:rPr>
                        <a:t>공공주택관리비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EEEA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400" dirty="0">
                          <a:solidFill>
                            <a:srgbClr val="2B2540"/>
                          </a:solidFill>
                        </a:rPr>
                        <a:t>주택·아파트 등의 공동주택 관리비 · 관리비 선급금(1개월 초과분 사전 납부)</a:t>
                      </a:r>
                      <a:endParaRPr lang="en-US" sz="1400" dirty="0"/>
                    </a:p>
                  </a:txBody>
                  <a:tcPr marL="109728" marR="109728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0" cap="flat" cmpd="sng" algn="ctr">
                      <a:noFill/>
                    </a:lnB>
                    <a:solidFill>
                      <a:srgbClr val="EEEA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ext 1"/>
          <p:cNvSpPr txBox="1"/>
          <p:nvPr/>
        </p:nvSpPr>
        <p:spPr>
          <a:xfrm>
            <a:off x="457200" y="4572000"/>
            <a:ext cx="7680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00" dirty="0">
                <a:solidFill>
                  <a:schemeClr val="tx1"/>
                </a:solidFill>
              </a:rPr>
              <a:t>※ 지출 내역은 해당 월에 실제 지출이 발생한 내역만 작성 (예: 3월분 청구서를 5월에 냈다면 5월 요청서에 작성)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지출 인정 기준 — 이것만은 꼭</a:t>
            </a:r>
            <a:endParaRPr lang="en-US" sz="2800" dirty="0"/>
          </a:p>
        </p:txBody>
      </p:sp>
      <p:sp>
        <p:nvSpPr>
          <p:cNvPr id="3" name="Criteria 지출 명의"/>
          <p:cNvSpPr/>
          <p:nvPr/>
        </p:nvSpPr>
        <p:spPr>
          <a:xfrm>
            <a:off x="457200" y="118872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bg2"/>
          </a:solidFill>
          <a:ln/>
        </p:spPr>
      </p:sp>
      <p:sp>
        <p:nvSpPr>
          <p:cNvPr id="4" name="Badge 1"/>
          <p:cNvSpPr/>
          <p:nvPr/>
        </p:nvSpPr>
        <p:spPr>
          <a:xfrm>
            <a:off x="640080" y="1325880"/>
            <a:ext cx="502920" cy="43891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1</a:t>
            </a:r>
            <a:endParaRPr lang="en-US" sz="1600" dirty="0"/>
          </a:p>
        </p:txBody>
      </p:sp>
      <p:sp>
        <p:nvSpPr>
          <p:cNvPr id="5" name="Text 3"/>
          <p:cNvSpPr txBox="1"/>
          <p:nvPr/>
        </p:nvSpPr>
        <p:spPr>
          <a:xfrm>
            <a:off x="1280160" y="1325880"/>
            <a:ext cx="3017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지출 명의</a:t>
            </a:r>
            <a:endParaRPr lang="en-US" sz="16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1901952"/>
            <a:ext cx="3657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학생 본인의 주거 관련 지출만 인정 (임차비용은 부모 명의 지출도 인정)</a:t>
            </a:r>
            <a:endParaRPr lang="en-US" sz="1400" dirty="0"/>
          </a:p>
        </p:txBody>
      </p:sp>
      <p:sp>
        <p:nvSpPr>
          <p:cNvPr id="7" name="Criteria 산정 기간"/>
          <p:cNvSpPr/>
          <p:nvPr/>
        </p:nvSpPr>
        <p:spPr>
          <a:xfrm>
            <a:off x="4663440" y="118872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bg2"/>
          </a:solidFill>
          <a:ln/>
        </p:spPr>
      </p:sp>
      <p:sp>
        <p:nvSpPr>
          <p:cNvPr id="8" name="Badge 2"/>
          <p:cNvSpPr/>
          <p:nvPr/>
        </p:nvSpPr>
        <p:spPr>
          <a:xfrm>
            <a:off x="4846320" y="1325880"/>
            <a:ext cx="502920" cy="43891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2</a:t>
            </a:r>
            <a:endParaRPr lang="en-US" sz="1600" dirty="0"/>
          </a:p>
        </p:txBody>
      </p:sp>
      <p:sp>
        <p:nvSpPr>
          <p:cNvPr id="9" name="Text 7"/>
          <p:cNvSpPr txBox="1"/>
          <p:nvPr/>
        </p:nvSpPr>
        <p:spPr>
          <a:xfrm>
            <a:off x="5486400" y="1325880"/>
            <a:ext cx="3017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산정 기간</a:t>
            </a:r>
            <a:endParaRPr lang="en-US" sz="1600" dirty="0"/>
          </a:p>
        </p:txBody>
      </p:sp>
      <p:sp>
        <p:nvSpPr>
          <p:cNvPr id="10" name="Text 8"/>
          <p:cNvSpPr txBox="1"/>
          <p:nvPr/>
        </p:nvSpPr>
        <p:spPr>
          <a:xfrm>
            <a:off x="4846320" y="1901952"/>
            <a:ext cx="3657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지출일이 속한 월 기준 (지출 원인이 생긴 월과 무관)</a:t>
            </a:r>
            <a:endParaRPr lang="en-US" sz="1400" dirty="0"/>
          </a:p>
        </p:txBody>
      </p:sp>
      <p:sp>
        <p:nvSpPr>
          <p:cNvPr id="11" name="Criteria 기간 예외"/>
          <p:cNvSpPr/>
          <p:nvPr/>
        </p:nvSpPr>
        <p:spPr>
          <a:xfrm>
            <a:off x="457200" y="292608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bg2"/>
          </a:solidFill>
          <a:ln/>
        </p:spPr>
      </p:sp>
      <p:sp>
        <p:nvSpPr>
          <p:cNvPr id="12" name="Badge 3"/>
          <p:cNvSpPr/>
          <p:nvPr/>
        </p:nvSpPr>
        <p:spPr>
          <a:xfrm>
            <a:off x="640080" y="3063240"/>
            <a:ext cx="502920" cy="43891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3</a:t>
            </a:r>
            <a:endParaRPr lang="en-US" sz="1600" dirty="0"/>
          </a:p>
        </p:txBody>
      </p:sp>
      <p:sp>
        <p:nvSpPr>
          <p:cNvPr id="13" name="Text 11"/>
          <p:cNvSpPr txBox="1"/>
          <p:nvPr/>
        </p:nvSpPr>
        <p:spPr>
          <a:xfrm>
            <a:off x="1280160" y="3063240"/>
            <a:ext cx="3017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기간 예외</a:t>
            </a:r>
            <a:endParaRPr lang="en-US" sz="1600" dirty="0"/>
          </a:p>
        </p:txBody>
      </p:sp>
      <p:sp>
        <p:nvSpPr>
          <p:cNvPr id="14" name="Text 12"/>
          <p:cNvSpPr txBox="1"/>
          <p:nvPr/>
        </p:nvSpPr>
        <p:spPr>
          <a:xfrm>
            <a:off x="640080" y="3639312"/>
            <a:ext cx="3657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사전 지출(보증금·선급금)과 사후 지출(월말 자동이체가 익월 영업일로 밀린 경우)은 해당 월분 인정</a:t>
            </a:r>
            <a:endParaRPr lang="en-US" sz="1400" dirty="0"/>
          </a:p>
        </p:txBody>
      </p:sp>
      <p:sp>
        <p:nvSpPr>
          <p:cNvPr id="15" name="Criteria 인정 지역"/>
          <p:cNvSpPr/>
          <p:nvPr/>
        </p:nvSpPr>
        <p:spPr>
          <a:xfrm>
            <a:off x="4663440" y="2926080"/>
            <a:ext cx="4023360" cy="1600200"/>
          </a:xfrm>
          <a:prstGeom prst="roundRect">
            <a:avLst>
              <a:gd name="adj" fmla="val 4571"/>
            </a:avLst>
          </a:prstGeom>
          <a:solidFill>
            <a:schemeClr val="bg2"/>
          </a:solidFill>
          <a:ln/>
        </p:spPr>
      </p:sp>
      <p:sp>
        <p:nvSpPr>
          <p:cNvPr id="16" name="Badge 4"/>
          <p:cNvSpPr/>
          <p:nvPr/>
        </p:nvSpPr>
        <p:spPr>
          <a:xfrm>
            <a:off x="4846320" y="3063240"/>
            <a:ext cx="502920" cy="438912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4</a:t>
            </a:r>
            <a:endParaRPr lang="en-US" sz="1600" dirty="0"/>
          </a:p>
        </p:txBody>
      </p:sp>
      <p:sp>
        <p:nvSpPr>
          <p:cNvPr id="17" name="Text 15"/>
          <p:cNvSpPr txBox="1"/>
          <p:nvPr/>
        </p:nvSpPr>
        <p:spPr>
          <a:xfrm>
            <a:off x="5486400" y="3063240"/>
            <a:ext cx="301752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tx2"/>
                </a:solidFill>
              </a:rPr>
              <a:t>인정 지역</a:t>
            </a:r>
            <a:endParaRPr lang="en-US" sz="1600" dirty="0"/>
          </a:p>
        </p:txBody>
      </p:sp>
      <p:sp>
        <p:nvSpPr>
          <p:cNvPr id="18" name="Text 16"/>
          <p:cNvSpPr txBox="1"/>
          <p:nvPr/>
        </p:nvSpPr>
        <p:spPr>
          <a:xfrm>
            <a:off x="4846320" y="3639312"/>
            <a:ext cx="3657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대학 소재지 기준 원거리가 아닌 지역(동일 광역교통권·인접 시·동일 군)의 거주지 지출만 인정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지급요청서 작성·제출</a:t>
            </a:r>
            <a:endParaRPr lang="en-US" sz="2800" dirty="0"/>
          </a:p>
        </p:txBody>
      </p:sp>
      <p:sp>
        <p:nvSpPr>
          <p:cNvPr id="3" name="Step card 1"/>
          <p:cNvSpPr/>
          <p:nvPr/>
        </p:nvSpPr>
        <p:spPr>
          <a:xfrm>
            <a:off x="457200" y="1188720"/>
            <a:ext cx="5029200" cy="1033272"/>
          </a:xfrm>
          <a:prstGeom prst="roundRect">
            <a:avLst>
              <a:gd name="adj" fmla="val 7080"/>
            </a:avLst>
          </a:prstGeom>
          <a:solidFill>
            <a:schemeClr val="bg2"/>
          </a:solidFill>
          <a:ln/>
        </p:spPr>
      </p:sp>
      <p:sp>
        <p:nvSpPr>
          <p:cNvPr id="4" name="Badge 1"/>
          <p:cNvSpPr/>
          <p:nvPr/>
        </p:nvSpPr>
        <p:spPr>
          <a:xfrm>
            <a:off x="621792" y="1344168"/>
            <a:ext cx="731520" cy="640080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1</a:t>
            </a:r>
            <a:endParaRPr lang="en-US" sz="1800" dirty="0"/>
          </a:p>
        </p:txBody>
      </p:sp>
      <p:sp>
        <p:nvSpPr>
          <p:cNvPr id="5" name="Text 3"/>
          <p:cNvSpPr txBox="1"/>
          <p:nvPr/>
        </p:nvSpPr>
        <p:spPr>
          <a:xfrm>
            <a:off x="1508760" y="1280160"/>
            <a:ext cx="3840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chemeClr val="tx2"/>
                </a:solidFill>
              </a:rPr>
              <a:t>연도·학기·월 선택 후 [검색]</a:t>
            </a:r>
            <a:endParaRPr lang="en-US" sz="1500" dirty="0"/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지출이 발생한 월에 작성 (당월 지출내역 입력)</a:t>
            </a:r>
            <a:endParaRPr lang="en-US" sz="1500" dirty="0"/>
          </a:p>
        </p:txBody>
      </p:sp>
      <p:sp>
        <p:nvSpPr>
          <p:cNvPr id="6" name="Step card 2"/>
          <p:cNvSpPr/>
          <p:nvPr/>
        </p:nvSpPr>
        <p:spPr>
          <a:xfrm>
            <a:off x="457200" y="2331720"/>
            <a:ext cx="5029200" cy="1033272"/>
          </a:xfrm>
          <a:prstGeom prst="roundRect">
            <a:avLst>
              <a:gd name="adj" fmla="val 7080"/>
            </a:avLst>
          </a:prstGeom>
          <a:solidFill>
            <a:schemeClr val="bg2"/>
          </a:solidFill>
          <a:ln/>
        </p:spPr>
      </p:sp>
      <p:sp>
        <p:nvSpPr>
          <p:cNvPr id="7" name="Badge 2"/>
          <p:cNvSpPr/>
          <p:nvPr/>
        </p:nvSpPr>
        <p:spPr>
          <a:xfrm>
            <a:off x="621792" y="2487168"/>
            <a:ext cx="731520" cy="640080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2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508760" y="2423160"/>
            <a:ext cx="3840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chemeClr val="tx2"/>
                </a:solidFill>
              </a:rPr>
              <a:t>[추가]로 행을 만들어 지출 입력</a:t>
            </a:r>
            <a:endParaRPr lang="en-US" sz="1500" dirty="0"/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분류·개월(선급금)·지출처·일시·방법·금액 입력 → 인정금액·합계 자동 계산</a:t>
            </a:r>
            <a:endParaRPr lang="en-US" sz="1500" dirty="0"/>
          </a:p>
        </p:txBody>
      </p:sp>
      <p:sp>
        <p:nvSpPr>
          <p:cNvPr id="9" name="Step card 3"/>
          <p:cNvSpPr/>
          <p:nvPr/>
        </p:nvSpPr>
        <p:spPr>
          <a:xfrm>
            <a:off x="457200" y="3474720"/>
            <a:ext cx="5029200" cy="1033272"/>
          </a:xfrm>
          <a:prstGeom prst="roundRect">
            <a:avLst>
              <a:gd name="adj" fmla="val 7080"/>
            </a:avLst>
          </a:prstGeom>
          <a:solidFill>
            <a:schemeClr val="bg2"/>
          </a:solidFill>
          <a:ln/>
        </p:spPr>
      </p:sp>
      <p:sp>
        <p:nvSpPr>
          <p:cNvPr id="10" name="Badge 3"/>
          <p:cNvSpPr/>
          <p:nvPr/>
        </p:nvSpPr>
        <p:spPr>
          <a:xfrm>
            <a:off x="621792" y="3630168"/>
            <a:ext cx="731520" cy="640080"/>
          </a:xfrm>
          <a:prstGeom prst="hexagon">
            <a:avLst/>
          </a:prstGeom>
          <a:solidFill>
            <a:schemeClr val="accent1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bg1"/>
                </a:solidFill>
              </a:rPr>
              <a:t>3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508760" y="3566160"/>
            <a:ext cx="3840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chemeClr val="tx2"/>
                </a:solidFill>
              </a:rPr>
              <a:t>[제출] 클릭 → 전자서명</a:t>
            </a:r>
            <a:endParaRPr lang="en-US" sz="1500" dirty="0"/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공동·금융·간편인증 중 1개를 선택해 진행</a:t>
            </a:r>
            <a:endParaRPr lang="en-US" sz="1500" dirty="0"/>
          </a:p>
        </p:txBody>
      </p:sp>
      <p:sp>
        <p:nvSpPr>
          <p:cNvPr id="12" name="Card limit"/>
          <p:cNvSpPr/>
          <p:nvPr/>
        </p:nvSpPr>
        <p:spPr>
          <a:xfrm>
            <a:off x="5669280" y="1188720"/>
            <a:ext cx="3017520" cy="3410712"/>
          </a:xfrm>
          <a:prstGeom prst="roundRect">
            <a:avLst>
              <a:gd name="adj" fmla="val 2424"/>
            </a:avLst>
          </a:prstGeom>
          <a:solidFill>
            <a:schemeClr val="tx2"/>
          </a:solidFill>
          <a:ln/>
        </p:spPr>
      </p:sp>
      <p:sp>
        <p:nvSpPr>
          <p:cNvPr id="13" name="Text 11"/>
          <p:cNvSpPr txBox="1"/>
          <p:nvPr/>
        </p:nvSpPr>
        <p:spPr>
          <a:xfrm>
            <a:off x="5852160" y="1325880"/>
            <a:ext cx="26517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chemeClr val="accent2"/>
                </a:solidFill>
              </a:rPr>
              <a:t>20만 원</a:t>
            </a:r>
            <a:endParaRPr lang="en-US" sz="3600" dirty="0"/>
          </a:p>
        </p:txBody>
      </p:sp>
      <p:sp>
        <p:nvSpPr>
          <p:cNvPr id="14" name="Text 12"/>
          <p:cNvSpPr txBox="1"/>
          <p:nvPr/>
        </p:nvSpPr>
        <p:spPr>
          <a:xfrm>
            <a:off x="5852160" y="196596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월 인정 한도 (대학 승인 건 기준)</a:t>
            </a:r>
            <a:endParaRPr lang="en-US" sz="1400" dirty="0"/>
          </a:p>
        </p:txBody>
      </p:sp>
      <p:sp>
        <p:nvSpPr>
          <p:cNvPr id="15" name="Text 13"/>
          <p:cNvSpPr txBox="1"/>
          <p:nvPr/>
        </p:nvSpPr>
        <p:spPr>
          <a:xfrm>
            <a:off x="5852160" y="2514600"/>
            <a:ext cx="2651760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3·9월: 정액지급, 검색 불가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당월 직전일자까지 입력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과거 내역: 보증금·선급금만</a:t>
            </a:r>
            <a:endParaRPr lang="en-US" sz="14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계절학기 수강 시 7~8월, 1~2월 가능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tx2"/>
                </a:solidFill>
              </a:rPr>
              <a:t>승인현황 확인과 제출취소</a:t>
            </a:r>
            <a:endParaRPr lang="en-US" sz="2800" dirty="0"/>
          </a:p>
        </p:txBody>
      </p:sp>
      <p:sp>
        <p:nvSpPr>
          <p:cNvPr id="3" name="Status 미제출"/>
          <p:cNvSpPr/>
          <p:nvPr/>
        </p:nvSpPr>
        <p:spPr>
          <a:xfrm>
            <a:off x="457200" y="1143000"/>
            <a:ext cx="265176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4" name="Pill 미제출"/>
          <p:cNvSpPr/>
          <p:nvPr/>
        </p:nvSpPr>
        <p:spPr>
          <a:xfrm>
            <a:off x="594360" y="1252728"/>
            <a:ext cx="1051560" cy="310896"/>
          </a:xfrm>
          <a:prstGeom prst="roundRect">
            <a:avLst>
              <a:gd name="adj" fmla="val 23529"/>
            </a:avLst>
          </a:prstGeom>
          <a:solidFill>
            <a:schemeClr val="tx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</a:rPr>
              <a:t>미제출</a:t>
            </a:r>
            <a:endParaRPr lang="en-US" sz="1400" dirty="0"/>
          </a:p>
        </p:txBody>
      </p:sp>
      <p:sp>
        <p:nvSpPr>
          <p:cNvPr id="5" name="Text 3"/>
          <p:cNvSpPr txBox="1"/>
          <p:nvPr/>
        </p:nvSpPr>
        <p:spPr>
          <a:xfrm>
            <a:off x="594360" y="1645920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지급요청서를 제출하지 않은 경우</a:t>
            </a:r>
            <a:endParaRPr lang="en-US" sz="1400" dirty="0"/>
          </a:p>
        </p:txBody>
      </p:sp>
      <p:sp>
        <p:nvSpPr>
          <p:cNvPr id="6" name="Status 제출완료"/>
          <p:cNvSpPr/>
          <p:nvPr/>
        </p:nvSpPr>
        <p:spPr>
          <a:xfrm>
            <a:off x="3291840" y="1143000"/>
            <a:ext cx="265176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7" name="Pill 제출완료"/>
          <p:cNvSpPr/>
          <p:nvPr/>
        </p:nvSpPr>
        <p:spPr>
          <a:xfrm>
            <a:off x="3429000" y="1252728"/>
            <a:ext cx="1051560" cy="310896"/>
          </a:xfrm>
          <a:prstGeom prst="roundRect">
            <a:avLst>
              <a:gd name="adj" fmla="val 23529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제출완료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3429000" y="1645920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대학 승인 전 상태. 제출취소 후 재작성 가능</a:t>
            </a:r>
            <a:endParaRPr lang="en-US" sz="1400" dirty="0"/>
          </a:p>
        </p:txBody>
      </p:sp>
      <p:sp>
        <p:nvSpPr>
          <p:cNvPr id="9" name="Status 전체승인"/>
          <p:cNvSpPr/>
          <p:nvPr/>
        </p:nvSpPr>
        <p:spPr>
          <a:xfrm>
            <a:off x="6126480" y="1143000"/>
            <a:ext cx="265176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10" name="Pill 전체승인"/>
          <p:cNvSpPr/>
          <p:nvPr/>
        </p:nvSpPr>
        <p:spPr>
          <a:xfrm>
            <a:off x="6263640" y="1252728"/>
            <a:ext cx="1051560" cy="310896"/>
          </a:xfrm>
          <a:prstGeom prst="roundRect">
            <a:avLst>
              <a:gd name="adj" fmla="val 23529"/>
            </a:avLst>
          </a:prstGeom>
          <a:solidFill>
            <a:schemeClr val="tx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</a:rPr>
              <a:t>전체승인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6263640" y="1645920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제출한 요청서 전체를 대학이 승인</a:t>
            </a:r>
            <a:endParaRPr lang="en-US" sz="1400" dirty="0"/>
          </a:p>
        </p:txBody>
      </p:sp>
      <p:sp>
        <p:nvSpPr>
          <p:cNvPr id="12" name="Status 일부승인"/>
          <p:cNvSpPr/>
          <p:nvPr/>
        </p:nvSpPr>
        <p:spPr>
          <a:xfrm>
            <a:off x="457200" y="2377440"/>
            <a:ext cx="265176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13" name="Pill 일부승인"/>
          <p:cNvSpPr/>
          <p:nvPr/>
        </p:nvSpPr>
        <p:spPr>
          <a:xfrm>
            <a:off x="594360" y="2487168"/>
            <a:ext cx="1051560" cy="310896"/>
          </a:xfrm>
          <a:prstGeom prst="roundRect">
            <a:avLst>
              <a:gd name="adj" fmla="val 23529"/>
            </a:avLst>
          </a:prstGeom>
          <a:solidFill>
            <a:schemeClr val="tx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</a:rPr>
              <a:t>일부승인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594360" y="2880360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일부 항목이 지급제외(Y) 처리됨</a:t>
            </a:r>
            <a:endParaRPr lang="en-US" sz="1400" dirty="0"/>
          </a:p>
        </p:txBody>
      </p:sp>
      <p:sp>
        <p:nvSpPr>
          <p:cNvPr id="15" name="Status 대학반려"/>
          <p:cNvSpPr/>
          <p:nvPr/>
        </p:nvSpPr>
        <p:spPr>
          <a:xfrm>
            <a:off x="3291840" y="2377440"/>
            <a:ext cx="265176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16" name="Pill 대학반려"/>
          <p:cNvSpPr/>
          <p:nvPr/>
        </p:nvSpPr>
        <p:spPr>
          <a:xfrm>
            <a:off x="3429000" y="2487168"/>
            <a:ext cx="1051560" cy="310896"/>
          </a:xfrm>
          <a:prstGeom prst="roundRect">
            <a:avLst>
              <a:gd name="adj" fmla="val 23529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</a:rPr>
              <a:t>대학반려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3429000" y="2880360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수정 필요로 반려. 제출취소 없이 재작성 가능</a:t>
            </a:r>
            <a:endParaRPr lang="en-US" sz="1400" dirty="0"/>
          </a:p>
        </p:txBody>
      </p:sp>
      <p:sp>
        <p:nvSpPr>
          <p:cNvPr id="18" name="Status 지급거절"/>
          <p:cNvSpPr/>
          <p:nvPr/>
        </p:nvSpPr>
        <p:spPr>
          <a:xfrm>
            <a:off x="6126480" y="2377440"/>
            <a:ext cx="2651760" cy="1097280"/>
          </a:xfrm>
          <a:prstGeom prst="roundRect">
            <a:avLst>
              <a:gd name="adj" fmla="val 6667"/>
            </a:avLst>
          </a:prstGeom>
          <a:solidFill>
            <a:schemeClr val="bg2"/>
          </a:solidFill>
          <a:ln/>
        </p:spPr>
      </p:sp>
      <p:sp>
        <p:nvSpPr>
          <p:cNvPr id="19" name="Pill 지급거절"/>
          <p:cNvSpPr/>
          <p:nvPr/>
        </p:nvSpPr>
        <p:spPr>
          <a:xfrm>
            <a:off x="6263640" y="2487168"/>
            <a:ext cx="1051560" cy="310896"/>
          </a:xfrm>
          <a:prstGeom prst="roundRect">
            <a:avLst>
              <a:gd name="adj" fmla="val 23529"/>
            </a:avLst>
          </a:prstGeom>
          <a:solidFill>
            <a:schemeClr val="tx2"/>
          </a:solidFill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</a:rPr>
              <a:t>지급거절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6263640" y="2880360"/>
            <a:ext cx="23774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대학이 지급을 거절한 경우</a:t>
            </a:r>
            <a:endParaRPr lang="en-US" sz="1400" dirty="0"/>
          </a:p>
        </p:txBody>
      </p:sp>
      <p:sp>
        <p:nvSpPr>
          <p:cNvPr id="21" name="Cancel note"/>
          <p:cNvSpPr/>
          <p:nvPr/>
        </p:nvSpPr>
        <p:spPr>
          <a:xfrm>
            <a:off x="457200" y="3703320"/>
            <a:ext cx="8229600" cy="896112"/>
          </a:xfrm>
          <a:prstGeom prst="roundRect">
            <a:avLst>
              <a:gd name="adj" fmla="val 8163"/>
            </a:avLst>
          </a:prstGeom>
          <a:solidFill>
            <a:schemeClr val="bg2"/>
          </a:solidFill>
          <a:ln/>
        </p:spPr>
      </p:sp>
      <p:sp>
        <p:nvSpPr>
          <p:cNvPr id="22" name="Text 20"/>
          <p:cNvSpPr txBox="1"/>
          <p:nvPr/>
        </p:nvSpPr>
        <p:spPr>
          <a:xfrm>
            <a:off x="640080" y="3749040"/>
            <a:ext cx="78638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tx2"/>
                </a:solidFill>
              </a:rPr>
              <a:t>제출취소: 상태가 '제출완료'일 때만 가능 (대학 승인 후 불가) → [제출취소] → 확인 → 전자서명</a:t>
            </a:r>
            <a:endParaRPr lang="en-US" sz="1400" dirty="0"/>
          </a:p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반려·거절 사유는 교직원이 입력한 경우 승인현황 화면에서 확인할 수 있습니다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A84A3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8E9D7B-8C01-F0DC-1080-AA154B4B339B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ko-KR" altLang="en-US" dirty="0"/>
              <a:t>지출일자별 지급요청서 작성 기준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B4CA174-61BF-E81E-18A4-8EB3D0EAB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394" y="862812"/>
            <a:ext cx="7733211" cy="405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787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ED0415-BEAC-6514-7739-6CF7CE6066B0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ko-KR" altLang="en-US" dirty="0"/>
              <a:t>중복 수혜 제한 기준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D6DCA51-C508-CD94-E397-03087903AC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71" y="901338"/>
            <a:ext cx="8948057" cy="405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417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01B00B-FBBF-08FA-FC9D-BEC2C8F1159C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ko-KR" altLang="en-US" dirty="0"/>
              <a:t>지출 증빙자료 업로드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8D14A65-6CB5-9E5A-F490-952E1CFF6B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74" y="1205047"/>
            <a:ext cx="8739051" cy="217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34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255645-A4EC-4C98-F216-203C9654156F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en-US" altLang="ko-KR" dirty="0"/>
              <a:t>LH</a:t>
            </a:r>
            <a:r>
              <a:rPr lang="ko-KR" altLang="en-US" dirty="0"/>
              <a:t>부담 보증금의 지출인정 여부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289423B-D0FA-1DF0-D7BE-756619FECB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7229"/>
            <a:ext cx="9144000" cy="302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7239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E93915-7B51-5DE4-1073-48ADD9C2B7EE}"/>
              </a:ext>
            </a:extLst>
          </p:cNvPr>
          <p:cNvSpPr>
            <a:spLocks noGrp="1"/>
          </p:cNvSpPr>
          <p:nvPr>
            <p:ph type="title" idx="100"/>
          </p:nvPr>
        </p:nvSpPr>
        <p:spPr/>
        <p:txBody>
          <a:bodyPr/>
          <a:lstStyle/>
          <a:p>
            <a:r>
              <a:rPr lang="ko-KR" altLang="en-US" dirty="0"/>
              <a:t>학적 변동 발생 시 지급</a:t>
            </a:r>
            <a:r>
              <a:rPr lang="en-US" altLang="ko-KR" dirty="0"/>
              <a:t>/</a:t>
            </a:r>
            <a:r>
              <a:rPr lang="ko-KR" altLang="en-US" dirty="0"/>
              <a:t>반환 여부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D18D145-3278-AC10-BFEF-2685F5732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19896"/>
            <a:ext cx="9144000" cy="281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458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>
            <a:spLocks noGrp="1"/>
          </p:cNvSpPr>
          <p:nvPr>
            <p:ph type="title" idx="101" hasCustomPrompt="1"/>
          </p:nvPr>
        </p:nvSpPr>
        <p:spPr>
          <a:xfrm>
            <a:off x="457200" y="27432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dirty="0">
                <a:solidFill>
                  <a:schemeClr val="bg1"/>
                </a:solidFill>
              </a:rPr>
              <a:t>핵심 체크리스트</a:t>
            </a:r>
            <a:endParaRPr lang="en-US" sz="2800" dirty="0"/>
          </a:p>
        </p:txBody>
      </p:sp>
      <p:sp>
        <p:nvSpPr>
          <p:cNvPr id="3" name="Check circle 1"/>
          <p:cNvSpPr/>
          <p:nvPr/>
        </p:nvSpPr>
        <p:spPr>
          <a:xfrm>
            <a:off x="548640" y="1261872"/>
            <a:ext cx="384048" cy="38404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4" name="Image 0" descr="체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1371600"/>
            <a:ext cx="164592" cy="164592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1097280" y="1188720"/>
            <a:ext cx="4754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서약서 먼저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미제출 시 지급요청서 작성·장학금 지급 불가</a:t>
            </a:r>
            <a:endParaRPr lang="en-US" sz="1600" dirty="0"/>
          </a:p>
        </p:txBody>
      </p:sp>
      <p:sp>
        <p:nvSpPr>
          <p:cNvPr id="6" name="Check circle 2"/>
          <p:cNvSpPr/>
          <p:nvPr/>
        </p:nvSpPr>
        <p:spPr>
          <a:xfrm>
            <a:off x="548640" y="1947672"/>
            <a:ext cx="384048" cy="38404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7" name="Image 1" descr="체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2057400"/>
            <a:ext cx="164592" cy="164592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1097280" y="1874520"/>
            <a:ext cx="4754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기한 확인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제출 마감일은 소속대학 일정에 따라 다름</a:t>
            </a:r>
            <a:endParaRPr lang="en-US" sz="1600" dirty="0"/>
          </a:p>
        </p:txBody>
      </p:sp>
      <p:sp>
        <p:nvSpPr>
          <p:cNvPr id="9" name="Check circle 3"/>
          <p:cNvSpPr/>
          <p:nvPr/>
        </p:nvSpPr>
        <p:spPr>
          <a:xfrm>
            <a:off x="548640" y="2633472"/>
            <a:ext cx="384048" cy="38404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0" name="Image 2" descr="체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2743200"/>
            <a:ext cx="164592" cy="164592"/>
          </a:xfrm>
          <a:prstGeom prst="rect">
            <a:avLst/>
          </a:prstGeom>
        </p:spPr>
      </p:pic>
      <p:sp>
        <p:nvSpPr>
          <p:cNvPr id="11" name="Text 6"/>
          <p:cNvSpPr txBox="1"/>
          <p:nvPr/>
        </p:nvSpPr>
        <p:spPr>
          <a:xfrm>
            <a:off x="1097280" y="2560320"/>
            <a:ext cx="4754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중복수혜 금지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[확인함] 체크 후 작성</a:t>
            </a:r>
            <a:endParaRPr lang="en-US" sz="1600" dirty="0"/>
          </a:p>
        </p:txBody>
      </p:sp>
      <p:sp>
        <p:nvSpPr>
          <p:cNvPr id="12" name="Check circle 4"/>
          <p:cNvSpPr/>
          <p:nvPr/>
        </p:nvSpPr>
        <p:spPr>
          <a:xfrm>
            <a:off x="548640" y="3319272"/>
            <a:ext cx="384048" cy="38404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3" name="Image 3" descr="체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3429000"/>
            <a:ext cx="164592" cy="164592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097280" y="3246120"/>
            <a:ext cx="4754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증빙 5년 보관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대학 소명 요청 시 즉시 제출</a:t>
            </a:r>
            <a:endParaRPr lang="en-US" sz="1600" dirty="0"/>
          </a:p>
        </p:txBody>
      </p:sp>
      <p:sp>
        <p:nvSpPr>
          <p:cNvPr id="15" name="Check circle 5"/>
          <p:cNvSpPr/>
          <p:nvPr/>
        </p:nvSpPr>
        <p:spPr>
          <a:xfrm>
            <a:off x="548640" y="4005072"/>
            <a:ext cx="384048" cy="384048"/>
          </a:xfrm>
          <a:prstGeom prst="ellipse">
            <a:avLst/>
          </a:prstGeom>
          <a:solidFill>
            <a:schemeClr val="accent2"/>
          </a:solidFill>
          <a:ln/>
        </p:spPr>
      </p:sp>
      <p:pic>
        <p:nvPicPr>
          <p:cNvPr id="16" name="Image 4" descr="체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68" y="4114800"/>
            <a:ext cx="164592" cy="164592"/>
          </a:xfrm>
          <a:prstGeom prst="rect">
            <a:avLst/>
          </a:prstGeom>
        </p:spPr>
      </p:pic>
      <p:sp>
        <p:nvSpPr>
          <p:cNvPr id="17" name="Text 10"/>
          <p:cNvSpPr txBox="1"/>
          <p:nvPr/>
        </p:nvSpPr>
        <p:spPr>
          <a:xfrm>
            <a:off x="1097280" y="3931920"/>
            <a:ext cx="4754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2"/>
                </a:solidFill>
              </a:rPr>
              <a:t>월 20만 원 한도</a:t>
            </a:r>
            <a:endParaRPr lang="en-US" sz="1600" dirty="0"/>
          </a:p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실제 지급은 대학 지급 일정에 따름</a:t>
            </a:r>
            <a:endParaRPr lang="en-US" sz="1600" dirty="0"/>
          </a:p>
        </p:txBody>
      </p:sp>
      <p:sp>
        <p:nvSpPr>
          <p:cNvPr id="18" name="Card contact"/>
          <p:cNvSpPr/>
          <p:nvPr/>
        </p:nvSpPr>
        <p:spPr>
          <a:xfrm>
            <a:off x="6217920" y="1188720"/>
            <a:ext cx="2468880" cy="3246120"/>
          </a:xfrm>
          <a:prstGeom prst="roundRect">
            <a:avLst>
              <a:gd name="adj" fmla="val 2963"/>
            </a:avLst>
          </a:prstGeom>
          <a:solidFill>
            <a:schemeClr val="accent1"/>
          </a:solidFill>
          <a:ln/>
        </p:spPr>
      </p:sp>
      <p:pic>
        <p:nvPicPr>
          <p:cNvPr id="19" name="Image 5" descr="전화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2240" y="1463040"/>
            <a:ext cx="365760" cy="365760"/>
          </a:xfrm>
          <a:prstGeom prst="rect">
            <a:avLst/>
          </a:prstGeom>
        </p:spPr>
      </p:pic>
      <p:sp>
        <p:nvSpPr>
          <p:cNvPr id="20" name="Text 12"/>
          <p:cNvSpPr txBox="1"/>
          <p:nvPr/>
        </p:nvSpPr>
        <p:spPr>
          <a:xfrm>
            <a:off x="6492240" y="1965960"/>
            <a:ext cx="19202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문의</a:t>
            </a:r>
            <a:endParaRPr lang="en-US" sz="1800" dirty="0"/>
          </a:p>
        </p:txBody>
      </p:sp>
      <p:sp>
        <p:nvSpPr>
          <p:cNvPr id="21" name="Text 13"/>
          <p:cNvSpPr txBox="1"/>
          <p:nvPr/>
        </p:nvSpPr>
        <p:spPr>
          <a:xfrm>
            <a:off x="6492240" y="2331720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한국장학재단 상담센터</a:t>
            </a:r>
            <a:endParaRPr lang="en-US" sz="1400" dirty="0"/>
          </a:p>
        </p:txBody>
      </p:sp>
      <p:sp>
        <p:nvSpPr>
          <p:cNvPr id="22" name="Text 14"/>
          <p:cNvSpPr txBox="1"/>
          <p:nvPr/>
        </p:nvSpPr>
        <p:spPr>
          <a:xfrm>
            <a:off x="6492240" y="2880360"/>
            <a:ext cx="20116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</a:rPr>
              <a:t>1599-2000</a:t>
            </a:r>
            <a:endParaRPr lang="en-US" sz="2400" dirty="0"/>
          </a:p>
        </p:txBody>
      </p:sp>
      <p:sp>
        <p:nvSpPr>
          <p:cNvPr id="23" name="Text 15"/>
          <p:cNvSpPr txBox="1"/>
          <p:nvPr/>
        </p:nvSpPr>
        <p:spPr>
          <a:xfrm>
            <a:off x="6492240" y="3474720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www.kosaf.go.kr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8229600" y="475488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CFC9EA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14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OSAF Purple">
  <a:themeElements>
    <a:clrScheme name="KOSAF Purple">
      <a:dk1>
        <a:srgbClr val="2B2540"/>
      </a:dk1>
      <a:lt1>
        <a:srgbClr val="FFFFFF"/>
      </a:lt1>
      <a:dk2>
        <a:srgbClr val="4A3C8C"/>
      </a:dk2>
      <a:lt2>
        <a:srgbClr val="EEEAF7"/>
      </a:lt2>
      <a:accent1>
        <a:srgbClr val="6F5FB5"/>
      </a:accent1>
      <a:accent2>
        <a:srgbClr val="D9E04F"/>
      </a:accent2>
      <a:accent3>
        <a:srgbClr val="F0604D"/>
      </a:accent3>
      <a:accent4>
        <a:srgbClr val="9A8FD0"/>
      </a:accent4>
      <a:accent5>
        <a:srgbClr val="3E8E7E"/>
      </a:accent5>
      <a:accent6>
        <a:srgbClr val="F2B84B"/>
      </a:accent6>
      <a:hlink>
        <a:srgbClr val="4A3C8C"/>
      </a:hlink>
      <a:folHlink>
        <a:srgbClr val="6F5FB5"/>
      </a:folHlink>
    </a:clrScheme>
    <a:fontScheme name="KOSAF Purple">
      <a:majorFont>
        <a:latin typeface="Malgun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algun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989</Words>
  <Application>Microsoft Office PowerPoint</Application>
  <PresentationFormat>화면 슬라이드 쇼(16:9)</PresentationFormat>
  <Paragraphs>142</Paragraphs>
  <Slides>14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7" baseType="lpstr">
      <vt:lpstr>Malgun Gothic</vt:lpstr>
      <vt:lpstr>Arial</vt:lpstr>
      <vt:lpstr>KOSAF Purple</vt:lpstr>
      <vt:lpstr>2026학년도 주거안정장학금</vt:lpstr>
      <vt:lpstr>한눈에 보는 전체 절차</vt:lpstr>
      <vt:lpstr>1단계  장학생 서약서 제출</vt:lpstr>
      <vt:lpstr>2단계  지급요청서 작성 시작</vt:lpstr>
      <vt:lpstr>3단계  지원 항목 (지출정보 입력)</vt:lpstr>
      <vt:lpstr>지출 인정 기준 — 이것만은 꼭</vt:lpstr>
      <vt:lpstr>지급요청서 작성·제출</vt:lpstr>
      <vt:lpstr>승인현황 확인과 제출취소</vt:lpstr>
      <vt:lpstr>지출일자별 지급요청서 작성 기준</vt:lpstr>
      <vt:lpstr>중복 수혜 제한 기준</vt:lpstr>
      <vt:lpstr>지출 증빙자료 업로드</vt:lpstr>
      <vt:lpstr>LH부담 보증금의 지출인정 여부</vt:lpstr>
      <vt:lpstr>학적 변동 발생 시 지급/반환 여부</vt:lpstr>
      <vt:lpstr>핵심 체크리스트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2026학년도 주거안정장학금 안내</dc:title>
  <dc:subject>PptxGenJS Presentation</dc:subject>
  <dc:creator>PptxGenJS</dc:creator>
  <cp:lastModifiedBy>hyeongu kang</cp:lastModifiedBy>
  <cp:revision>3</cp:revision>
  <dcterms:created xsi:type="dcterms:W3CDTF">2026-10-19T23:41:05Z</dcterms:created>
  <dcterms:modified xsi:type="dcterms:W3CDTF">2026-10-28T08:20:00Z</dcterms:modified>
</cp:coreProperties>
</file>