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3" r:id="rId2"/>
    <p:sldId id="264" r:id="rId3"/>
    <p:sldId id="256" r:id="rId4"/>
    <p:sldId id="267" r:id="rId5"/>
    <p:sldId id="266" r:id="rId6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EEE"/>
    <a:srgbClr val="FF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CD0A7-BF54-4315-BA27-1EC941908497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59DD89-C14B-409A-8013-CE4B41826F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155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59DD89-C14B-409A-8013-CE4B41826F3B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878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8BBB1-532E-4AE6-9605-F7252D90EF4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275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59DD89-C14B-409A-8013-CE4B41826F3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5136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59DD89-C14B-409A-8013-CE4B41826F3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8204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59DD89-C14B-409A-8013-CE4B41826F3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7064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03934973-A04A-4029-AF82-B51F412DA4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65B56581-1CA8-4E7B-B9AF-D16E4DF50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31B18331-EF99-491C-8C9A-9FF179612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AFCABD0F-525E-4A0D-ACD3-A156F94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AEA474C0-AE4D-40F6-A78C-6517339DC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33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0CB37BBC-7A34-4C70-890F-67E5ABBE7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49F18F5B-4F3D-4421-86C4-FC0F8B8C2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64860F9B-1EBA-45A3-A0AE-D6C6E420D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F1D3DDAB-FBF2-4FAA-B36A-C0D8B69AB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F4290B64-7810-4AF9-9AA9-069019076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1159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A4EF622-2A30-4238-9B5E-3B347D120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F49B2B19-3009-4C55-9E67-BF07648F5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7EEF788B-A6B3-484B-9962-55876D8EA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21D9ED62-F609-493F-8001-061A41182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8662FA76-CDA0-4810-89D4-60072637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9ED0A808-89C0-49D7-9772-AA270290396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950" y="6152928"/>
            <a:ext cx="2619375" cy="568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648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2F382FED-AA95-439A-A08D-CC538D75F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889A9417-5622-406A-8D84-0D5DE2A066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05614AB8-1144-4863-AE12-215BB36ED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A6ECFD98-DFD8-4EB3-BFE3-A9BAFE7DC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89DB13FF-55DA-4AD3-ADC0-0485214C0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92B4452E-CF0F-4E2E-AFEB-38E94D4AA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585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42C5981F-79C0-4D65-B532-AFB016027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C3C702C0-2CBC-48D2-A744-03CC4677C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373BB5EF-7EBC-4C29-BC0D-A885469E42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="" xmlns:a16="http://schemas.microsoft.com/office/drawing/2014/main" id="{9717AC22-7090-4F92-9E52-12DA0CC225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="" xmlns:a16="http://schemas.microsoft.com/office/drawing/2014/main" id="{9BB6595E-CDE5-4915-97D3-4B92924912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="" xmlns:a16="http://schemas.microsoft.com/office/drawing/2014/main" id="{E1D96E17-4491-441B-BFFE-ABDFA59D3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="" xmlns:a16="http://schemas.microsoft.com/office/drawing/2014/main" id="{B4295279-863D-4A18-A3A0-C3465982F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7966656C-D743-4E06-9E64-6472D6AF0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2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CC7F0F50-6293-4A8B-B8D3-7469EFFBA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5EC97631-F971-4C38-B5A5-C5FC3217D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B3C8CFDE-BB09-42A0-AAF7-1385FDB78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74ED75D8-8119-4B2A-9BD2-3DDA2E036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247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="" xmlns:a16="http://schemas.microsoft.com/office/drawing/2014/main" id="{79D29C1F-721B-48CB-9A65-C8615FCC1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="" xmlns:a16="http://schemas.microsoft.com/office/drawing/2014/main" id="{2E1BEC4C-0452-4DB0-B49D-370D49E49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81C706F8-AFC8-45C4-AB10-D6B8C511C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17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5543847A-373B-4737-B5D5-E73ADAEE3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AF195D8F-54D7-415E-A1B1-154C17DB2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EF2CAD48-4E10-441A-9355-704332E6B0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F99D6EB9-5C3F-4A6F-AFD9-75CC1770C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77040BCE-F85B-4008-A134-87B4F15A0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CCD5762C-0329-44C5-B562-36C09BB92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532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00CB464C-353F-4019-A0D7-9F2441860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C0C41EF0-D9C6-498C-8C05-4BB73B18CA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8F799E2F-013D-4DC6-9740-895EBB6732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9C0F6611-372E-428B-8FBD-F3D0ACA2B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88EC043F-2745-4DA7-A442-06F773559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F3C81E74-FFB5-47A8-97B6-3FE160E8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99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962991C8-BA92-4595-9581-874FFE9D6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FF14956A-3CC1-4BD8-AE19-DCE7FC337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1ABDE1C8-C6FC-41E1-9792-AAEA8332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9E2ECB83-5479-4ABD-B767-248EEE78D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82D14370-D832-46EA-B4F2-31BD0E934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289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="" xmlns:a16="http://schemas.microsoft.com/office/drawing/2014/main" id="{AC074444-CB67-4AEF-97E6-A3B1200BE9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84426EB8-B40F-47CA-9132-2418104DFA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F4E6AD05-D4DF-43AB-AAB1-FCDC356AD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F9929CB3-21B4-4B75-9F55-6A54FF510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D6835B46-57D9-48BD-8C32-247EC4D00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368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2F877E08-FDF5-4CAF-A02D-97BC3DD64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6D90B6C7-15F1-4AB3-9276-231BEB63F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4946EA07-1B57-4232-A7F6-AA93AB9490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A672D-B987-4240-BC51-A83790C823B6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7B200E31-C614-429D-B82D-AAC14C781E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64D6150A-1DD9-4DDA-905B-62E83674F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97EEC-705C-4561-B588-53C1704259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232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학교전경1107.jpg">
            <a:extLst>
              <a:ext uri="{FF2B5EF4-FFF2-40B4-BE49-F238E27FC236}">
                <a16:creationId xmlns="" xmlns:a16="http://schemas.microsoft.com/office/drawing/2014/main" id="{E46CAC0C-00B4-4E33-895F-4842D21D3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2"/>
            <a:ext cx="12204700" cy="227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K:\01 기획업무\00 기획일반\03 기획기타(이미지 자료 등)\대학로고\logo.png">
            <a:extLst>
              <a:ext uri="{FF2B5EF4-FFF2-40B4-BE49-F238E27FC236}">
                <a16:creationId xmlns="" xmlns:a16="http://schemas.microsoft.com/office/drawing/2014/main" id="{04B9ACA0-22F8-44AD-ABFE-A93388446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809" y="1985210"/>
            <a:ext cx="3967084" cy="262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E8D7D6A9-4754-444F-93BA-2F79B90DA219}"/>
              </a:ext>
            </a:extLst>
          </p:cNvPr>
          <p:cNvSpPr/>
          <p:nvPr/>
        </p:nvSpPr>
        <p:spPr>
          <a:xfrm>
            <a:off x="-15791" y="6709325"/>
            <a:ext cx="12204700" cy="148676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F672693E-0E1D-4D25-995D-47EBC74331D8}"/>
              </a:ext>
            </a:extLst>
          </p:cNvPr>
          <p:cNvSpPr/>
          <p:nvPr/>
        </p:nvSpPr>
        <p:spPr>
          <a:xfrm>
            <a:off x="-5531" y="-3108"/>
            <a:ext cx="12204700" cy="148676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D83CB85-3A23-4FA5-AF7B-9B4094182D64}"/>
              </a:ext>
            </a:extLst>
          </p:cNvPr>
          <p:cNvSpPr txBox="1"/>
          <p:nvPr/>
        </p:nvSpPr>
        <p:spPr>
          <a:xfrm>
            <a:off x="-15791" y="1439682"/>
            <a:ext cx="12214960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2022</a:t>
            </a:r>
            <a:r>
              <a:rPr lang="ko-KR" altLang="en-U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학년도 </a:t>
            </a:r>
            <a:r>
              <a:rPr lang="en-US" altLang="ko-KR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학기 </a:t>
            </a:r>
            <a:r>
              <a:rPr lang="en-US" altLang="ko-KR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HIT</a:t>
            </a:r>
            <a:r>
              <a:rPr lang="ko-KR" altLang="en-U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복지</a:t>
            </a:r>
            <a:r>
              <a:rPr lang="en-US" altLang="ko-KR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다문화</a:t>
            </a:r>
            <a:r>
              <a:rPr lang="en-US" altLang="ko-KR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유학생 장학금</a:t>
            </a:r>
            <a:endParaRPr lang="en-US" altLang="ko-KR" sz="4400" b="1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64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신청방법 안내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C0C97CC-0A25-42BE-9C9D-18A148F24494}"/>
              </a:ext>
            </a:extLst>
          </p:cNvPr>
          <p:cNvSpPr txBox="1"/>
          <p:nvPr/>
        </p:nvSpPr>
        <p:spPr>
          <a:xfrm>
            <a:off x="-11480" y="3871241"/>
            <a:ext cx="1221496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- </a:t>
            </a:r>
            <a:r>
              <a:rPr lang="ko-KR" altLang="en-US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대전보건대학교 학생</a:t>
            </a:r>
            <a:r>
              <a:rPr lang="en-US" altLang="ko-K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sz="3200" b="1" dirty="0" err="1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취업처</a:t>
            </a:r>
            <a:r>
              <a:rPr lang="ko-KR" altLang="en-US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-</a:t>
            </a:r>
            <a:endParaRPr lang="ko-KR" altLang="en-US" sz="32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570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5A37039C-975D-4429-9030-4ED1D18CF8D8}"/>
              </a:ext>
            </a:extLst>
          </p:cNvPr>
          <p:cNvGrpSpPr/>
          <p:nvPr/>
        </p:nvGrpSpPr>
        <p:grpSpPr>
          <a:xfrm>
            <a:off x="840000" y="665699"/>
            <a:ext cx="10512000" cy="5278951"/>
            <a:chOff x="945059" y="-610698"/>
            <a:chExt cx="10512000" cy="5278951"/>
          </a:xfrm>
        </p:grpSpPr>
        <p:pic>
          <p:nvPicPr>
            <p:cNvPr id="4" name="그림 3">
              <a:extLst>
                <a:ext uri="{FF2B5EF4-FFF2-40B4-BE49-F238E27FC236}">
                  <a16:creationId xmlns="" xmlns:a16="http://schemas.microsoft.com/office/drawing/2014/main" id="{16225FDB-CEC9-42BD-87DF-E37963FCE3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0340" t="7018" r="10197" b="34982"/>
            <a:stretch/>
          </p:blipFill>
          <p:spPr>
            <a:xfrm>
              <a:off x="998620" y="529391"/>
              <a:ext cx="10458439" cy="4138862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sp>
          <p:nvSpPr>
            <p:cNvPr id="2" name="직사각형 1">
              <a:extLst>
                <a:ext uri="{FF2B5EF4-FFF2-40B4-BE49-F238E27FC236}">
                  <a16:creationId xmlns="" xmlns:a16="http://schemas.microsoft.com/office/drawing/2014/main" id="{7A7A39EE-93CA-4C0D-BF17-94423534AC52}"/>
                </a:ext>
              </a:extLst>
            </p:cNvPr>
            <p:cNvSpPr/>
            <p:nvPr/>
          </p:nvSpPr>
          <p:spPr>
            <a:xfrm>
              <a:off x="2771236" y="529391"/>
              <a:ext cx="1020588" cy="36094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순서도: 대체 처리 4">
              <a:extLst>
                <a:ext uri="{FF2B5EF4-FFF2-40B4-BE49-F238E27FC236}">
                  <a16:creationId xmlns="" xmlns:a16="http://schemas.microsoft.com/office/drawing/2014/main" id="{C0E2BB80-4A5E-4B03-B786-D9317D593569}"/>
                </a:ext>
              </a:extLst>
            </p:cNvPr>
            <p:cNvSpPr/>
            <p:nvPr/>
          </p:nvSpPr>
          <p:spPr>
            <a:xfrm>
              <a:off x="945059" y="-610698"/>
              <a:ext cx="10512000" cy="774607"/>
            </a:xfrm>
            <a:prstGeom prst="flowChartAlternateProcess">
              <a:avLst/>
            </a:prstGeom>
            <a:solidFill>
              <a:srgbClr val="00206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3200" b="1" dirty="0">
                  <a:solidFill>
                    <a:schemeClr val="bg1"/>
                  </a:solidFill>
                  <a:latin typeface="+mj-lt"/>
                </a:rPr>
                <a:t> 1. </a:t>
              </a:r>
              <a:r>
                <a:rPr lang="ko-KR" altLang="en-US" sz="3200" b="1" dirty="0">
                  <a:solidFill>
                    <a:schemeClr val="bg1"/>
                  </a:solidFill>
                  <a:latin typeface="+mj-lt"/>
                </a:rPr>
                <a:t>대학홈페이지 → 종합정보시스템 </a:t>
              </a:r>
              <a:r>
                <a:rPr lang="ko-KR" altLang="en-US" sz="3200" b="1" dirty="0">
                  <a:solidFill>
                    <a:schemeClr val="bg1"/>
                  </a:solidFill>
                </a:rPr>
                <a:t>→ 로그인</a:t>
              </a:r>
              <a:endParaRPr lang="ko-KR" altLang="en-US" sz="32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8" name="_x177048032" descr="EMB0000243c503d">
            <a:extLst>
              <a:ext uri="{FF2B5EF4-FFF2-40B4-BE49-F238E27FC236}">
                <a16:creationId xmlns="" xmlns:a16="http://schemas.microsoft.com/office/drawing/2014/main" id="{D5E841CA-EA77-4212-AE9C-00B3D782F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8930" y="6354536"/>
            <a:ext cx="1813841" cy="42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435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순서도: 대체 처리 4">
            <a:extLst>
              <a:ext uri="{FF2B5EF4-FFF2-40B4-BE49-F238E27FC236}">
                <a16:creationId xmlns="" xmlns:a16="http://schemas.microsoft.com/office/drawing/2014/main" id="{59FA9ECC-1088-445D-BF95-4D6BE9D3F645}"/>
              </a:ext>
            </a:extLst>
          </p:cNvPr>
          <p:cNvSpPr/>
          <p:nvPr/>
        </p:nvSpPr>
        <p:spPr>
          <a:xfrm>
            <a:off x="876000" y="534728"/>
            <a:ext cx="10440000" cy="774607"/>
          </a:xfrm>
          <a:prstGeom prst="flowChartAlternateProcess">
            <a:avLst/>
          </a:prstGeom>
          <a:solidFill>
            <a:srgbClr val="00206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b="1" dirty="0">
                <a:solidFill>
                  <a:schemeClr val="bg1"/>
                </a:solidFill>
                <a:latin typeface="+mj-lt"/>
              </a:rPr>
              <a:t> 2. 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학사</a:t>
            </a:r>
            <a:r>
              <a:rPr lang="en-US" altLang="ko-KR" sz="3200" b="1" dirty="0">
                <a:solidFill>
                  <a:schemeClr val="bg1"/>
                </a:solidFill>
                <a:latin typeface="+mj-lt"/>
              </a:rPr>
              <a:t>/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행정서비스 → 장학</a:t>
            </a:r>
            <a:r>
              <a:rPr lang="ko-KR" altLang="en-US" sz="3200" b="1" dirty="0">
                <a:solidFill>
                  <a:schemeClr val="bg1"/>
                </a:solidFill>
              </a:rPr>
              <a:t> → </a:t>
            </a:r>
            <a:r>
              <a:rPr lang="ko-KR" altLang="en-US" sz="3200" b="1" dirty="0" err="1">
                <a:solidFill>
                  <a:schemeClr val="bg1"/>
                </a:solidFill>
              </a:rPr>
              <a:t>기타장학</a:t>
            </a:r>
            <a:r>
              <a:rPr lang="ko-KR" altLang="en-US" sz="3200" b="1" dirty="0" err="1">
                <a:solidFill>
                  <a:schemeClr val="bg1"/>
                </a:solidFill>
                <a:latin typeface="+mj-lt"/>
              </a:rPr>
              <a:t>신청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 클릭</a:t>
            </a:r>
          </a:p>
        </p:txBody>
      </p:sp>
      <p:pic>
        <p:nvPicPr>
          <p:cNvPr id="10" name="_x177048032" descr="EMB0000243c503d">
            <a:extLst>
              <a:ext uri="{FF2B5EF4-FFF2-40B4-BE49-F238E27FC236}">
                <a16:creationId xmlns="" xmlns:a16="http://schemas.microsoft.com/office/drawing/2014/main" id="{09DF33B3-587F-4598-98E6-A6B780F51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8930" y="6354536"/>
            <a:ext cx="1813841" cy="42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/>
          <p:nvPr/>
        </p:nvGrpSpPr>
        <p:grpSpPr>
          <a:xfrm>
            <a:off x="876000" y="1460591"/>
            <a:ext cx="10490940" cy="4701311"/>
            <a:chOff x="876000" y="1460591"/>
            <a:chExt cx="10490940" cy="4701311"/>
          </a:xfrm>
          <a:solidFill>
            <a:schemeClr val="accent3"/>
          </a:solidFill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000" y="1460591"/>
              <a:ext cx="10490940" cy="47013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직사각형 2"/>
            <p:cNvSpPr/>
            <p:nvPr/>
          </p:nvSpPr>
          <p:spPr>
            <a:xfrm>
              <a:off x="3756454" y="2644346"/>
              <a:ext cx="832022" cy="131805"/>
            </a:xfrm>
            <a:prstGeom prst="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469027" y="2409568"/>
              <a:ext cx="523103" cy="131805"/>
            </a:xfrm>
            <a:prstGeom prst="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5206313" y="2430164"/>
              <a:ext cx="261551" cy="111210"/>
            </a:xfrm>
            <a:prstGeom prst="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020960" y="2656703"/>
              <a:ext cx="638435" cy="111210"/>
            </a:xfrm>
            <a:prstGeom prst="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6889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5" y="1199382"/>
            <a:ext cx="12076295" cy="234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순서도: 대체 처리 4">
            <a:extLst>
              <a:ext uri="{FF2B5EF4-FFF2-40B4-BE49-F238E27FC236}">
                <a16:creationId xmlns="" xmlns:a16="http://schemas.microsoft.com/office/drawing/2014/main" id="{59FA9ECC-1088-445D-BF95-4D6BE9D3F645}"/>
              </a:ext>
            </a:extLst>
          </p:cNvPr>
          <p:cNvSpPr/>
          <p:nvPr/>
        </p:nvSpPr>
        <p:spPr>
          <a:xfrm>
            <a:off x="876000" y="174001"/>
            <a:ext cx="10440000" cy="774607"/>
          </a:xfrm>
          <a:prstGeom prst="flowChartAlternateProcess">
            <a:avLst/>
          </a:prstGeom>
          <a:solidFill>
            <a:srgbClr val="00206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b="1" dirty="0">
                <a:solidFill>
                  <a:schemeClr val="bg1"/>
                </a:solidFill>
                <a:latin typeface="+mj-lt"/>
              </a:rPr>
              <a:t> 2. 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학사</a:t>
            </a:r>
            <a:r>
              <a:rPr lang="en-US" altLang="ko-KR" sz="3200" b="1" dirty="0">
                <a:solidFill>
                  <a:schemeClr val="bg1"/>
                </a:solidFill>
                <a:latin typeface="+mj-lt"/>
              </a:rPr>
              <a:t>/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행정서비스 → 장학</a:t>
            </a:r>
            <a:r>
              <a:rPr lang="ko-KR" altLang="en-US" sz="3200" b="1" dirty="0">
                <a:solidFill>
                  <a:schemeClr val="bg1"/>
                </a:solidFill>
              </a:rPr>
              <a:t> → </a:t>
            </a:r>
            <a:r>
              <a:rPr lang="ko-KR" altLang="en-US" sz="3200" b="1" dirty="0" err="1">
                <a:solidFill>
                  <a:schemeClr val="bg1"/>
                </a:solidFill>
              </a:rPr>
              <a:t>기타장학</a:t>
            </a:r>
            <a:r>
              <a:rPr lang="ko-KR" altLang="en-US" sz="3200" b="1" dirty="0" err="1">
                <a:solidFill>
                  <a:schemeClr val="bg1"/>
                </a:solidFill>
                <a:latin typeface="+mj-lt"/>
              </a:rPr>
              <a:t>신청</a:t>
            </a:r>
            <a:r>
              <a:rPr lang="ko-KR" altLang="en-US" sz="3200" b="1" dirty="0">
                <a:solidFill>
                  <a:schemeClr val="bg1"/>
                </a:solidFill>
                <a:latin typeface="+mj-lt"/>
              </a:rPr>
              <a:t> 클릭</a:t>
            </a:r>
          </a:p>
        </p:txBody>
      </p:sp>
      <p:pic>
        <p:nvPicPr>
          <p:cNvPr id="10" name="_x177048032" descr="EMB0000243c503d">
            <a:extLst>
              <a:ext uri="{FF2B5EF4-FFF2-40B4-BE49-F238E27FC236}">
                <a16:creationId xmlns="" xmlns:a16="http://schemas.microsoft.com/office/drawing/2014/main" id="{09DF33B3-587F-4598-98E6-A6B780F51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8930" y="6354536"/>
            <a:ext cx="1813841" cy="42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F74F20C9-1D0B-4A61-A73C-F572DB27588C}"/>
              </a:ext>
            </a:extLst>
          </p:cNvPr>
          <p:cNvSpPr/>
          <p:nvPr/>
        </p:nvSpPr>
        <p:spPr>
          <a:xfrm>
            <a:off x="2380735" y="2383237"/>
            <a:ext cx="440597" cy="113777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46795388-1BE0-430A-9A10-F0D03B245CFD}"/>
              </a:ext>
            </a:extLst>
          </p:cNvPr>
          <p:cNvSpPr/>
          <p:nvPr/>
        </p:nvSpPr>
        <p:spPr>
          <a:xfrm>
            <a:off x="3371849" y="2389737"/>
            <a:ext cx="376238" cy="104775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5455D71C-F994-4A97-B3BC-32A698BCD0A0}"/>
              </a:ext>
            </a:extLst>
          </p:cNvPr>
          <p:cNvSpPr/>
          <p:nvPr/>
        </p:nvSpPr>
        <p:spPr>
          <a:xfrm>
            <a:off x="4807741" y="2392239"/>
            <a:ext cx="917556" cy="104775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1F3E1E14-A6B3-4206-817A-D4D2405B7B08}"/>
              </a:ext>
            </a:extLst>
          </p:cNvPr>
          <p:cNvSpPr/>
          <p:nvPr/>
        </p:nvSpPr>
        <p:spPr>
          <a:xfrm>
            <a:off x="4167022" y="2160109"/>
            <a:ext cx="640719" cy="10477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="" xmlns:a16="http://schemas.microsoft.com/office/drawing/2014/main" id="{E8FA5D92-2DFD-460C-BB83-4305C74D0B5C}"/>
              </a:ext>
            </a:extLst>
          </p:cNvPr>
          <p:cNvSpPr/>
          <p:nvPr/>
        </p:nvSpPr>
        <p:spPr>
          <a:xfrm>
            <a:off x="5047444" y="2160109"/>
            <a:ext cx="595475" cy="104775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13F9EC7F-780A-45E3-96E8-9BC3E2B6D2E0}"/>
              </a:ext>
            </a:extLst>
          </p:cNvPr>
          <p:cNvSpPr/>
          <p:nvPr/>
        </p:nvSpPr>
        <p:spPr>
          <a:xfrm>
            <a:off x="876001" y="3588010"/>
            <a:ext cx="10440000" cy="2686955"/>
          </a:xfrm>
          <a:prstGeom prst="rect">
            <a:avLst/>
          </a:prstGeom>
          <a:solidFill>
            <a:srgbClr val="002060"/>
          </a:solidFill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개인정보 동의서 작성</a:t>
            </a:r>
            <a:endParaRPr lang="en-US" altLang="ko-KR" sz="1400" b="1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장학금 신청양식 다운로드</a:t>
            </a:r>
            <a:endParaRPr lang="en-US" altLang="ko-KR" sz="1400" b="1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다운받은 신청양식 작성 후</a:t>
            </a:r>
            <a:r>
              <a:rPr lang="en-US" altLang="ko-KR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신청서 및 추가제출서류 각각 업로드</a:t>
            </a:r>
            <a:endParaRPr lang="en-US" altLang="ko-KR" sz="1400" b="1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신청버튼 ＇클릭</a:t>
            </a:r>
            <a:r>
              <a:rPr lang="en-US" altLang="ko-KR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!’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400" b="1" dirty="0">
              <a:solidFill>
                <a:schemeClr val="bg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신청서에 반드시 본인 서명 후 제출해 주시기 바랍니다</a:t>
            </a:r>
            <a:r>
              <a:rPr lang="en-US" altLang="ko-KR" sz="1400" b="1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본인의 장학금 수혜계좌를 반드시 확인해 주시고</a:t>
            </a: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수정이 필요한 경우 차세대종합정보시스템 내에서 수정 후 장학금을 신청하시기 바랍니다</a:t>
            </a: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신청서 및 기타제출서류는 반드시 스캔하여 </a:t>
            </a: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PDF</a:t>
            </a:r>
            <a:r>
              <a:rPr lang="ko-KR" altLang="en-US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파일 형식으로 업로드하시기 바랍니다</a:t>
            </a: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.(</a:t>
            </a:r>
            <a:r>
              <a:rPr lang="ko-KR" altLang="en-US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사진촬영 후 이미지 파일로 업로드 불가</a:t>
            </a:r>
            <a:r>
              <a:rPr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20FCA96-3D28-4E5C-8C10-D61F3D2A6C29}"/>
              </a:ext>
            </a:extLst>
          </p:cNvPr>
          <p:cNvSpPr txBox="1"/>
          <p:nvPr/>
        </p:nvSpPr>
        <p:spPr>
          <a:xfrm>
            <a:off x="6701975" y="2435624"/>
            <a:ext cx="209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</a:rPr>
              <a:t>ⓛ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32F4218-6BA9-41B8-ABB2-8419624E4541}"/>
              </a:ext>
            </a:extLst>
          </p:cNvPr>
          <p:cNvSpPr txBox="1"/>
          <p:nvPr/>
        </p:nvSpPr>
        <p:spPr>
          <a:xfrm>
            <a:off x="6281336" y="2435623"/>
            <a:ext cx="209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B5F5284-BB12-4A45-8C12-3A6A6DED29DE}"/>
              </a:ext>
            </a:extLst>
          </p:cNvPr>
          <p:cNvSpPr txBox="1"/>
          <p:nvPr/>
        </p:nvSpPr>
        <p:spPr>
          <a:xfrm>
            <a:off x="7789246" y="2435622"/>
            <a:ext cx="209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3064F77B-4095-4427-89D0-CC568B7DC85A}"/>
              </a:ext>
            </a:extLst>
          </p:cNvPr>
          <p:cNvSpPr txBox="1"/>
          <p:nvPr/>
        </p:nvSpPr>
        <p:spPr>
          <a:xfrm>
            <a:off x="8915199" y="2435622"/>
            <a:ext cx="209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7F85079D-A782-4ACD-9F6C-3EB14BAA40F1}"/>
              </a:ext>
            </a:extLst>
          </p:cNvPr>
          <p:cNvSpPr txBox="1"/>
          <p:nvPr/>
        </p:nvSpPr>
        <p:spPr>
          <a:xfrm>
            <a:off x="10399234" y="2460577"/>
            <a:ext cx="209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8835A25E-5A86-4176-9AB9-8B84BC227EB0}"/>
              </a:ext>
            </a:extLst>
          </p:cNvPr>
          <p:cNvSpPr/>
          <p:nvPr/>
        </p:nvSpPr>
        <p:spPr>
          <a:xfrm>
            <a:off x="2139192" y="2317271"/>
            <a:ext cx="4055661" cy="236701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5196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학교전경1107.jpg">
            <a:extLst>
              <a:ext uri="{FF2B5EF4-FFF2-40B4-BE49-F238E27FC236}">
                <a16:creationId xmlns="" xmlns:a16="http://schemas.microsoft.com/office/drawing/2014/main" id="{E46CAC0C-00B4-4E33-895F-4842D21D3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2"/>
            <a:ext cx="12204700" cy="227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K:\01 기획업무\00 기획일반\03 기획기타(이미지 자료 등)\대학로고\logo.png">
            <a:extLst>
              <a:ext uri="{FF2B5EF4-FFF2-40B4-BE49-F238E27FC236}">
                <a16:creationId xmlns="" xmlns:a16="http://schemas.microsoft.com/office/drawing/2014/main" id="{04B9ACA0-22F8-44AD-ABFE-A93388446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809" y="1985210"/>
            <a:ext cx="3967084" cy="262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E8D7D6A9-4754-444F-93BA-2F79B90DA219}"/>
              </a:ext>
            </a:extLst>
          </p:cNvPr>
          <p:cNvSpPr/>
          <p:nvPr/>
        </p:nvSpPr>
        <p:spPr>
          <a:xfrm>
            <a:off x="-15791" y="6709325"/>
            <a:ext cx="12204700" cy="148676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F672693E-0E1D-4D25-995D-47EBC74331D8}"/>
              </a:ext>
            </a:extLst>
          </p:cNvPr>
          <p:cNvSpPr/>
          <p:nvPr/>
        </p:nvSpPr>
        <p:spPr>
          <a:xfrm>
            <a:off x="-5531" y="-3108"/>
            <a:ext cx="12204700" cy="148676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D83CB85-3A23-4FA5-AF7B-9B4094182D64}"/>
              </a:ext>
            </a:extLst>
          </p:cNvPr>
          <p:cNvSpPr txBox="1"/>
          <p:nvPr/>
        </p:nvSpPr>
        <p:spPr>
          <a:xfrm>
            <a:off x="-15791" y="1655126"/>
            <a:ext cx="12214960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80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감 사 합 </a:t>
            </a:r>
            <a:r>
              <a:rPr lang="ko-KR" altLang="en-US" sz="8000" b="1" dirty="0" err="1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니</a:t>
            </a:r>
            <a:r>
              <a:rPr lang="ko-KR" altLang="en-US" sz="80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 다</a:t>
            </a:r>
            <a:r>
              <a:rPr lang="en-US" altLang="ko-KR" sz="80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en-US" sz="8000" b="1" dirty="0">
              <a:ln>
                <a:solidFill>
                  <a:schemeClr val="bg1">
                    <a:lumMod val="75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C0C97CC-0A25-42BE-9C9D-18A148F24494}"/>
              </a:ext>
            </a:extLst>
          </p:cNvPr>
          <p:cNvSpPr txBox="1"/>
          <p:nvPr/>
        </p:nvSpPr>
        <p:spPr>
          <a:xfrm>
            <a:off x="-11480" y="3510720"/>
            <a:ext cx="12214960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200" b="1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기타 문의사항은 학생</a:t>
            </a:r>
            <a:r>
              <a:rPr lang="en-US" altLang="ko-KR" sz="3200" b="1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sz="3200" b="1" dirty="0" err="1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취업처</a:t>
            </a:r>
            <a:r>
              <a:rPr lang="ko-KR" altLang="en-US" sz="3200" b="1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 학생지원팀 장학담당자</a:t>
            </a:r>
            <a:endParaRPr lang="en-US" altLang="ko-KR" sz="3200" b="1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en-US" altLang="ko-KR" sz="3200" b="1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042)670-9042 </a:t>
            </a:r>
            <a:r>
              <a:rPr lang="ko-KR" altLang="en-US" sz="3200" b="1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로 연락 부탁드립니다</a:t>
            </a:r>
            <a:r>
              <a:rPr lang="en-US" altLang="ko-KR" sz="3200" b="1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en-US" sz="3200" b="1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3445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144</Words>
  <Application>Microsoft Office PowerPoint</Application>
  <PresentationFormat>사용자 지정</PresentationFormat>
  <Paragraphs>27</Paragraphs>
  <Slides>5</Slides>
  <Notes>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20</cp:revision>
  <cp:lastPrinted>2021-09-27T04:20:47Z</cp:lastPrinted>
  <dcterms:created xsi:type="dcterms:W3CDTF">2021-04-08T01:39:16Z</dcterms:created>
  <dcterms:modified xsi:type="dcterms:W3CDTF">2022-04-22T07:18:28Z</dcterms:modified>
</cp:coreProperties>
</file>