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6" r:id="rId2"/>
  </p:sldIdLst>
  <p:sldSz cx="10150475" cy="7589838"/>
  <p:notesSz cx="7099300" cy="10234613"/>
  <p:defaultTextStyle>
    <a:defPPr>
      <a:defRPr lang="en-US"/>
    </a:defPPr>
    <a:lvl1pPr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굴림" charset="-127"/>
        <a:cs typeface="+mn-cs"/>
      </a:defRPr>
    </a:lvl5pPr>
    <a:lvl6pPr marL="2286000" algn="l" defTabSz="914400" rtl="0" eaLnBrk="1" latinLnBrk="1" hangingPunct="1">
      <a:defRPr kumimoji="1" sz="2400" kern="1200">
        <a:solidFill>
          <a:schemeClr val="tx1"/>
        </a:solidFill>
        <a:latin typeface="Times New Roman" pitchFamily="18" charset="0"/>
        <a:ea typeface="굴림" charset="-127"/>
        <a:cs typeface="+mn-cs"/>
      </a:defRPr>
    </a:lvl6pPr>
    <a:lvl7pPr marL="2743200" algn="l" defTabSz="914400" rtl="0" eaLnBrk="1" latinLnBrk="1" hangingPunct="1">
      <a:defRPr kumimoji="1" sz="2400" kern="1200">
        <a:solidFill>
          <a:schemeClr val="tx1"/>
        </a:solidFill>
        <a:latin typeface="Times New Roman" pitchFamily="18" charset="0"/>
        <a:ea typeface="굴림" charset="-127"/>
        <a:cs typeface="+mn-cs"/>
      </a:defRPr>
    </a:lvl7pPr>
    <a:lvl8pPr marL="3200400" algn="l" defTabSz="914400" rtl="0" eaLnBrk="1" latinLnBrk="1" hangingPunct="1">
      <a:defRPr kumimoji="1" sz="2400" kern="1200">
        <a:solidFill>
          <a:schemeClr val="tx1"/>
        </a:solidFill>
        <a:latin typeface="Times New Roman" pitchFamily="18" charset="0"/>
        <a:ea typeface="굴림" charset="-127"/>
        <a:cs typeface="+mn-cs"/>
      </a:defRPr>
    </a:lvl8pPr>
    <a:lvl9pPr marL="3657600" algn="l" defTabSz="914400" rtl="0" eaLnBrk="1" latinLnBrk="1" hangingPunct="1">
      <a:defRPr kumimoji="1" sz="2400" kern="1200">
        <a:solidFill>
          <a:schemeClr val="tx1"/>
        </a:solidFill>
        <a:latin typeface="Times New Roman" pitchFamily="18" charset="0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E8CF90"/>
    <a:srgbClr val="F8F8F8"/>
    <a:srgbClr val="008080"/>
    <a:srgbClr val="996633"/>
    <a:srgbClr val="FF9933"/>
    <a:srgbClr val="FF9900"/>
    <a:srgbClr val="C6E561"/>
    <a:srgbClr val="EAEAEA"/>
    <a:srgbClr val="FFC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990" y="-660"/>
      </p:cViewPr>
      <p:guideLst>
        <p:guide orient="horz" pos="2390"/>
        <p:guide pos="319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Documents and Settings\이동찬\바탕 화면\대전보건대마크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04238" y="7161213"/>
            <a:ext cx="149383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 userDrawn="1"/>
        </p:nvSpPr>
        <p:spPr>
          <a:xfrm>
            <a:off x="0" y="0"/>
            <a:ext cx="2489586" cy="523220"/>
          </a:xfrm>
          <a:prstGeom prst="round1Rect">
            <a:avLst/>
          </a:prstGeom>
          <a:gradFill flip="none" rotWithShape="1">
            <a:gsLst>
              <a:gs pos="0">
                <a:srgbClr val="C6E561">
                  <a:tint val="66000"/>
                  <a:satMod val="160000"/>
                  <a:alpha val="37000"/>
                </a:srgbClr>
              </a:gs>
              <a:gs pos="50000">
                <a:srgbClr val="C6E561">
                  <a:tint val="44500"/>
                  <a:satMod val="160000"/>
                </a:srgbClr>
              </a:gs>
              <a:gs pos="100000">
                <a:srgbClr val="C6E561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 wrap="none" rtlCol="0">
            <a:spAutoFit/>
          </a:bodyPr>
          <a:lstStyle/>
          <a:p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기타 프로그램</a:t>
            </a:r>
            <a:endParaRPr lang="ko-KR" altLang="en-US" sz="2800" b="1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Documents and Settings\이동찬\바탕 화면\대전보건대마크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04238" y="7161213"/>
            <a:ext cx="149383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 userDrawn="1"/>
        </p:nvSpPr>
        <p:spPr>
          <a:xfrm>
            <a:off x="0" y="0"/>
            <a:ext cx="6203942" cy="523220"/>
          </a:xfrm>
          <a:prstGeom prst="round1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t="100000" r="100000"/>
            </a:path>
            <a:tileRect l="-100000" b="-100000"/>
          </a:gradFill>
        </p:spPr>
        <p:txBody>
          <a:bodyPr wrap="none" rtlCol="0">
            <a:spAutoFit/>
          </a:bodyPr>
          <a:lstStyle/>
          <a:p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어학 능력 향상을 위한 지원 프로그램</a:t>
            </a:r>
            <a:endParaRPr lang="ko-KR" altLang="en-US" sz="2800" b="1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 userDrawn="1"/>
        </p:nvSpPr>
        <p:spPr>
          <a:xfrm>
            <a:off x="0" y="0"/>
            <a:ext cx="4767652" cy="523220"/>
          </a:xfrm>
          <a:prstGeom prst="round1Rect">
            <a:avLst/>
          </a:prstGeom>
          <a:gradFill flip="none" rotWithShape="1">
            <a:gsLst>
              <a:gs pos="0">
                <a:srgbClr val="E8CF90">
                  <a:tint val="66000"/>
                  <a:satMod val="160000"/>
                  <a:alpha val="25000"/>
                </a:srgbClr>
              </a:gs>
              <a:gs pos="50000">
                <a:srgbClr val="E8CF90">
                  <a:tint val="44500"/>
                  <a:satMod val="160000"/>
                </a:srgbClr>
              </a:gs>
              <a:gs pos="100000">
                <a:srgbClr val="E8CF9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 wrap="none" rtlCol="0">
            <a:spAutoFit/>
          </a:bodyPr>
          <a:lstStyle/>
          <a:p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하계 및 동계 해외 어학 연수</a:t>
            </a:r>
            <a:endParaRPr lang="ko-KR" altLang="en-US" sz="2800" b="1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0" y="0"/>
            <a:ext cx="4261103" cy="523220"/>
          </a:xfrm>
          <a:prstGeom prst="round1Rect">
            <a:avLst/>
          </a:prstGeom>
          <a:gradFill flip="none" rotWithShape="1">
            <a:gsLst>
              <a:gs pos="0">
                <a:srgbClr val="C6E561">
                  <a:tint val="66000"/>
                  <a:satMod val="160000"/>
                  <a:alpha val="37000"/>
                </a:srgbClr>
              </a:gs>
              <a:gs pos="50000">
                <a:srgbClr val="C6E561">
                  <a:tint val="44500"/>
                  <a:satMod val="160000"/>
                </a:srgbClr>
              </a:gs>
              <a:gs pos="100000">
                <a:srgbClr val="C6E561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 wrap="none" rtlCol="0">
            <a:spAutoFit/>
          </a:bodyPr>
          <a:lstStyle/>
          <a:p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전문대학생 해외현장실습</a:t>
            </a:r>
            <a:endParaRPr lang="ko-KR" altLang="en-US" sz="2800" b="1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 userDrawn="1"/>
        </p:nvSpPr>
        <p:spPr>
          <a:xfrm>
            <a:off x="0" y="0"/>
            <a:ext cx="3183885" cy="523220"/>
          </a:xfrm>
          <a:prstGeom prst="round1Rect">
            <a:avLst/>
          </a:prstGeom>
          <a:gradFill flip="none" rotWithShape="1">
            <a:gsLst>
              <a:gs pos="0">
                <a:srgbClr val="C6E561">
                  <a:tint val="66000"/>
                  <a:satMod val="160000"/>
                  <a:alpha val="37000"/>
                </a:srgbClr>
              </a:gs>
              <a:gs pos="50000">
                <a:srgbClr val="C6E561">
                  <a:tint val="44500"/>
                  <a:satMod val="160000"/>
                </a:srgbClr>
              </a:gs>
              <a:gs pos="100000">
                <a:srgbClr val="C6E561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 wrap="none" rtlCol="0">
            <a:spAutoFit/>
          </a:bodyPr>
          <a:lstStyle/>
          <a:p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한국산업인력공단</a:t>
            </a:r>
            <a:endParaRPr lang="ko-KR" altLang="en-US" sz="2800" b="1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 userDrawn="1"/>
        </p:nvSpPr>
        <p:spPr>
          <a:xfrm>
            <a:off x="0" y="0"/>
            <a:ext cx="3310522" cy="523220"/>
          </a:xfrm>
          <a:prstGeom prst="round1Rect">
            <a:avLst>
              <a:gd name="adj" fmla="val 27647"/>
            </a:avLst>
          </a:prstGeom>
          <a:gradFill flip="none" rotWithShape="1">
            <a:gsLst>
              <a:gs pos="0">
                <a:schemeClr val="bg1">
                  <a:lumMod val="20000"/>
                  <a:lumOff val="80000"/>
                  <a:shade val="67500"/>
                  <a:satMod val="115000"/>
                  <a:alpha val="10000"/>
                </a:schemeClr>
              </a:gs>
              <a:gs pos="100000">
                <a:schemeClr val="bg1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none" rtlCol="0">
            <a:spAutoFit/>
          </a:bodyPr>
          <a:lstStyle/>
          <a:p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과별 운영 프로그램</a:t>
            </a:r>
            <a:endParaRPr lang="ko-KR" altLang="en-US" sz="2800" b="1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0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Documents and Settings\이동찬\바탕 화면\대전보건대마크.png"/>
          <p:cNvPicPr>
            <a:picLocks noChangeAspect="1" noChangeArrowheads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504238" y="7161213"/>
            <a:ext cx="149383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60" r:id="rId2"/>
    <p:sldLayoutId id="2147483662" r:id="rId3"/>
    <p:sldLayoutId id="2147483654" r:id="rId4"/>
    <p:sldLayoutId id="2147483656" r:id="rId5"/>
    <p:sldLayoutId id="2147483655" r:id="rId6"/>
    <p:sldLayoutId id="2147483661" r:id="rId7"/>
    <p:sldLayoutId id="2147483659" r:id="rId8"/>
  </p:sldLayoutIdLst>
  <p:transition spd="med">
    <p:fade/>
  </p:transition>
  <p:txStyles>
    <p:titleStyle>
      <a:lvl1pPr algn="l" defTabSz="1014413" rtl="0" fontAlgn="base" latinLnBrk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j-lt"/>
          <a:ea typeface="+mj-ea"/>
          <a:cs typeface="+mj-cs"/>
        </a:defRPr>
      </a:lvl1pPr>
      <a:lvl2pPr algn="l" defTabSz="1014413" rtl="0" fontAlgn="base" latinLnBrk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2pPr>
      <a:lvl3pPr algn="l" defTabSz="1014413" rtl="0" fontAlgn="base" latinLnBrk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3pPr>
      <a:lvl4pPr algn="l" defTabSz="1014413" rtl="0" fontAlgn="base" latinLnBrk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4pPr>
      <a:lvl5pPr algn="l" defTabSz="1014413" rtl="0" fontAlgn="base" latinLnBrk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5pPr>
      <a:lvl6pPr marL="457200" algn="l" defTabSz="1014413" rtl="0" eaLnBrk="1" fontAlgn="base" latinLnBrk="1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6pPr>
      <a:lvl7pPr marL="914400" algn="l" defTabSz="1014413" rtl="0" eaLnBrk="1" fontAlgn="base" latinLnBrk="1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7pPr>
      <a:lvl8pPr marL="1371600" algn="l" defTabSz="1014413" rtl="0" eaLnBrk="1" fontAlgn="base" latinLnBrk="1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8pPr>
      <a:lvl9pPr marL="1828800" algn="l" defTabSz="1014413" rtl="0" eaLnBrk="1" fontAlgn="base" latinLnBrk="1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9pPr>
    </p:titleStyle>
    <p:bodyStyle>
      <a:lvl1pPr marL="379413" indent="-379413" algn="l" defTabSz="1014413" rtl="0" fontAlgn="base" latinLnBrk="1">
        <a:spcBef>
          <a:spcPct val="20000"/>
        </a:spcBef>
        <a:spcAft>
          <a:spcPct val="0"/>
        </a:spcAft>
        <a:buChar char="•"/>
        <a:defRPr sz="3500">
          <a:solidFill>
            <a:schemeClr val="tx1"/>
          </a:solidFill>
          <a:latin typeface="+mn-lt"/>
          <a:ea typeface="+mn-ea"/>
          <a:cs typeface="+mn-cs"/>
        </a:defRPr>
      </a:lvl1pPr>
      <a:lvl2pPr marL="823913" indent="-317500" algn="l" defTabSz="1014413" rtl="0" fontAlgn="base" latinLnBrk="1">
        <a:spcBef>
          <a:spcPct val="20000"/>
        </a:spcBef>
        <a:spcAft>
          <a:spcPct val="0"/>
        </a:spcAft>
        <a:buChar char="–"/>
        <a:defRPr sz="3100">
          <a:solidFill>
            <a:schemeClr val="tx1"/>
          </a:solidFill>
          <a:latin typeface="+mn-lt"/>
        </a:defRPr>
      </a:lvl2pPr>
      <a:lvl3pPr marL="1266825" indent="-252413" algn="l" defTabSz="1014413" rtl="0" fontAlgn="base" latinLnBrk="1">
        <a:spcBef>
          <a:spcPct val="20000"/>
        </a:spcBef>
        <a:spcAft>
          <a:spcPct val="0"/>
        </a:spcAft>
        <a:buChar char="•"/>
        <a:defRPr sz="2700">
          <a:solidFill>
            <a:schemeClr val="tx1"/>
          </a:solidFill>
          <a:latin typeface="+mn-lt"/>
        </a:defRPr>
      </a:lvl3pPr>
      <a:lvl4pPr marL="1773238" indent="-252413" algn="l" defTabSz="1014413" rtl="0" fontAlgn="base" latinLnBrk="1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</a:defRPr>
      </a:lvl4pPr>
      <a:lvl5pPr marL="2281238" indent="-254000" algn="l" defTabSz="1014413" rtl="0" fontAlgn="base" latinLnBrk="1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5pPr>
      <a:lvl6pPr marL="2738438" indent="-254000" algn="l" defTabSz="1014413" rtl="0" eaLnBrk="1" fontAlgn="base" latinLnBrk="1" hangingPunct="1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6pPr>
      <a:lvl7pPr marL="3195638" indent="-254000" algn="l" defTabSz="1014413" rtl="0" eaLnBrk="1" fontAlgn="base" latinLnBrk="1" hangingPunct="1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7pPr>
      <a:lvl8pPr marL="3652838" indent="-254000" algn="l" defTabSz="1014413" rtl="0" eaLnBrk="1" fontAlgn="base" latinLnBrk="1" hangingPunct="1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8pPr>
      <a:lvl9pPr marL="4110038" indent="-254000" algn="l" defTabSz="1014413" rtl="0" eaLnBrk="1" fontAlgn="base" latinLnBrk="1" hangingPunct="1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7453" y="151581"/>
            <a:ext cx="816762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 smtClean="0">
                <a:latin typeface="HY울릉도M" pitchFamily="18" charset="-127"/>
                <a:ea typeface="HY울릉도M" pitchFamily="18" charset="-127"/>
              </a:rPr>
              <a:t>2012</a:t>
            </a:r>
            <a:r>
              <a:rPr lang="ko-KR" altLang="en-US" sz="3200" b="1" dirty="0" smtClean="0">
                <a:latin typeface="HY울릉도M" pitchFamily="18" charset="-127"/>
                <a:ea typeface="HY울릉도M" pitchFamily="18" charset="-127"/>
              </a:rPr>
              <a:t>학년도 </a:t>
            </a:r>
            <a:r>
              <a:rPr lang="en-US" altLang="ko-KR" sz="3200" b="1" dirty="0">
                <a:latin typeface="HY울릉도M" pitchFamily="18" charset="-127"/>
                <a:ea typeface="HY울릉도M" pitchFamily="18" charset="-127"/>
              </a:rPr>
              <a:t>1</a:t>
            </a:r>
            <a:r>
              <a:rPr lang="ko-KR" altLang="en-US" sz="3200" b="1" dirty="0" smtClean="0">
                <a:latin typeface="HY울릉도M" pitchFamily="18" charset="-127"/>
                <a:ea typeface="HY울릉도M" pitchFamily="18" charset="-127"/>
              </a:rPr>
              <a:t>차 전문대학 글로벌 현장학습 </a:t>
            </a:r>
            <a:endParaRPr lang="en-US" altLang="ko-KR" sz="3200" b="1" dirty="0" smtClean="0">
              <a:latin typeface="HY울릉도M" pitchFamily="18" charset="-127"/>
              <a:ea typeface="HY울릉도M" pitchFamily="18" charset="-127"/>
            </a:endParaRPr>
          </a:p>
          <a:p>
            <a:r>
              <a:rPr lang="ko-KR" altLang="en-US" sz="3200" b="1" dirty="0" smtClean="0">
                <a:latin typeface="HY울릉도M" pitchFamily="18" charset="-127"/>
                <a:ea typeface="HY울릉도M" pitchFamily="18" charset="-127"/>
              </a:rPr>
              <a:t>신청서류 접수 공고</a:t>
            </a:r>
            <a:endParaRPr lang="ko-KR" altLang="en-US" sz="3200" b="1" dirty="0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6048" y="1594386"/>
            <a:ext cx="93583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2012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학년도 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차 전문대학 글로벌현장학습 신청서류를 다음과 같이 접수합니다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ko-KR" altLang="en-US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1767" y="2794787"/>
            <a:ext cx="9358378" cy="4331702"/>
          </a:xfrm>
          <a:prstGeom prst="roundRect">
            <a:avLst>
              <a:gd name="adj" fmla="val 9446"/>
            </a:avLst>
          </a:prstGeom>
          <a:solidFill>
            <a:srgbClr val="FFFF99">
              <a:alpha val="52157"/>
            </a:srgb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  <a:buFontTx/>
              <a:buChar char="-"/>
            </a:pP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다  음 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– </a:t>
            </a:r>
          </a:p>
          <a:p>
            <a:pPr marL="457200" indent="-457200">
              <a:lnSpc>
                <a:spcPts val="3500"/>
              </a:lnSpc>
              <a:buFont typeface="+mj-lt"/>
              <a:buAutoNum type="arabicPeriod"/>
            </a:pP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신청자격 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학기이상 수료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성적 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B(3.0)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이상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어학성적                                   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(TOEIC 550, TOEFL (PBT 450, CBT 137, IBT 55), IELTS 4.5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이상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기타 어학시험 기준은 학교홈페이지 공지사항 참조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)     *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어학성적은 접수마감일기준 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년 이내에 발급된 성적만 인정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457200" indent="-457200">
              <a:lnSpc>
                <a:spcPts val="3500"/>
              </a:lnSpc>
              <a:buFont typeface="+mj-lt"/>
              <a:buAutoNum type="arabicPeriod"/>
            </a:pP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신청서류 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학교홈페이지 공지사항 참조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457200" indent="-457200">
              <a:lnSpc>
                <a:spcPts val="3500"/>
              </a:lnSpc>
              <a:buFont typeface="+mj-lt"/>
              <a:buAutoNum type="arabicPeriod"/>
            </a:pP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신청마감 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: 2012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02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01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일 오후 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12:00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까지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457200" indent="-457200">
              <a:lnSpc>
                <a:spcPts val="3500"/>
              </a:lnSpc>
              <a:buFont typeface="+mj-lt"/>
              <a:buAutoNum type="arabicPeriod"/>
            </a:pP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신청서류 제출장소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b="1" dirty="0" err="1" smtClean="0">
                <a:latin typeface="맑은 고딕" pitchFamily="50" charset="-127"/>
                <a:ea typeface="맑은 고딕" pitchFamily="50" charset="-127"/>
              </a:rPr>
              <a:t>대외협력처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 err="1" smtClean="0">
                <a:latin typeface="맑은 고딕" pitchFamily="50" charset="-127"/>
                <a:ea typeface="맑은 고딕" pitchFamily="50" charset="-127"/>
              </a:rPr>
              <a:t>국제교류팀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황미연 선생 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457200" indent="-457200">
              <a:lnSpc>
                <a:spcPts val="3500"/>
              </a:lnSpc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                             (☎ 042-670-9039)</a:t>
            </a:r>
            <a:endParaRPr lang="ko-KR" altLang="en-US" b="1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발표양식">
  <a:themeElements>
    <a:clrScheme name="">
      <a:dk1>
        <a:srgbClr val="000000"/>
      </a:dk1>
      <a:lt1>
        <a:srgbClr val="808080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C0C0C0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테마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Office 테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테마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테마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테마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테마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테마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테마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발표양식</Template>
  <TotalTime>560</TotalTime>
  <Words>99</Words>
  <Application>Microsoft Office PowerPoint</Application>
  <PresentationFormat>사용자 지정</PresentationFormat>
  <Paragraphs>9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발표양식</vt:lpstr>
      <vt:lpstr>슬라이드 1</vt:lpstr>
    </vt:vector>
  </TitlesOfParts>
  <Company>KOREA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탄산염유전 유망구조 평가모듈 개발 및 평가시스템 구축</dc:title>
  <dc:creator>Minhui Lee</dc:creator>
  <cp:lastModifiedBy>hit</cp:lastModifiedBy>
  <cp:revision>88</cp:revision>
  <dcterms:created xsi:type="dcterms:W3CDTF">2010-01-07T07:25:51Z</dcterms:created>
  <dcterms:modified xsi:type="dcterms:W3CDTF">2012-01-26T00:12:29Z</dcterms:modified>
</cp:coreProperties>
</file>