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</p:sldMasterIdLst>
  <p:sldIdLst>
    <p:sldId id="256" r:id="rId2"/>
    <p:sldId id="257" r:id="rId3"/>
    <p:sldId id="262" r:id="rId4"/>
    <p:sldId id="261" r:id="rId5"/>
    <p:sldId id="263" r:id="rId6"/>
    <p:sldId id="264" r:id="rId7"/>
    <p:sldId id="260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8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ACF4677E-8BD2-47ae-8A1F-98590045965D">
      <hp:hncThemeShow xmlns="" xmlns:c="http://schemas.openxmlformats.org/drawingml/2006/chart" xmlns:dgm="http://schemas.openxmlformats.org/drawingml/2006/diagram" xmlns:dsp="http://schemas.microsoft.com/office/drawing/2008/diagram"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2" autoAdjust="0"/>
    <p:restoredTop sz="94652" autoAdjust="0"/>
  </p:normalViewPr>
  <p:slideViewPr>
    <p:cSldViewPr>
      <p:cViewPr varScale="1">
        <p:scale>
          <a:sx n="93" d="100"/>
          <a:sy n="93" d="100"/>
        </p:scale>
        <p:origin x="126" y="78"/>
      </p:cViewPr>
      <p:guideLst>
        <p:guide orient="horz" pos="2158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9T12:03:10.186"/>
    </inkml:context>
    <inkml:brush xml:id="br0">
      <inkml:brushProperty name="width" value="0.3" units="cm"/>
      <inkml:brushProperty name="height" value="0.6" units="cm"/>
      <inkml:brushProperty name="color" value="#D9AEFF"/>
      <inkml:brushProperty name="tip" value="rectangle"/>
      <inkml:brushProperty name="rasterOp" value="maskPen"/>
      <inkml:brushProperty name="ignorePressure" value="1"/>
    </inkml:brush>
  </inkml:definitions>
  <inkml:trace contextRef="#ctx0" brushRef="#br0">1 81,'209'-11,"-56"1,822 2,-600 10,408-2,-765-2,0 0,0-1,0 0,-1-2,28-10,5-1,-22 9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9T12:03:15.722"/>
    </inkml:context>
    <inkml:brush xml:id="br0">
      <inkml:brushProperty name="width" value="0.3" units="cm"/>
      <inkml:brushProperty name="height" value="0.6" units="cm"/>
      <inkml:brushProperty name="color" value="#D9AEFF"/>
      <inkml:brushProperty name="tip" value="rectangle"/>
      <inkml:brushProperty name="rasterOp" value="maskPen"/>
      <inkml:brushProperty name="ignorePressure" value="1"/>
    </inkml:brush>
  </inkml:definitions>
  <inkml:trace contextRef="#ctx0" brushRef="#br0">1 203,'212'1,"240"-3,-228-11,57-1,2166 13,-1110 3,3227-2,-4331-15,-43 1,132 13,-173 2,-127-3,-1-1,1 0,-1-2,0-1,0 0,28-13,-26 10,0 0,0 2,1 1,0 0,25-1,233 6,-130 4,201-21,-225 8,175 7,31 0,-235-5,197-9,-207 16,119 13,-141-4,110 14,188-3,504-21,-526 3,350 36,-416-18,-200-16,108 9,149 4,1604-17,-1904-1,0-2,0-1,-1-1,41-14,-47 13,0 1,1 1,51-1,-56 5,-1 0,0-2,0 0,0-2,30-9,14-15,-39 17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1-02-09T12:03:18.373"/>
    </inkml:context>
    <inkml:brush xml:id="br0">
      <inkml:brushProperty name="width" value="0.3" units="cm"/>
      <inkml:brushProperty name="height" value="0.6" units="cm"/>
      <inkml:brushProperty name="color" value="#D9AEFF"/>
      <inkml:brushProperty name="tip" value="rectangle"/>
      <inkml:brushProperty name="rasterOp" value="maskPen"/>
      <inkml:brushProperty name="ignorePressure" value="1"/>
    </inkml:brush>
  </inkml:definitions>
  <inkml:trace contextRef="#ctx0" brushRef="#br0">0 0,'2891'0,"-2803"5,0 4,103 23,-148-24,-32-6,55 10,90 5,423-14,-299-5,-197 2,-52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E01B6-6229-4A46-9B61-119350A04BFD}" type="datetimeFigureOut">
              <a:rPr lang="ko-KR" altLang="en-US" smtClean="0"/>
              <a:pPr/>
              <a:t>2021-02-10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863F7-FB85-46E7-9401-D3FA521B4ED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E01B6-6229-4A46-9B61-119350A04BFD}" type="datetimeFigureOut">
              <a:rPr lang="ko-KR" altLang="en-US" smtClean="0"/>
              <a:pPr/>
              <a:t>2021-02-10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863F7-FB85-46E7-9401-D3FA521B4ED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E01B6-6229-4A46-9B61-119350A04BFD}" type="datetimeFigureOut">
              <a:rPr lang="ko-KR" altLang="en-US" smtClean="0"/>
              <a:pPr/>
              <a:t>2021-02-10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863F7-FB85-46E7-9401-D3FA521B4ED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E01B6-6229-4A46-9B61-119350A04BFD}" type="datetimeFigureOut">
              <a:rPr lang="ko-KR" altLang="en-US" smtClean="0"/>
              <a:pPr/>
              <a:t>2021-02-10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863F7-FB85-46E7-9401-D3FA521B4ED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E01B6-6229-4A46-9B61-119350A04BFD}" type="datetimeFigureOut">
              <a:rPr lang="ko-KR" altLang="en-US" smtClean="0"/>
              <a:pPr/>
              <a:t>2021-02-10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863F7-FB85-46E7-9401-D3FA521B4ED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E01B6-6229-4A46-9B61-119350A04BFD}" type="datetimeFigureOut">
              <a:rPr lang="ko-KR" altLang="en-US" smtClean="0"/>
              <a:pPr/>
              <a:t>2021-02-10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863F7-FB85-46E7-9401-D3FA521B4ED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E01B6-6229-4A46-9B61-119350A04BFD}" type="datetimeFigureOut">
              <a:rPr lang="ko-KR" altLang="en-US" smtClean="0"/>
              <a:pPr/>
              <a:t>2021-02-10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863F7-FB85-46E7-9401-D3FA521B4ED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E01B6-6229-4A46-9B61-119350A04BFD}" type="datetimeFigureOut">
              <a:rPr lang="ko-KR" altLang="en-US" smtClean="0"/>
              <a:pPr/>
              <a:t>2021-02-10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863F7-FB85-46E7-9401-D3FA521B4ED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E01B6-6229-4A46-9B61-119350A04BFD}" type="datetimeFigureOut">
              <a:rPr lang="ko-KR" altLang="en-US" smtClean="0"/>
              <a:pPr/>
              <a:t>2021-02-10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863F7-FB85-46E7-9401-D3FA521B4ED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E01B6-6229-4A46-9B61-119350A04BFD}" type="datetimeFigureOut">
              <a:rPr lang="ko-KR" altLang="en-US" smtClean="0"/>
              <a:pPr/>
              <a:t>2021-02-10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863F7-FB85-46E7-9401-D3FA521B4ED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2E01B6-6229-4A46-9B61-119350A04BFD}" type="datetimeFigureOut">
              <a:rPr lang="ko-KR" altLang="en-US" smtClean="0"/>
              <a:pPr/>
              <a:t>2021-02-10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1863F7-FB85-46E7-9401-D3FA521B4ED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2E01B6-6229-4A46-9B61-119350A04BFD}" type="datetimeFigureOut">
              <a:rPr lang="ko-KR" altLang="en-US" smtClean="0"/>
              <a:pPr/>
              <a:t>2021-02-10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1863F7-FB85-46E7-9401-D3FA521B4ED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customXml" Target="../ink/ink1.xml"/><Relationship Id="rId7" Type="http://schemas.openxmlformats.org/officeDocument/2006/relationships/customXml" Target="../ink/ink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customXml" Target="../ink/ink2.xml"/><Relationship Id="rId10" Type="http://schemas.openxmlformats.org/officeDocument/2006/relationships/image" Target="../media/image12.png"/><Relationship Id="rId4" Type="http://schemas.openxmlformats.org/officeDocument/2006/relationships/image" Target="../media/image9.png"/><Relationship Id="rId9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92404" y="2780928"/>
            <a:ext cx="248786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>
                <a:latin typeface="Aharoni"/>
                <a:cs typeface="Aharoni"/>
              </a:rPr>
              <a:t> 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3491880" y="2636912"/>
            <a:ext cx="2457435" cy="14283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8800" dirty="0">
                <a:latin typeface="HY견고딕"/>
                <a:ea typeface="HY견고딕"/>
                <a:cs typeface="Aharoni"/>
              </a:rPr>
              <a:t>음률</a:t>
            </a:r>
            <a:endParaRPr lang="ko-KR" altLang="en-US" sz="8800" dirty="0">
              <a:latin typeface="HY견고딕"/>
              <a:ea typeface="HY견고딕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652120" y="5766737"/>
            <a:ext cx="3312368" cy="9083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b="1"/>
              <a:t>회장</a:t>
            </a:r>
            <a:r>
              <a:rPr lang="en-US" altLang="ko-KR" b="1"/>
              <a:t>:</a:t>
            </a:r>
            <a:r>
              <a:rPr lang="ko-KR" altLang="en-US" b="1"/>
              <a:t> </a:t>
            </a:r>
            <a:r>
              <a:rPr lang="en-US" altLang="ko-KR" b="1">
                <a:cs typeface="Kokila"/>
              </a:rPr>
              <a:t>2019090034</a:t>
            </a:r>
            <a:r>
              <a:rPr lang="ko-KR" altLang="en-US" b="1">
                <a:cs typeface="Kokila"/>
              </a:rPr>
              <a:t> 강은별 </a:t>
            </a:r>
          </a:p>
          <a:p>
            <a:pPr lvl="0">
              <a:defRPr/>
            </a:pPr>
            <a:r>
              <a:rPr lang="ko-KR" altLang="en-US" b="1">
                <a:cs typeface="Kokila"/>
              </a:rPr>
              <a:t>부회장</a:t>
            </a:r>
            <a:r>
              <a:rPr lang="en-US" altLang="ko-KR" b="1">
                <a:cs typeface="Kokila"/>
              </a:rPr>
              <a:t>:</a:t>
            </a:r>
            <a:r>
              <a:rPr lang="ko-KR" altLang="en-US" b="1">
                <a:cs typeface="Kokila"/>
              </a:rPr>
              <a:t> </a:t>
            </a:r>
            <a:r>
              <a:rPr lang="en-US" altLang="ko-KR" b="1">
                <a:cs typeface="Kokila"/>
              </a:rPr>
              <a:t>2020090051 </a:t>
            </a:r>
            <a:r>
              <a:rPr lang="ko-KR" altLang="en-US" b="1">
                <a:cs typeface="Kokila"/>
              </a:rPr>
              <a:t>이아영</a:t>
            </a:r>
          </a:p>
          <a:p>
            <a:pPr lvl="0">
              <a:defRPr/>
            </a:pPr>
            <a:r>
              <a:rPr lang="ko-KR" altLang="en-US" b="1">
                <a:cs typeface="Kokila"/>
              </a:rPr>
              <a:t>총무</a:t>
            </a:r>
            <a:r>
              <a:rPr lang="en-US" altLang="ko-KR" b="1">
                <a:cs typeface="Kokila"/>
              </a:rPr>
              <a:t>:</a:t>
            </a:r>
            <a:r>
              <a:rPr lang="ko-KR" altLang="en-US" b="1">
                <a:cs typeface="Kokila"/>
              </a:rPr>
              <a:t> </a:t>
            </a:r>
            <a:r>
              <a:rPr lang="en-US" altLang="ko-KR" b="1">
                <a:cs typeface="Kokila"/>
              </a:rPr>
              <a:t>2019090063</a:t>
            </a:r>
            <a:r>
              <a:rPr lang="ko-KR" altLang="en-US" b="1">
                <a:cs typeface="Kokila"/>
              </a:rPr>
              <a:t> 정수아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진희\Desktop\45.pn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935038" y="822325"/>
            <a:ext cx="3565525" cy="1444625"/>
          </a:xfrm>
          <a:prstGeom prst="rect">
            <a:avLst/>
          </a:prstGeom>
          <a:noFill/>
        </p:spPr>
      </p:pic>
      <p:sp>
        <p:nvSpPr>
          <p:cNvPr id="1027" name="TextBox 1026"/>
          <p:cNvSpPr txBox="1"/>
          <p:nvPr/>
        </p:nvSpPr>
        <p:spPr>
          <a:xfrm>
            <a:off x="1403648" y="2420888"/>
            <a:ext cx="6480720" cy="35112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ko-KR" sz="4500">
                <a:latin typeface="HY견고딕"/>
                <a:ea typeface="HY견고딕"/>
              </a:rPr>
              <a:t>1.</a:t>
            </a:r>
            <a:r>
              <a:rPr lang="ko-KR" altLang="en-US" sz="4500">
                <a:latin typeface="HY견고딕"/>
                <a:ea typeface="HY견고딕"/>
              </a:rPr>
              <a:t> 음률 동아리 란</a:t>
            </a:r>
            <a:r>
              <a:rPr lang="en-US" altLang="ko-KR" sz="4500">
                <a:latin typeface="HY견고딕"/>
                <a:ea typeface="HY견고딕"/>
              </a:rPr>
              <a:t>?</a:t>
            </a:r>
          </a:p>
          <a:p>
            <a:pPr>
              <a:defRPr/>
            </a:pPr>
            <a:endParaRPr lang="en-US" altLang="ko-KR" sz="4500">
              <a:latin typeface="HY견고딕"/>
              <a:ea typeface="HY견고딕"/>
            </a:endParaRPr>
          </a:p>
          <a:p>
            <a:pPr>
              <a:defRPr/>
            </a:pPr>
            <a:r>
              <a:rPr lang="en-US" altLang="ko-KR" sz="4500">
                <a:latin typeface="HY견고딕"/>
                <a:ea typeface="HY견고딕"/>
              </a:rPr>
              <a:t>2.</a:t>
            </a:r>
            <a:r>
              <a:rPr lang="ko-KR" altLang="en-US" sz="4500">
                <a:latin typeface="HY견고딕"/>
                <a:ea typeface="HY견고딕"/>
              </a:rPr>
              <a:t> 나래제 활동</a:t>
            </a:r>
          </a:p>
          <a:p>
            <a:pPr>
              <a:defRPr/>
            </a:pPr>
            <a:endParaRPr lang="ko-KR" altLang="en-US" sz="4500">
              <a:latin typeface="HY견고딕"/>
              <a:ea typeface="HY견고딕"/>
            </a:endParaRPr>
          </a:p>
          <a:p>
            <a:pPr>
              <a:defRPr/>
            </a:pPr>
            <a:r>
              <a:rPr lang="en-US" altLang="ko-KR" sz="4500">
                <a:latin typeface="HY견고딕"/>
                <a:ea typeface="HY견고딕"/>
              </a:rPr>
              <a:t>3.</a:t>
            </a:r>
            <a:r>
              <a:rPr lang="ko-KR" altLang="en-US" sz="4500">
                <a:latin typeface="HY견고딕"/>
                <a:ea typeface="HY견고딕"/>
              </a:rPr>
              <a:t> 교육봉사</a:t>
            </a:r>
          </a:p>
        </p:txBody>
      </p:sp>
      <p:sp>
        <p:nvSpPr>
          <p:cNvPr id="1028" name="TextBox 1027"/>
          <p:cNvSpPr txBox="1"/>
          <p:nvPr/>
        </p:nvSpPr>
        <p:spPr>
          <a:xfrm>
            <a:off x="10044608" y="1556792"/>
            <a:ext cx="276682" cy="3653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래픽 4" descr="악보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 rot="1140677">
            <a:off x="7559730" y="297253"/>
            <a:ext cx="792088" cy="79208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06508" y="262389"/>
            <a:ext cx="593098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3600">
                <a:solidFill>
                  <a:schemeClr val="tx1">
                    <a:lumMod val="85000"/>
                    <a:lumOff val="15000"/>
                  </a:schemeClr>
                </a:solidFill>
                <a:latin typeface="HY견고딕"/>
                <a:ea typeface="HY견고딕"/>
              </a:rPr>
              <a:t>무슨 동아리인지 궁금해요</a:t>
            </a:r>
            <a:r>
              <a:rPr lang="en-US" altLang="ko-KR" sz="3600">
                <a:solidFill>
                  <a:schemeClr val="tx1">
                    <a:lumMod val="85000"/>
                    <a:lumOff val="15000"/>
                  </a:schemeClr>
                </a:solidFill>
                <a:latin typeface="HY견고딕"/>
                <a:ea typeface="HY견고딕"/>
              </a:rPr>
              <a:t>!!</a:t>
            </a:r>
            <a:endParaRPr lang="ko-KR" altLang="en-US" sz="3600">
              <a:solidFill>
                <a:schemeClr val="tx1">
                  <a:lumMod val="85000"/>
                  <a:lumOff val="15000"/>
                </a:schemeClr>
              </a:solidFill>
              <a:latin typeface="HY견고딕"/>
              <a:ea typeface="HY견고딕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94736" y="1534184"/>
            <a:ext cx="3377464" cy="6927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4000" b="1">
                <a:effectLst>
                  <a:glow rad="685800">
                    <a:srgbClr val="FFFF00">
                      <a:alpha val="45000"/>
                    </a:srgbClr>
                  </a:glow>
                  <a:reflection stA="45000" endPos="0" dist="50800" dir="5400000" sy="-100000" algn="bl" rotWithShape="0"/>
                </a:effectLst>
              </a:rPr>
              <a:t>음률 동아리</a:t>
            </a:r>
            <a:endParaRPr lang="ko-KR" altLang="en-US" sz="4000" b="1"/>
          </a:p>
        </p:txBody>
      </p:sp>
      <p:sp>
        <p:nvSpPr>
          <p:cNvPr id="13" name="별: 꼭짓점 6개 12"/>
          <p:cNvSpPr/>
          <p:nvPr/>
        </p:nvSpPr>
        <p:spPr>
          <a:xfrm rot="21206594">
            <a:off x="471104" y="4941760"/>
            <a:ext cx="1351857" cy="1401031"/>
          </a:xfrm>
          <a:prstGeom prst="star6">
            <a:avLst>
              <a:gd name="adj" fmla="val 28868"/>
              <a:gd name="hf" fmla="val 115470"/>
            </a:avLst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ko-KR" altLang="en-US" b="1">
                <a:solidFill>
                  <a:schemeClr val="tx1">
                    <a:lumMod val="85000"/>
                    <a:lumOff val="15000"/>
                  </a:schemeClr>
                </a:solidFill>
              </a:rPr>
              <a:t>잠깐</a:t>
            </a:r>
            <a:r>
              <a:rPr lang="en-US" altLang="ko-KR" b="1">
                <a:solidFill>
                  <a:schemeClr val="tx1">
                    <a:lumMod val="85000"/>
                    <a:lumOff val="15000"/>
                  </a:schemeClr>
                </a:solidFill>
              </a:rPr>
              <a:t>!!</a:t>
            </a:r>
            <a:endParaRPr lang="ko-KR" altLang="en-US" b="1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5" name="말풍선: 타원형 14"/>
          <p:cNvSpPr/>
          <p:nvPr/>
        </p:nvSpPr>
        <p:spPr>
          <a:xfrm rot="455668">
            <a:off x="1807273" y="4074182"/>
            <a:ext cx="5529453" cy="1877986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>
              <a:defRPr/>
            </a:pP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현재는 코로나로 인해 </a:t>
            </a:r>
            <a:r>
              <a:rPr lang="ko-KR" altLang="en-US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비대면으로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활동하며 외부강사님께 </a:t>
            </a:r>
            <a:r>
              <a:rPr lang="ko-KR" altLang="en-US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우쿠렐레와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ko-KR" altLang="en-US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핸드벨</a:t>
            </a:r>
            <a:r>
              <a:rPr lang="ko-KR" alt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등 다양한 악기 연주를  배우는 시간을 갖고 있습니다♥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632585" y="2791589"/>
            <a:ext cx="5878830" cy="9974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2000" b="1" dirty="0"/>
              <a:t>감미로운 음악을 감상해보고</a:t>
            </a:r>
          </a:p>
          <a:p>
            <a:pPr algn="ctr">
              <a:defRPr/>
            </a:pPr>
            <a:r>
              <a:rPr lang="ko-KR" altLang="en-US" sz="2000" b="1" dirty="0"/>
              <a:t>영유아들에게 적합한 음악을 선정하여</a:t>
            </a:r>
          </a:p>
          <a:p>
            <a:pPr algn="ctr">
              <a:defRPr/>
            </a:pPr>
            <a:r>
              <a:rPr lang="ko-KR" altLang="en-US" sz="2000" b="1" dirty="0"/>
              <a:t>뮤지컬</a:t>
            </a:r>
            <a:r>
              <a:rPr lang="en-US" altLang="ko-KR" sz="2000" b="1" dirty="0"/>
              <a:t>,</a:t>
            </a:r>
            <a:r>
              <a:rPr lang="ko-KR" altLang="en-US" sz="2000" b="1" dirty="0"/>
              <a:t> 연주</a:t>
            </a:r>
            <a:r>
              <a:rPr lang="en-US" altLang="ko-KR" sz="2000" b="1" dirty="0"/>
              <a:t>,</a:t>
            </a:r>
            <a:r>
              <a:rPr lang="ko-KR" altLang="en-US" sz="2000" b="1" dirty="0"/>
              <a:t> 손유희로 표현해보는 동아리 입니다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1"/>
      <p:bldP spid="13" grpId="3" animBg="1"/>
      <p:bldP spid="15" grpId="4" animBg="1"/>
      <p:bldP spid="17" grpId="2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 descr="C:\Users\asj\Desktop\3.png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662008" y="1935016"/>
            <a:ext cx="885655" cy="1493983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907704" y="2668850"/>
            <a:ext cx="3312367" cy="3867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ko-KR" altLang="en-US" sz="2000" dirty="0"/>
              <a:t>그런데</a:t>
            </a:r>
            <a:r>
              <a:rPr lang="en-US" altLang="ko-KR" sz="2000" dirty="0"/>
              <a:t> </a:t>
            </a:r>
            <a:r>
              <a:rPr lang="ko-KR" altLang="en-US" sz="2000" dirty="0"/>
              <a:t>나래제가 뭐예요</a:t>
            </a:r>
            <a:r>
              <a:rPr lang="en-US" altLang="ko-KR" sz="2000" dirty="0"/>
              <a:t>?</a:t>
            </a:r>
          </a:p>
        </p:txBody>
      </p:sp>
      <p:pic>
        <p:nvPicPr>
          <p:cNvPr id="8" name="Picture 5" descr="C:\Users\asj\Desktop\2.png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>
            <a:off x="7524328" y="4509120"/>
            <a:ext cx="970686" cy="1008112"/>
          </a:xfrm>
          <a:prstGeom prst="rect">
            <a:avLst/>
          </a:prstGeom>
          <a:noFill/>
        </p:spPr>
      </p:pic>
      <p:sp>
        <p:nvSpPr>
          <p:cNvPr id="9" name="직사각형 8"/>
          <p:cNvSpPr/>
          <p:nvPr/>
        </p:nvSpPr>
        <p:spPr>
          <a:xfrm>
            <a:off x="2808311" y="4573577"/>
            <a:ext cx="4572000" cy="99664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ko-KR" altLang="en-US" sz="2000" b="1" dirty="0"/>
              <a:t>지역 유치원과 보육소의 </a:t>
            </a:r>
          </a:p>
          <a:p>
            <a:pPr algn="ctr">
              <a:defRPr/>
            </a:pPr>
            <a:r>
              <a:rPr lang="ko-KR" altLang="en-US" sz="2000" b="1" dirty="0"/>
              <a:t>만 </a:t>
            </a:r>
            <a:r>
              <a:rPr lang="en-US" altLang="ko-KR" sz="2000" b="1" dirty="0"/>
              <a:t>3~5</a:t>
            </a:r>
            <a:r>
              <a:rPr lang="ko-KR" altLang="en-US" sz="2000" b="1" dirty="0"/>
              <a:t>세 유아들을 초대해 공연을 </a:t>
            </a:r>
          </a:p>
          <a:p>
            <a:pPr algn="ctr">
              <a:defRPr/>
            </a:pPr>
            <a:r>
              <a:rPr lang="ko-KR" altLang="en-US" sz="2000" b="1" dirty="0"/>
              <a:t>선보이는 독특한 </a:t>
            </a:r>
            <a:r>
              <a:rPr lang="ko-KR" altLang="en-US" sz="2000" b="1" dirty="0" err="1"/>
              <a:t>학술제</a:t>
            </a:r>
            <a:r>
              <a:rPr lang="ko-KR" altLang="en-US" sz="2000" dirty="0"/>
              <a:t> 입니다</a:t>
            </a:r>
            <a:r>
              <a:rPr lang="en-US" altLang="ko-KR" sz="2000" dirty="0"/>
              <a:t>!</a:t>
            </a:r>
            <a:endParaRPr lang="en-US" altLang="ko-KR" sz="2000" dirty="0">
              <a:effectLst/>
            </a:endParaRPr>
          </a:p>
        </p:txBody>
      </p:sp>
      <p:pic>
        <p:nvPicPr>
          <p:cNvPr id="13" name="그래픽 4" descr="악보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 rot="1140677">
            <a:off x="8135794" y="225245"/>
            <a:ext cx="792088" cy="792088"/>
          </a:xfrm>
          <a:prstGeom prst="rect">
            <a:avLst/>
          </a:prstGeom>
        </p:spPr>
      </p:pic>
      <p:sp>
        <p:nvSpPr>
          <p:cNvPr id="14" name="TextBox 5"/>
          <p:cNvSpPr txBox="1"/>
          <p:nvPr/>
        </p:nvSpPr>
        <p:spPr>
          <a:xfrm>
            <a:off x="752943" y="298123"/>
            <a:ext cx="740033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ko-KR" alt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/>
                <a:ea typeface="HY견고딕"/>
              </a:rPr>
              <a:t>나래제에서는 무슨 활동을 하나요</a:t>
            </a:r>
            <a:r>
              <a:rPr lang="en-US" altLang="ko-KR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HY견고딕"/>
                <a:ea typeface="HY견고딕"/>
              </a:rPr>
              <a:t>?</a:t>
            </a:r>
          </a:p>
        </p:txBody>
      </p:sp>
      <p:sp>
        <p:nvSpPr>
          <p:cNvPr id="6" name="생각 풍선: 구름 모양 5">
            <a:extLst>
              <a:ext uri="{FF2B5EF4-FFF2-40B4-BE49-F238E27FC236}">
                <a16:creationId xmlns:a16="http://schemas.microsoft.com/office/drawing/2014/main" id="{CFEA05B7-D155-4C8E-931F-4CD8429F5546}"/>
              </a:ext>
            </a:extLst>
          </p:cNvPr>
          <p:cNvSpPr/>
          <p:nvPr/>
        </p:nvSpPr>
        <p:spPr>
          <a:xfrm>
            <a:off x="1691680" y="2269785"/>
            <a:ext cx="5522861" cy="3060920"/>
          </a:xfrm>
          <a:prstGeom prst="cloudCallou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latin typeface="Agency FB" panose="020B0503020202020204" pitchFamily="34" charset="0"/>
              </a:rPr>
              <a:t>음률 동아리에서는 동화 </a:t>
            </a:r>
            <a:r>
              <a:rPr lang="en-US" altLang="ko-KR" sz="2400" dirty="0">
                <a:latin typeface="Agency FB" panose="020B0503020202020204" pitchFamily="34" charset="0"/>
              </a:rPr>
              <a:t>1</a:t>
            </a:r>
            <a:r>
              <a:rPr lang="ko-KR" altLang="en-US" sz="2400" dirty="0">
                <a:latin typeface="Agency FB" panose="020B0503020202020204" pitchFamily="34" charset="0"/>
              </a:rPr>
              <a:t>개를 정해 뮤지컬로 각색하고 </a:t>
            </a:r>
            <a:r>
              <a:rPr lang="ko-KR" altLang="en-US" sz="2400" dirty="0" err="1">
                <a:latin typeface="Agency FB" panose="020B0503020202020204" pitchFamily="34" charset="0"/>
              </a:rPr>
              <a:t>핸드벨</a:t>
            </a:r>
            <a:r>
              <a:rPr lang="ko-KR" altLang="en-US" sz="2400" dirty="0">
                <a:latin typeface="Agency FB" panose="020B0503020202020204" pitchFamily="34" charset="0"/>
              </a:rPr>
              <a:t> 연주까지 같이 </a:t>
            </a:r>
            <a:r>
              <a:rPr lang="ko-KR" altLang="en-US" sz="2400" dirty="0" err="1">
                <a:latin typeface="Agency FB" panose="020B0503020202020204" pitchFamily="34" charset="0"/>
              </a:rPr>
              <a:t>이루워져</a:t>
            </a:r>
            <a:r>
              <a:rPr lang="ko-KR" altLang="en-US" sz="2400" dirty="0">
                <a:latin typeface="Agency FB" panose="020B0503020202020204" pitchFamily="34" charset="0"/>
              </a:rPr>
              <a:t> 왔습니다</a:t>
            </a:r>
            <a:r>
              <a:rPr lang="en-US" altLang="ko-KR" sz="2400" dirty="0">
                <a:latin typeface="Agency FB" panose="020B0503020202020204" pitchFamily="34" charset="0"/>
              </a:rPr>
              <a:t>.</a:t>
            </a:r>
            <a:endParaRPr lang="ko-KR" altLang="en-US" sz="2400" dirty="0">
              <a:latin typeface="Agency FB" panose="020B0503020202020204" pitchFamily="34" charset="0"/>
            </a:endParaRPr>
          </a:p>
        </p:txBody>
      </p:sp>
      <p:pic>
        <p:nvPicPr>
          <p:cNvPr id="15" name="그림 14" descr="텍스트, 가구, 커튼이(가) 표시된 사진&#10;&#10;자동 생성된 설명">
            <a:extLst>
              <a:ext uri="{FF2B5EF4-FFF2-40B4-BE49-F238E27FC236}">
                <a16:creationId xmlns:a16="http://schemas.microsoft.com/office/drawing/2014/main" id="{1B8E4FF7-FA7E-4CF8-9FCD-9C1BFA6F450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062" y="1484784"/>
            <a:ext cx="7837874" cy="4388217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4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7EA5A0D-4338-40D9-85A2-11AE02BC5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520" y="160337"/>
            <a:ext cx="8229600" cy="1143000"/>
          </a:xfrm>
        </p:spPr>
        <p:txBody>
          <a:bodyPr>
            <a:noAutofit/>
          </a:bodyPr>
          <a:lstStyle/>
          <a:p>
            <a:r>
              <a:rPr lang="ko-KR" altLang="en-US" sz="3000" dirty="0">
                <a:latin typeface="HY견고딕" panose="02030600000101010101" pitchFamily="18" charset="-127"/>
                <a:ea typeface="HY견고딕" panose="02030600000101010101" pitchFamily="18" charset="-127"/>
              </a:rPr>
              <a:t>교육봉사에서는 무슨 봉사로 이루어지나요</a:t>
            </a:r>
            <a:r>
              <a:rPr lang="en-US" altLang="ko-KR" sz="3000" dirty="0">
                <a:latin typeface="HY견고딕" panose="02030600000101010101" pitchFamily="18" charset="-127"/>
                <a:ea typeface="HY견고딕" panose="02030600000101010101" pitchFamily="18" charset="-127"/>
              </a:rPr>
              <a:t>?</a:t>
            </a:r>
            <a:endParaRPr lang="ko-KR" altLang="en-US" sz="3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4" name="그래픽 4" descr="악보">
            <a:extLst>
              <a:ext uri="{FF2B5EF4-FFF2-40B4-BE49-F238E27FC236}">
                <a16:creationId xmlns:a16="http://schemas.microsoft.com/office/drawing/2014/main" id="{B54ED66F-9B34-4D61-B86B-0E30BD8475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 rot="1140677">
            <a:off x="5111458" y="684658"/>
            <a:ext cx="792088" cy="792088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A04C946D-C2FB-4A20-A155-60336472147C}"/>
              </a:ext>
            </a:extLst>
          </p:cNvPr>
          <p:cNvSpPr/>
          <p:nvPr/>
        </p:nvSpPr>
        <p:spPr>
          <a:xfrm>
            <a:off x="956792" y="2147552"/>
            <a:ext cx="7524328" cy="138499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ko-KR" altLang="en-US" sz="2800" dirty="0">
                <a:latin typeface="HY강B" panose="02030600000101010101" pitchFamily="18" charset="-127"/>
                <a:ea typeface="HY강B" panose="02030600000101010101" pitchFamily="18" charset="-127"/>
              </a:rPr>
              <a:t>여러 지역아동센터</a:t>
            </a:r>
            <a:r>
              <a:rPr lang="en-US" altLang="ko-KR" sz="2800" dirty="0">
                <a:latin typeface="HY강B" panose="02030600000101010101" pitchFamily="18" charset="-127"/>
                <a:ea typeface="HY강B" panose="02030600000101010101" pitchFamily="18" charset="-127"/>
              </a:rPr>
              <a:t>, </a:t>
            </a:r>
            <a:r>
              <a:rPr lang="ko-KR" altLang="en-US" sz="2800" dirty="0">
                <a:latin typeface="HY강B" panose="02030600000101010101" pitchFamily="18" charset="-127"/>
                <a:ea typeface="HY강B" panose="02030600000101010101" pitchFamily="18" charset="-127"/>
              </a:rPr>
              <a:t>보육원에 방문하여 영유아들 앞에서 </a:t>
            </a:r>
            <a:r>
              <a:rPr lang="ko-KR" altLang="en-US" sz="2800" dirty="0" err="1">
                <a:latin typeface="HY강B" panose="02030600000101010101" pitchFamily="18" charset="-127"/>
                <a:ea typeface="HY강B" panose="02030600000101010101" pitchFamily="18" charset="-127"/>
              </a:rPr>
              <a:t>핸드벨</a:t>
            </a:r>
            <a:r>
              <a:rPr lang="en-US" altLang="ko-KR" sz="2800" dirty="0">
                <a:latin typeface="HY강B" panose="02030600000101010101" pitchFamily="18" charset="-127"/>
                <a:ea typeface="HY강B" panose="02030600000101010101" pitchFamily="18" charset="-127"/>
              </a:rPr>
              <a:t>,</a:t>
            </a:r>
            <a:r>
              <a:rPr lang="ko-KR" altLang="en-US" sz="2800" dirty="0" err="1">
                <a:latin typeface="HY강B" panose="02030600000101010101" pitchFamily="18" charset="-127"/>
                <a:ea typeface="HY강B" panose="02030600000101010101" pitchFamily="18" charset="-127"/>
              </a:rPr>
              <a:t>우쿠렐레와</a:t>
            </a:r>
            <a:r>
              <a:rPr lang="ko-KR" altLang="en-US" sz="2800" dirty="0">
                <a:latin typeface="HY강B" panose="02030600000101010101" pitchFamily="18" charset="-127"/>
                <a:ea typeface="HY강B" panose="02030600000101010101" pitchFamily="18" charset="-127"/>
              </a:rPr>
              <a:t> 같은 악기를 연주하여 공연하는 교육봉사가 이루어집니다</a:t>
            </a:r>
            <a:r>
              <a:rPr lang="en-US" altLang="ko-KR" sz="2800" dirty="0">
                <a:latin typeface="HY강B" panose="02030600000101010101" pitchFamily="18" charset="-127"/>
                <a:ea typeface="HY강B" panose="02030600000101010101" pitchFamily="18" charset="-127"/>
              </a:rPr>
              <a:t>!!</a:t>
            </a:r>
            <a:endParaRPr lang="ko-KR" altLang="en-US" sz="2800" dirty="0">
              <a:latin typeface="HY강B" panose="02030600000101010101" pitchFamily="18" charset="-127"/>
              <a:ea typeface="HY강B" panose="02030600000101010101" pitchFamily="18" charset="-127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6" name="잉크 15">
                <a:extLst>
                  <a:ext uri="{FF2B5EF4-FFF2-40B4-BE49-F238E27FC236}">
                    <a16:creationId xmlns:a16="http://schemas.microsoft.com/office/drawing/2014/main" id="{61C9D1BD-E801-4387-B6D8-07CD60ADF13C}"/>
                  </a:ext>
                </a:extLst>
              </p14:cNvPr>
              <p14:cNvContentPartPr/>
              <p14:nvPr/>
            </p14:nvContentPartPr>
            <p14:xfrm>
              <a:off x="7304898" y="2446390"/>
              <a:ext cx="974880" cy="29160"/>
            </p14:xfrm>
          </p:contentPart>
        </mc:Choice>
        <mc:Fallback xmlns="">
          <p:pic>
            <p:nvPicPr>
              <p:cNvPr id="16" name="잉크 15">
                <a:extLst>
                  <a:ext uri="{FF2B5EF4-FFF2-40B4-BE49-F238E27FC236}">
                    <a16:creationId xmlns:a16="http://schemas.microsoft.com/office/drawing/2014/main" id="{61C9D1BD-E801-4387-B6D8-07CD60ADF13C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251258" y="2338750"/>
                <a:ext cx="1082520" cy="2448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17" name="잉크 16">
                <a:extLst>
                  <a:ext uri="{FF2B5EF4-FFF2-40B4-BE49-F238E27FC236}">
                    <a16:creationId xmlns:a16="http://schemas.microsoft.com/office/drawing/2014/main" id="{8B263887-96F2-43AE-A8FD-CE286EF39237}"/>
                  </a:ext>
                </a:extLst>
              </p14:cNvPr>
              <p14:cNvContentPartPr/>
              <p14:nvPr/>
            </p14:nvContentPartPr>
            <p14:xfrm>
              <a:off x="1139898" y="2803150"/>
              <a:ext cx="6822000" cy="73800"/>
            </p14:xfrm>
          </p:contentPart>
        </mc:Choice>
        <mc:Fallback xmlns="">
          <p:pic>
            <p:nvPicPr>
              <p:cNvPr id="17" name="잉크 16">
                <a:extLst>
                  <a:ext uri="{FF2B5EF4-FFF2-40B4-BE49-F238E27FC236}">
                    <a16:creationId xmlns:a16="http://schemas.microsoft.com/office/drawing/2014/main" id="{8B263887-96F2-43AE-A8FD-CE286EF39237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86258" y="2695510"/>
                <a:ext cx="6929640" cy="289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18" name="잉크 17">
                <a:extLst>
                  <a:ext uri="{FF2B5EF4-FFF2-40B4-BE49-F238E27FC236}">
                    <a16:creationId xmlns:a16="http://schemas.microsoft.com/office/drawing/2014/main" id="{9BDAD561-6208-4EEA-AA7F-AEC7C075D307}"/>
                  </a:ext>
                </a:extLst>
              </p14:cNvPr>
              <p14:cNvContentPartPr/>
              <p14:nvPr/>
            </p14:nvContentPartPr>
            <p14:xfrm>
              <a:off x="1161138" y="3276910"/>
              <a:ext cx="1622880" cy="32040"/>
            </p14:xfrm>
          </p:contentPart>
        </mc:Choice>
        <mc:Fallback xmlns="">
          <p:pic>
            <p:nvPicPr>
              <p:cNvPr id="18" name="잉크 17">
                <a:extLst>
                  <a:ext uri="{FF2B5EF4-FFF2-40B4-BE49-F238E27FC236}">
                    <a16:creationId xmlns:a16="http://schemas.microsoft.com/office/drawing/2014/main" id="{9BDAD561-6208-4EEA-AA7F-AEC7C075D307}"/>
                  </a:ext>
                </a:extLst>
              </p:cNvPr>
              <p:cNvPicPr/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107138" y="3168910"/>
                <a:ext cx="1730520" cy="247680"/>
              </a:xfrm>
              <a:prstGeom prst="rect">
                <a:avLst/>
              </a:prstGeom>
            </p:spPr>
          </p:pic>
        </mc:Fallback>
      </mc:AlternateContent>
      <p:pic>
        <p:nvPicPr>
          <p:cNvPr id="21" name="그림 20" descr="텍스트, 천장, 실내, 벽이(가) 표시된 사진&#10;&#10;자동 생성된 설명">
            <a:extLst>
              <a:ext uri="{FF2B5EF4-FFF2-40B4-BE49-F238E27FC236}">
                <a16:creationId xmlns:a16="http://schemas.microsoft.com/office/drawing/2014/main" id="{C227864B-9968-476B-8A95-0ABAEBBB6C5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852" y="1484784"/>
            <a:ext cx="7381046" cy="4620842"/>
          </a:xfrm>
          <a:prstGeom prst="rect">
            <a:avLst/>
          </a:prstGeom>
        </p:spPr>
      </p:pic>
      <p:pic>
        <p:nvPicPr>
          <p:cNvPr id="23" name="그림 22" descr="텍스트, 실내, 천장, 벽이(가) 표시된 사진&#10;&#10;자동 생성된 설명">
            <a:extLst>
              <a:ext uri="{FF2B5EF4-FFF2-40B4-BE49-F238E27FC236}">
                <a16:creationId xmlns:a16="http://schemas.microsoft.com/office/drawing/2014/main" id="{39625428-4307-4974-ADB5-C6169C01D5BE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772816"/>
            <a:ext cx="7341222" cy="4800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132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762203C-431E-4521-B830-19B7CD1DEE27}"/>
              </a:ext>
            </a:extLst>
          </p:cNvPr>
          <p:cNvSpPr txBox="1"/>
          <p:nvPr/>
        </p:nvSpPr>
        <p:spPr>
          <a:xfrm>
            <a:off x="251520" y="2780928"/>
            <a:ext cx="8661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4000" dirty="0">
                <a:effectLst>
                  <a:glow rad="901700">
                    <a:srgbClr val="FFC000">
                      <a:alpha val="40000"/>
                    </a:srgbClr>
                  </a:glow>
                </a:effectLst>
                <a:latin typeface="HY견고딕" pitchFamily="18" charset="-127"/>
                <a:ea typeface="HY견고딕" pitchFamily="18" charset="-127"/>
              </a:rPr>
              <a:t>21</a:t>
            </a:r>
            <a:r>
              <a:rPr lang="ko-KR" altLang="en-US" sz="4000" dirty="0">
                <a:effectLst>
                  <a:glow rad="901700">
                    <a:srgbClr val="FFC000">
                      <a:alpha val="40000"/>
                    </a:srgbClr>
                  </a:glow>
                </a:effectLst>
                <a:latin typeface="HY견고딕" pitchFamily="18" charset="-127"/>
                <a:ea typeface="HY견고딕" pitchFamily="18" charset="-127"/>
              </a:rPr>
              <a:t>학번 신입생 여러분</a:t>
            </a:r>
            <a:r>
              <a:rPr lang="en-US" altLang="ko-KR" sz="4000" dirty="0">
                <a:effectLst>
                  <a:glow rad="901700">
                    <a:srgbClr val="FFC000">
                      <a:alpha val="40000"/>
                    </a:srgbClr>
                  </a:glow>
                </a:effectLst>
                <a:latin typeface="HY견고딕" pitchFamily="18" charset="-127"/>
                <a:ea typeface="HY견고딕" pitchFamily="18" charset="-127"/>
              </a:rPr>
              <a:t>!</a:t>
            </a:r>
          </a:p>
          <a:p>
            <a:pPr algn="ctr"/>
            <a:r>
              <a:rPr lang="ko-KR" altLang="en-US" sz="4000" dirty="0">
                <a:effectLst>
                  <a:glow rad="901700">
                    <a:srgbClr val="FFC000">
                      <a:alpha val="40000"/>
                    </a:srgbClr>
                  </a:glow>
                </a:effectLst>
                <a:latin typeface="HY견고딕" pitchFamily="18" charset="-127"/>
                <a:ea typeface="HY견고딕" pitchFamily="18" charset="-127"/>
              </a:rPr>
              <a:t>대전보건대학교 유아교육과</a:t>
            </a:r>
            <a:endParaRPr lang="en-US" altLang="ko-KR" sz="4000" dirty="0">
              <a:effectLst>
                <a:glow rad="901700">
                  <a:srgbClr val="FFC000">
                    <a:alpha val="40000"/>
                  </a:srgbClr>
                </a:glow>
              </a:effectLst>
              <a:latin typeface="HY견고딕" pitchFamily="18" charset="-127"/>
              <a:ea typeface="HY견고딕" pitchFamily="18" charset="-127"/>
            </a:endParaRPr>
          </a:p>
          <a:p>
            <a:pPr algn="ctr"/>
            <a:r>
              <a:rPr lang="ko-KR" altLang="en-US" sz="4000" dirty="0">
                <a:effectLst>
                  <a:glow rad="901700">
                    <a:srgbClr val="FFC000">
                      <a:alpha val="40000"/>
                    </a:srgbClr>
                  </a:glow>
                </a:effectLst>
                <a:latin typeface="HY견고딕" pitchFamily="18" charset="-127"/>
                <a:ea typeface="HY견고딕" pitchFamily="18" charset="-127"/>
              </a:rPr>
              <a:t>입학을 진심으로 환영합니다♥</a:t>
            </a:r>
          </a:p>
        </p:txBody>
      </p:sp>
      <p:sp>
        <p:nvSpPr>
          <p:cNvPr id="8" name="구름 7">
            <a:extLst>
              <a:ext uri="{FF2B5EF4-FFF2-40B4-BE49-F238E27FC236}">
                <a16:creationId xmlns:a16="http://schemas.microsoft.com/office/drawing/2014/main" id="{965D3A05-D847-461D-AA85-4C72C2600E94}"/>
              </a:ext>
            </a:extLst>
          </p:cNvPr>
          <p:cNvSpPr/>
          <p:nvPr/>
        </p:nvSpPr>
        <p:spPr>
          <a:xfrm>
            <a:off x="1835696" y="1412776"/>
            <a:ext cx="5976664" cy="4536504"/>
          </a:xfrm>
          <a:prstGeom prst="cloud">
            <a:avLst/>
          </a:prstGeom>
          <a:effectLst>
            <a:glow rad="927100">
              <a:srgbClr val="FFFF00">
                <a:alpha val="40000"/>
              </a:srgbClr>
            </a:glow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3600" dirty="0">
                <a:effectLst>
                  <a:glow rad="469900">
                    <a:srgbClr val="92D050">
                      <a:alpha val="0"/>
                    </a:srgbClr>
                  </a:glow>
                </a:effectLst>
                <a:latin typeface="HY견고딕" pitchFamily="18" charset="-127"/>
                <a:ea typeface="HY견고딕" pitchFamily="18" charset="-127"/>
              </a:rPr>
              <a:t>음률에서</a:t>
            </a:r>
            <a:r>
              <a:rPr lang="ko-KR" altLang="en-US" sz="3600" dirty="0">
                <a:effectLst>
                  <a:glow rad="1524000">
                    <a:schemeClr val="bg2">
                      <a:alpha val="0"/>
                    </a:schemeClr>
                  </a:glow>
                </a:effectLst>
                <a:latin typeface="HY견고딕" pitchFamily="18" charset="-127"/>
                <a:ea typeface="HY견고딕" pitchFamily="18" charset="-127"/>
              </a:rPr>
              <a:t> 만나요</a:t>
            </a:r>
            <a:r>
              <a:rPr lang="en-US" altLang="ko-KR" sz="3600" dirty="0">
                <a:effectLst>
                  <a:glow rad="1524000">
                    <a:schemeClr val="bg2">
                      <a:alpha val="0"/>
                    </a:schemeClr>
                  </a:glow>
                </a:effectLst>
                <a:latin typeface="HY견고딕" pitchFamily="18" charset="-127"/>
                <a:ea typeface="HY견고딕" pitchFamily="18" charset="-127"/>
              </a:rPr>
              <a:t>!!</a:t>
            </a:r>
            <a:endParaRPr lang="ko-KR" altLang="en-US" sz="3600" dirty="0">
              <a:effectLst>
                <a:glow rad="1524000">
                  <a:schemeClr val="bg2">
                    <a:alpha val="0"/>
                  </a:schemeClr>
                </a:glo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53030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effectLst>
          <a:glow rad="927100">
            <a:srgbClr val="FFFF00">
              <a:alpha val="40000"/>
            </a:srgbClr>
          </a:glow>
        </a:effectLst>
      </a:spPr>
      <a:bodyPr rtlCol="0" anchor="ctr"/>
      <a:lstStyle>
        <a:defPPr algn="ctr">
          <a:defRPr sz="3600" dirty="0" smtClean="0">
            <a:effectLst>
              <a:glow rad="1485900">
                <a:schemeClr val="accent1">
                  <a:alpha val="40000"/>
                </a:schemeClr>
              </a:glow>
            </a:effectLst>
            <a:latin typeface="HY강B" panose="02030600000101010101" pitchFamily="18" charset="-127"/>
            <a:ea typeface="HY강B" panose="02030600000101010101" pitchFamily="18" charset="-127"/>
          </a:defRPr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140</Words>
  <Application>Microsoft Office PowerPoint</Application>
  <PresentationFormat>화면 슬라이드 쇼(4:3)</PresentationFormat>
  <Paragraphs>29</Paragraphs>
  <Slides>7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5" baseType="lpstr">
      <vt:lpstr>HY강B</vt:lpstr>
      <vt:lpstr>HY견고딕</vt:lpstr>
      <vt:lpstr>Agency FB</vt:lpstr>
      <vt:lpstr>Aharoni</vt:lpstr>
      <vt:lpstr>Arial</vt:lpstr>
      <vt:lpstr>Kokila</vt:lpstr>
      <vt:lpstr>맑은 고딕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교육봉사에서는 무슨 봉사로 이루어지나요?</vt:lpstr>
      <vt:lpstr>PowerPoint 프레젠테이션</vt:lpstr>
      <vt:lpstr>PowerPoint 프레젠테이션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김진희</dc:creator>
  <cp:lastModifiedBy>강성희</cp:lastModifiedBy>
  <cp:revision>27</cp:revision>
  <dcterms:created xsi:type="dcterms:W3CDTF">2017-09-02T12:55:47Z</dcterms:created>
  <dcterms:modified xsi:type="dcterms:W3CDTF">2021-02-10T06:44:49Z</dcterms:modified>
  <cp:version/>
</cp:coreProperties>
</file>