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6" r:id="rId2"/>
    <p:sldId id="269" r:id="rId3"/>
    <p:sldId id="283" r:id="rId4"/>
    <p:sldId id="284" r:id="rId5"/>
  </p:sldIdLst>
  <p:sldSz cx="9144000" cy="6858000" type="screen4x3"/>
  <p:notesSz cx="6743700" cy="98758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971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ser" initials="u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EEEE"/>
    <a:srgbClr val="E8E8E8"/>
    <a:srgbClr val="E0E0E0"/>
    <a:srgbClr val="DBDBDB"/>
    <a:srgbClr val="FF505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951" autoAdjust="0"/>
    <p:restoredTop sz="94660"/>
  </p:normalViewPr>
  <p:slideViewPr>
    <p:cSldViewPr>
      <p:cViewPr varScale="1">
        <p:scale>
          <a:sx n="98" d="100"/>
          <a:sy n="98" d="100"/>
        </p:scale>
        <p:origin x="78" y="438"/>
      </p:cViewPr>
      <p:guideLst>
        <p:guide orient="horz" pos="2160"/>
        <p:guide pos="297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-11831" y="6747029"/>
            <a:ext cx="9144000" cy="110971"/>
          </a:xfrm>
          <a:prstGeom prst="rect">
            <a:avLst/>
          </a:prstGeom>
          <a:gradFill>
            <a:gsLst>
              <a:gs pos="87000">
                <a:srgbClr val="FF0000"/>
              </a:gs>
              <a:gs pos="100000">
                <a:srgbClr val="FF0000">
                  <a:tint val="66000"/>
                  <a:satMod val="160000"/>
                  <a:lumMod val="0"/>
                  <a:lumOff val="100000"/>
                  <a:alpha val="6000"/>
                </a:srgbClr>
              </a:gs>
              <a:gs pos="1000">
                <a:srgbClr val="C00000"/>
              </a:gs>
            </a:gsLst>
            <a:lin ang="2700000" scaled="1"/>
          </a:gradFill>
          <a:ln w="63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 userDrawn="1"/>
        </p:nvSpPr>
        <p:spPr>
          <a:xfrm>
            <a:off x="2658655" y="2459504"/>
            <a:ext cx="3826690" cy="1938992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0"/>
              </a:schemeClr>
            </a:glow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ko-KR" sz="12000" b="1" cap="none" spc="0" dirty="0" smtClean="0">
                <a:ln w="18000">
                  <a:noFill/>
                  <a:prstDash val="solid"/>
                  <a:miter lim="800000"/>
                </a:ln>
                <a:gradFill flip="none" rotWithShape="1">
                  <a:gsLst>
                    <a:gs pos="99000">
                      <a:srgbClr val="FF0000">
                        <a:tint val="66000"/>
                        <a:satMod val="160000"/>
                        <a:lumMod val="0"/>
                        <a:lumOff val="100000"/>
                        <a:alpha val="6000"/>
                      </a:srgbClr>
                    </a:gs>
                    <a:gs pos="100000">
                      <a:srgbClr val="FF0000">
                        <a:tint val="23500"/>
                        <a:satMod val="160000"/>
                        <a:alpha val="5000"/>
                      </a:srgbClr>
                    </a:gs>
                  </a:gsLst>
                  <a:lin ang="2700000" scaled="1"/>
                  <a:tileRect/>
                </a:gra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 I T</a:t>
            </a:r>
            <a:endParaRPr lang="en-US" altLang="ko-KR" sz="12000" b="1" cap="none" spc="0" dirty="0">
              <a:ln w="18000">
                <a:noFill/>
                <a:prstDash val="solid"/>
                <a:miter lim="800000"/>
              </a:ln>
              <a:gradFill flip="none" rotWithShape="1">
                <a:gsLst>
                  <a:gs pos="99000">
                    <a:srgbClr val="FF0000">
                      <a:tint val="66000"/>
                      <a:satMod val="160000"/>
                      <a:lumMod val="0"/>
                      <a:lumOff val="100000"/>
                      <a:alpha val="6000"/>
                    </a:srgbClr>
                  </a:gs>
                  <a:gs pos="100000">
                    <a:srgbClr val="FF0000">
                      <a:tint val="23500"/>
                      <a:satMod val="160000"/>
                      <a:alpha val="5000"/>
                    </a:srgbClr>
                  </a:gs>
                </a:gsLst>
                <a:lin ang="2700000" scaled="1"/>
                <a:tileRect/>
              </a:gra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64802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 userDrawn="1"/>
        </p:nvSpPr>
        <p:spPr>
          <a:xfrm>
            <a:off x="-11831" y="6747029"/>
            <a:ext cx="9144000" cy="110971"/>
          </a:xfrm>
          <a:prstGeom prst="rect">
            <a:avLst/>
          </a:prstGeom>
          <a:gradFill>
            <a:gsLst>
              <a:gs pos="87000">
                <a:srgbClr val="FF0000"/>
              </a:gs>
              <a:gs pos="100000">
                <a:srgbClr val="FF0000">
                  <a:tint val="66000"/>
                  <a:satMod val="160000"/>
                  <a:lumMod val="0"/>
                  <a:lumOff val="100000"/>
                  <a:alpha val="6000"/>
                </a:srgbClr>
              </a:gs>
              <a:gs pos="1000">
                <a:srgbClr val="C00000"/>
              </a:gs>
            </a:gsLst>
            <a:lin ang="2700000" scaled="1"/>
          </a:gradFill>
          <a:ln w="63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 userDrawn="1"/>
        </p:nvSpPr>
        <p:spPr>
          <a:xfrm>
            <a:off x="-11831" y="116632"/>
            <a:ext cx="9144000" cy="792088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97340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pic>
        <p:nvPicPr>
          <p:cNvPr id="7" name="그림 2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6913" y="6380733"/>
            <a:ext cx="1667087" cy="360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8708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ncs.hit.ac.kr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2618691"/>
              </p:ext>
            </p:extLst>
          </p:nvPr>
        </p:nvGraphicFramePr>
        <p:xfrm>
          <a:off x="7092280" y="4898625"/>
          <a:ext cx="1943100" cy="146378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47700"/>
                <a:gridCol w="1295400"/>
              </a:tblGrid>
              <a:tr h="2090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</a:rPr>
                        <a:t>작 성 자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>
                          <a:latin typeface="+mj-lt"/>
                          <a:ea typeface="HY견고딕" panose="02030600000101010101" pitchFamily="18" charset="-127"/>
                        </a:rPr>
                        <a:t>김태희</a:t>
                      </a:r>
                      <a:endParaRPr lang="ko-KR" altLang="en-US" sz="900" dirty="0">
                        <a:latin typeface="+mj-lt"/>
                        <a:ea typeface="HY견고딕" panose="02030600000101010101" pitchFamily="18" charset="-127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0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</a:rPr>
                        <a:t>소     속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smtClean="0">
                          <a:latin typeface="+mj-lt"/>
                          <a:ea typeface="HY견고딕" panose="02030600000101010101" pitchFamily="18" charset="-127"/>
                        </a:rPr>
                        <a:t>정보기술팀</a:t>
                      </a:r>
                      <a:endParaRPr lang="ko-KR" altLang="en-US" sz="900" dirty="0">
                        <a:latin typeface="+mj-lt"/>
                        <a:ea typeface="HY견고딕" panose="02030600000101010101" pitchFamily="18" charset="-127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0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</a:rPr>
                        <a:t>작 성 일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 smtClean="0">
                          <a:latin typeface="+mj-lt"/>
                          <a:ea typeface="HY견고딕" panose="02030600000101010101" pitchFamily="18" charset="-127"/>
                        </a:rPr>
                        <a:t>2016.03.02</a:t>
                      </a: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0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err="1" smtClean="0">
                          <a:latin typeface="+mn-ea"/>
                          <a:ea typeface="+mn-ea"/>
                        </a:rPr>
                        <a:t>버</a:t>
                      </a:r>
                      <a:r>
                        <a:rPr lang="ko-KR" altLang="en-US" sz="800" b="1" dirty="0" smtClean="0">
                          <a:latin typeface="+mn-ea"/>
                          <a:ea typeface="+mn-ea"/>
                        </a:rPr>
                        <a:t>     전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 smtClean="0">
                          <a:latin typeface="+mj-lt"/>
                          <a:ea typeface="HY견고딕" panose="02030600000101010101" pitchFamily="18" charset="-127"/>
                        </a:rPr>
                        <a:t>1.1</a:t>
                      </a:r>
                      <a:endParaRPr lang="ko-KR" altLang="en-US" sz="900" dirty="0">
                        <a:latin typeface="+mj-lt"/>
                        <a:ea typeface="HY견고딕" panose="02030600000101010101" pitchFamily="18" charset="-127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0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</a:rPr>
                        <a:t>문서번호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 smtClean="0">
                          <a:latin typeface="+mj-lt"/>
                          <a:ea typeface="HY견고딕" panose="02030600000101010101" pitchFamily="18" charset="-127"/>
                        </a:rPr>
                        <a:t>HITIN-85</a:t>
                      </a:r>
                      <a:endParaRPr lang="ko-KR" altLang="en-US" sz="900" dirty="0">
                        <a:latin typeface="+mj-lt"/>
                        <a:ea typeface="HY견고딕" panose="02030600000101010101" pitchFamily="18" charset="-127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0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</a:rPr>
                        <a:t>보안등급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smtClean="0">
                          <a:latin typeface="+mj-lt"/>
                          <a:ea typeface="HY견고딕" panose="02030600000101010101" pitchFamily="18" charset="-127"/>
                        </a:rPr>
                        <a:t>5</a:t>
                      </a:r>
                      <a:endParaRPr lang="ko-KR" altLang="en-US" sz="900" dirty="0">
                        <a:latin typeface="+mj-lt"/>
                        <a:ea typeface="HY견고딕" panose="02030600000101010101" pitchFamily="18" charset="-127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0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</a:rPr>
                        <a:t>보존연한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 smtClean="0">
                          <a:latin typeface="+mj-lt"/>
                          <a:ea typeface="HY견고딕" panose="02030600000101010101" pitchFamily="18" charset="-127"/>
                        </a:rPr>
                        <a:t>3</a:t>
                      </a:r>
                      <a:r>
                        <a:rPr lang="ko-KR" altLang="en-US" sz="900" dirty="0" smtClean="0">
                          <a:latin typeface="+mj-lt"/>
                          <a:ea typeface="HY견고딕" panose="02030600000101010101" pitchFamily="18" charset="-127"/>
                        </a:rPr>
                        <a:t>년</a:t>
                      </a:r>
                      <a:endParaRPr lang="ko-KR" altLang="en-US" sz="900" dirty="0">
                        <a:latin typeface="+mj-lt"/>
                        <a:ea typeface="HY견고딕" panose="02030600000101010101" pitchFamily="18" charset="-127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9" name="텍스트 개체 틀 63"/>
          <p:cNvSpPr txBox="1">
            <a:spLocks/>
          </p:cNvSpPr>
          <p:nvPr/>
        </p:nvSpPr>
        <p:spPr>
          <a:xfrm>
            <a:off x="1707791" y="3645272"/>
            <a:ext cx="1548172" cy="4318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Contents</a:t>
            </a:r>
            <a:endParaRPr lang="ko-KR" altLang="en-US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1980752" y="4338970"/>
            <a:ext cx="249459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 </a:t>
            </a:r>
            <a:r>
              <a:rPr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｜</a:t>
            </a:r>
            <a:r>
              <a:rPr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ko-KR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주요기능</a:t>
            </a:r>
            <a:endParaRPr lang="en-US" altLang="ko-KR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 </a:t>
            </a:r>
            <a:r>
              <a:rPr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｜</a:t>
            </a:r>
            <a:r>
              <a:rPr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ko-KR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처리절차</a:t>
            </a:r>
            <a:r>
              <a:rPr lang="en-US" altLang="ko-KR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ko-KR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학생용</a:t>
            </a:r>
            <a:r>
              <a:rPr lang="en-US" altLang="ko-KR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  <a:endParaRPr lang="en-US" altLang="ko-KR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17232"/>
            <a:ext cx="1246727" cy="109570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634277" y="923066"/>
            <a:ext cx="3831177" cy="1292662"/>
          </a:xfrm>
          <a:prstGeom prst="rect">
            <a:avLst/>
          </a:prstGeom>
        </p:spPr>
        <p:txBody>
          <a:bodyPr wrap="none" lIns="0" tIns="0" rIns="0" bIns="0">
            <a:spAutoFit/>
            <a:scene3d>
              <a:camera prst="orthographicFront"/>
              <a:lightRig rig="threePt" dir="t"/>
            </a:scene3d>
            <a:sp3d contourW="38100">
              <a:bevelT w="1270" h="38100"/>
              <a:contourClr>
                <a:schemeClr val="bg1"/>
              </a:contourClr>
            </a:sp3d>
          </a:bodyPr>
          <a:lstStyle>
            <a:lvl1pPr>
              <a:spcBef>
                <a:spcPct val="0"/>
              </a:spcBef>
              <a:buFont typeface="Arial" pitchFamily="34" charset="0"/>
              <a:buNone/>
              <a:defRPr sz="280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ko-KR" altLang="en-US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대전보건대학교</a:t>
            </a:r>
            <a:endParaRPr lang="en-US" altLang="ko-KR" dirty="0" smtClean="0">
              <a:solidFill>
                <a:srgbClr val="00206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ko-KR" altLang="en-US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전자출결 시스템 매뉴얼</a:t>
            </a:r>
            <a:endParaRPr lang="en-US" altLang="ko-KR" dirty="0" smtClean="0">
              <a:solidFill>
                <a:srgbClr val="00206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kumimoji="0" lang="en-US" altLang="ko-KR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kumimoji="0" lang="ko-KR" altLang="en-US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학생용</a:t>
            </a:r>
            <a:r>
              <a:rPr kumimoji="0" lang="en-US" altLang="ko-KR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kumimoji="0" lang="ko-KR" altLang="en-US" dirty="0">
              <a:solidFill>
                <a:srgbClr val="002060"/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7849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260648"/>
            <a:ext cx="8640960" cy="553998"/>
          </a:xfrm>
          <a:prstGeom prst="rect">
            <a:avLst/>
          </a:prstGeom>
        </p:spPr>
        <p:txBody>
          <a:bodyPr wrap="square" lIns="0" tIns="0" rIns="0" bIns="0">
            <a:spAutoFit/>
            <a:scene3d>
              <a:camera prst="orthographicFront"/>
              <a:lightRig rig="threePt" dir="t"/>
            </a:scene3d>
            <a:sp3d contourW="38100">
              <a:bevelT w="1270" h="38100"/>
              <a:contourClr>
                <a:schemeClr val="bg1"/>
              </a:contourClr>
            </a:sp3d>
          </a:bodyPr>
          <a:lstStyle>
            <a:lvl1pPr>
              <a:spcBef>
                <a:spcPct val="0"/>
              </a:spcBef>
              <a:buFont typeface="Arial" pitchFamily="34" charset="0"/>
              <a:buNone/>
              <a:defRPr sz="280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  <a:cs typeface="+mj-cs"/>
              </a:defRPr>
            </a:lvl1pPr>
          </a:lstStyle>
          <a:p>
            <a:pPr>
              <a:defRPr/>
            </a:pPr>
            <a:r>
              <a:rPr lang="en-US" altLang="ko-KR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1.</a:t>
            </a:r>
            <a:r>
              <a:rPr kumimoji="0" lang="en-US" altLang="ko-KR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kumimoji="0" lang="ko-KR" altLang="en-US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주요기능</a:t>
            </a:r>
            <a:endParaRPr lang="ko-KR" altLang="en-US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5576" y="1196752"/>
            <a:ext cx="7730493" cy="1985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0">
              <a:lnSpc>
                <a:spcPct val="150000"/>
              </a:lnSpc>
            </a:pPr>
            <a:r>
              <a:rPr lang="en-US" altLang="ko-KR" b="1" dirty="0">
                <a:latin typeface="굴림" panose="020B0600000101010101" pitchFamily="50" charset="-127"/>
                <a:ea typeface="굴림" panose="020B0600000101010101" pitchFamily="50" charset="-127"/>
              </a:rPr>
              <a:t>1</a:t>
            </a:r>
            <a:r>
              <a:rPr lang="en-US" altLang="ko-KR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 </a:t>
            </a:r>
            <a:r>
              <a:rPr lang="ko-KR" altLang="en-US" b="1" dirty="0">
                <a:latin typeface="굴림" panose="020B0600000101010101" pitchFamily="50" charset="-127"/>
                <a:ea typeface="굴림" panose="020B0600000101010101" pitchFamily="50" charset="-127"/>
              </a:rPr>
              <a:t>학생화면</a:t>
            </a:r>
            <a:r>
              <a:rPr lang="ko-KR" altLang="en-US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dirty="0">
                <a:latin typeface="굴림" panose="020B0600000101010101" pitchFamily="50" charset="-127"/>
                <a:ea typeface="굴림" panose="020B0600000101010101" pitchFamily="50" charset="-127"/>
              </a:rPr>
              <a:t>– </a:t>
            </a:r>
            <a:r>
              <a:rPr lang="ko-KR" altLang="en-US" dirty="0" err="1">
                <a:latin typeface="굴림" panose="020B0600000101010101" pitchFamily="50" charset="-127"/>
                <a:ea typeface="굴림" panose="020B0600000101010101" pitchFamily="50" charset="-127"/>
              </a:rPr>
              <a:t>모바일</a:t>
            </a:r>
            <a:r>
              <a:rPr lang="en-US" altLang="ko-KR" dirty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dirty="0" err="1">
                <a:latin typeface="굴림" panose="020B0600000101010101" pitchFamily="50" charset="-127"/>
                <a:ea typeface="굴림" panose="020B0600000101010101" pitchFamily="50" charset="-127"/>
              </a:rPr>
              <a:t>스마트폰</a:t>
            </a:r>
            <a:r>
              <a:rPr lang="en-US" altLang="ko-KR" dirty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ko-KR" altLang="en-US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 latinLnBrk="0">
              <a:lnSpc>
                <a:spcPct val="150000"/>
              </a:lnSpc>
            </a:pP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   - 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수강신청 내역 확인</a:t>
            </a:r>
            <a:endParaRPr lang="en-US" altLang="ko-KR" sz="16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 latinLnBrk="0">
              <a:lnSpc>
                <a:spcPct val="150000"/>
              </a:lnSpc>
            </a:pPr>
            <a:r>
              <a:rPr lang="en-US" altLang="ko-KR" sz="1600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  - 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수업일자 확인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6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휴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/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보강 포함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ko-KR" altLang="en-US" sz="16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 latinLnBrk="0">
              <a:lnSpc>
                <a:spcPct val="150000"/>
              </a:lnSpc>
            </a:pP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   </a:t>
            </a:r>
            <a:r>
              <a:rPr lang="en-US" altLang="ko-KR" sz="1600" dirty="0">
                <a:latin typeface="굴림" panose="020B0600000101010101" pitchFamily="50" charset="-127"/>
                <a:ea typeface="굴림" panose="020B0600000101010101" pitchFamily="50" charset="-127"/>
              </a:rPr>
              <a:t>- </a:t>
            </a:r>
            <a:r>
              <a:rPr lang="ko-KR" altLang="en-US" sz="1600" dirty="0">
                <a:latin typeface="굴림" panose="020B0600000101010101" pitchFamily="50" charset="-127"/>
                <a:ea typeface="굴림" panose="020B0600000101010101" pitchFamily="50" charset="-127"/>
              </a:rPr>
              <a:t>해당교과목에 출석 처리</a:t>
            </a:r>
            <a:endParaRPr lang="en-US" altLang="ko-KR" sz="16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 latinLnBrk="0">
              <a:lnSpc>
                <a:spcPct val="150000"/>
              </a:lnSpc>
            </a:pP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   - 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본인의 출결상황 확인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6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주차별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표기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ko-KR" altLang="en-US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98771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6163" y="897500"/>
            <a:ext cx="2952328" cy="5411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3528" y="260648"/>
            <a:ext cx="8640960" cy="553998"/>
          </a:xfrm>
          <a:prstGeom prst="rect">
            <a:avLst/>
          </a:prstGeom>
        </p:spPr>
        <p:txBody>
          <a:bodyPr wrap="square" lIns="0" tIns="0" rIns="0" bIns="0">
            <a:spAutoFit/>
            <a:scene3d>
              <a:camera prst="orthographicFront"/>
              <a:lightRig rig="threePt" dir="t"/>
            </a:scene3d>
            <a:sp3d contourW="38100">
              <a:bevelT w="1270" h="38100"/>
              <a:contourClr>
                <a:schemeClr val="bg1"/>
              </a:contourClr>
            </a:sp3d>
          </a:bodyPr>
          <a:lstStyle>
            <a:lvl1pPr>
              <a:spcBef>
                <a:spcPct val="0"/>
              </a:spcBef>
              <a:buFont typeface="Arial" pitchFamily="34" charset="0"/>
              <a:buNone/>
              <a:defRPr sz="280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  <a:cs typeface="+mj-cs"/>
              </a:defRPr>
            </a:lvl1pPr>
          </a:lstStyle>
          <a:p>
            <a:pPr>
              <a:defRPr/>
            </a:pPr>
            <a:r>
              <a:rPr lang="en-US" altLang="ko-KR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2.</a:t>
            </a:r>
            <a:r>
              <a:rPr kumimoji="0" lang="en-US" altLang="ko-KR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360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처리절차</a:t>
            </a:r>
            <a:r>
              <a:rPr lang="en-US" altLang="ko-KR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학생용</a:t>
            </a:r>
            <a:r>
              <a:rPr lang="en-US" altLang="ko-KR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kumimoji="0" lang="en-US" altLang="ko-KR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kumimoji="0" lang="ko-KR" altLang="en-US" sz="32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로그인</a:t>
            </a:r>
            <a:endParaRPr lang="ko-KR" altLang="en-US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375590" y="951118"/>
            <a:ext cx="2588897" cy="5747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1.NCS</a:t>
            </a: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접속  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– 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휴대폰의</a:t>
            </a:r>
            <a:endParaRPr lang="en-US" altLang="ko-KR" sz="16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인터넷브라우저에서</a:t>
            </a:r>
            <a:endParaRPr lang="en-US" altLang="ko-KR" sz="16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NCS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시스템에 접속한다</a:t>
            </a:r>
            <a:endParaRPr lang="en-US" altLang="ko-KR" sz="16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“m.hit.ac.kr”</a:t>
            </a: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접속 후</a:t>
            </a:r>
            <a:endParaRPr lang="en-US" altLang="ko-KR" sz="16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“</a:t>
            </a: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전자출결</a:t>
            </a:r>
            <a:r>
              <a:rPr lang="en-US" altLang="ko-KR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”</a:t>
            </a: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클릭</a:t>
            </a:r>
            <a:endParaRPr lang="en-US" altLang="ko-KR" sz="16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또는 </a:t>
            </a:r>
            <a:r>
              <a:rPr lang="en-US" altLang="ko-KR" sz="1600" b="1" dirty="0" smtClean="0">
                <a:latin typeface="굴림" panose="020B0600000101010101" pitchFamily="50" charset="-127"/>
                <a:ea typeface="굴림" panose="020B0600000101010101" pitchFamily="50" charset="-127"/>
                <a:hlinkClick r:id="rId3"/>
              </a:rPr>
              <a:t>https://ncs.hit.ac.kr</a:t>
            </a:r>
            <a:r>
              <a:rPr lang="en-US" altLang="ko-KR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접속</a:t>
            </a:r>
            <a:endParaRPr lang="en-US" altLang="ko-KR" sz="16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2. </a:t>
            </a: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로그인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– 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학번과 비밀번호를 넣고 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“Log In”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클릭</a:t>
            </a:r>
            <a:endParaRPr lang="en-US" altLang="ko-KR" sz="16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3.</a:t>
            </a: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전자출결 </a:t>
            </a:r>
            <a:r>
              <a:rPr lang="en-US" altLang="ko-KR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– “</a:t>
            </a: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전자출결하기</a:t>
            </a:r>
            <a:r>
              <a:rPr lang="en-US" altLang="ko-KR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”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아이콘을 </a:t>
            </a: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선택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한다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</a:p>
          <a:p>
            <a:pPr fontAlgn="base">
              <a:lnSpc>
                <a:spcPct val="150000"/>
              </a:lnSpc>
            </a:pPr>
            <a:endParaRPr lang="en-US" altLang="ko-KR" sz="16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※</a:t>
            </a:r>
            <a:r>
              <a:rPr lang="ko-KR" altLang="en-US" sz="105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초기 비밀번호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는 </a:t>
            </a:r>
            <a:r>
              <a:rPr lang="ko-KR" altLang="en-US" sz="1050" b="1" u="sng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주민번호의 뒤 일련번호 </a:t>
            </a:r>
            <a:r>
              <a:rPr lang="en-US" altLang="ko-KR" sz="1050" b="1" u="sng" dirty="0" smtClean="0">
                <a:latin typeface="굴림" panose="020B0600000101010101" pitchFamily="50" charset="-127"/>
                <a:ea typeface="굴림" panose="020B0600000101010101" pitchFamily="50" charset="-127"/>
              </a:rPr>
              <a:t>7</a:t>
            </a:r>
            <a:r>
              <a:rPr lang="ko-KR" altLang="en-US" sz="1050" b="1" u="sng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자리</a:t>
            </a:r>
            <a:endParaRPr lang="ko-KR" altLang="en-US" sz="1050" b="1" u="sng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897501"/>
            <a:ext cx="2952328" cy="5411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4482" y="1535253"/>
            <a:ext cx="2495690" cy="413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6409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260648"/>
            <a:ext cx="8640960" cy="553998"/>
          </a:xfrm>
          <a:prstGeom prst="rect">
            <a:avLst/>
          </a:prstGeom>
        </p:spPr>
        <p:txBody>
          <a:bodyPr wrap="square" lIns="0" tIns="0" rIns="0" bIns="0">
            <a:spAutoFit/>
            <a:scene3d>
              <a:camera prst="orthographicFront"/>
              <a:lightRig rig="threePt" dir="t"/>
            </a:scene3d>
            <a:sp3d contourW="38100">
              <a:bevelT w="1270" h="38100"/>
              <a:contourClr>
                <a:schemeClr val="bg1"/>
              </a:contourClr>
            </a:sp3d>
          </a:bodyPr>
          <a:lstStyle>
            <a:lvl1pPr>
              <a:spcBef>
                <a:spcPct val="0"/>
              </a:spcBef>
              <a:buFont typeface="Arial" pitchFamily="34" charset="0"/>
              <a:buNone/>
              <a:defRPr sz="280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  <a:cs typeface="+mj-cs"/>
              </a:defRPr>
            </a:lvl1pPr>
          </a:lstStyle>
          <a:p>
            <a:pPr>
              <a:defRPr/>
            </a:pPr>
            <a:r>
              <a:rPr lang="en-US" altLang="ko-KR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2.</a:t>
            </a:r>
            <a:r>
              <a:rPr kumimoji="0" lang="en-US" altLang="ko-KR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360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처리절차</a:t>
            </a:r>
            <a:r>
              <a:rPr lang="en-US" altLang="ko-KR" sz="360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360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학생용</a:t>
            </a:r>
            <a:r>
              <a:rPr lang="en-US" altLang="ko-KR" sz="360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kumimoji="0" lang="ko-KR" altLang="en-US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kumimoji="0" lang="en-US" altLang="ko-KR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kumimoji="0" lang="ko-KR" altLang="en-US" sz="32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출석처리</a:t>
            </a:r>
            <a:endParaRPr lang="ko-KR" altLang="en-US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75856" y="1772816"/>
            <a:ext cx="5400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학생 출석하기</a:t>
            </a:r>
            <a:endParaRPr lang="en-US" altLang="ko-KR" sz="16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1. </a:t>
            </a:r>
            <a:r>
              <a:rPr lang="ko-KR" altLang="en-US" sz="1600" b="1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인증키입력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– 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화면에 나타난 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“</a:t>
            </a:r>
            <a:r>
              <a:rPr lang="ko-KR" altLang="en-US" sz="1600" b="1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출석인증키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”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를</a:t>
            </a:r>
            <a:endParaRPr lang="en-US" altLang="ko-KR" sz="16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   “</a:t>
            </a:r>
            <a:r>
              <a:rPr lang="ko-KR" altLang="en-US" sz="16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출석인증키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입력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”</a:t>
            </a:r>
            <a:r>
              <a:rPr lang="ko-KR" altLang="en-US" sz="16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란에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입력한다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2. “</a:t>
            </a: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출석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”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버튼을 클릭한다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  <a:endParaRPr lang="ko-KR" altLang="en-US" sz="16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897501"/>
            <a:ext cx="2952328" cy="5411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 descr="C:\동고비\QMemo+_2016-03-01-23-11-1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692" y="1556792"/>
            <a:ext cx="2517968" cy="4182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0396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14466</TotalTime>
  <Words>175</Words>
  <Application>Microsoft Office PowerPoint</Application>
  <PresentationFormat>화면 슬라이드 쇼(4:3)</PresentationFormat>
  <Paragraphs>45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11" baseType="lpstr">
      <vt:lpstr>HY견고딕</vt:lpstr>
      <vt:lpstr>HY헤드라인M</vt:lpstr>
      <vt:lpstr>Rix모던고딕 M</vt:lpstr>
      <vt:lpstr>굴림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Windows 사용자</cp:lastModifiedBy>
  <cp:revision>370</cp:revision>
  <cp:lastPrinted>2016-02-23T00:06:59Z</cp:lastPrinted>
  <dcterms:created xsi:type="dcterms:W3CDTF">2014-04-30T22:21:27Z</dcterms:created>
  <dcterms:modified xsi:type="dcterms:W3CDTF">2018-03-09T01:44:40Z</dcterms:modified>
</cp:coreProperties>
</file>